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3"/>
  </p:notesMasterIdLst>
  <p:handoutMasterIdLst>
    <p:handoutMasterId r:id="rId14"/>
  </p:handoutMasterIdLst>
  <p:sldIdLst>
    <p:sldId id="265" r:id="rId3"/>
    <p:sldId id="338" r:id="rId4"/>
    <p:sldId id="365" r:id="rId5"/>
    <p:sldId id="366" r:id="rId6"/>
    <p:sldId id="367" r:id="rId7"/>
    <p:sldId id="355" r:id="rId8"/>
    <p:sldId id="368" r:id="rId9"/>
    <p:sldId id="370" r:id="rId10"/>
    <p:sldId id="369" r:id="rId11"/>
    <p:sldId id="371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F11C032-56EB-4C38-97B7-8DC6B6A2A051}">
          <p14:sldIdLst>
            <p14:sldId id="265"/>
            <p14:sldId id="338"/>
            <p14:sldId id="365"/>
            <p14:sldId id="366"/>
            <p14:sldId id="367"/>
            <p14:sldId id="355"/>
            <p14:sldId id="368"/>
            <p14:sldId id="370"/>
            <p14:sldId id="369"/>
            <p14:sldId id="3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F"/>
    <a:srgbClr val="F6F9FC"/>
    <a:srgbClr val="D9D9D9"/>
    <a:srgbClr val="E6E6E6"/>
    <a:srgbClr val="E2E2E2"/>
    <a:srgbClr val="EDF3F9"/>
    <a:srgbClr val="FFCC66"/>
    <a:srgbClr val="EBF8FF"/>
    <a:srgbClr val="ECFAF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743" autoAdjust="0"/>
  </p:normalViewPr>
  <p:slideViewPr>
    <p:cSldViewPr>
      <p:cViewPr varScale="1">
        <p:scale>
          <a:sx n="107" d="100"/>
          <a:sy n="107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69660598630156E-2"/>
          <c:y val="0.14661594924746824"/>
          <c:w val="0.85885715660851591"/>
          <c:h val="0.65715352114173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производства продукции сельского хозяйства,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100.9</c:v>
                </c:pt>
                <c:pt idx="1">
                  <c:v>103.8</c:v>
                </c:pt>
                <c:pt idx="2">
                  <c:v>99.1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производства продукции животноводства,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98.4</c:v>
                </c:pt>
                <c:pt idx="1">
                  <c:v>101.7</c:v>
                </c:pt>
                <c:pt idx="2">
                  <c:v>98.8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индекс производства продукции растениеводства,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103.8</c:v>
                </c:pt>
                <c:pt idx="1">
                  <c:v>106.4</c:v>
                </c:pt>
                <c:pt idx="2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79036288"/>
        <c:axId val="280215552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производство продукции сельского хозяйства (в фактических ценах), млрд. руб.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  <a:headEnd type="oval"/>
              <a:tailEnd type="oval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168.8</c:v>
                </c:pt>
                <c:pt idx="1">
                  <c:v>157.30000000000001</c:v>
                </c:pt>
                <c:pt idx="2">
                  <c:v>152.19999999999999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557056"/>
        <c:axId val="280218240"/>
      </c:lineChart>
      <c:catAx>
        <c:axId val="2790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0215552"/>
        <c:crossesAt val="100"/>
        <c:auto val="1"/>
        <c:lblAlgn val="ctr"/>
        <c:lblOffset val="100"/>
        <c:noMultiLvlLbl val="0"/>
      </c:catAx>
      <c:valAx>
        <c:axId val="280215552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79036288"/>
        <c:crosses val="autoZero"/>
        <c:crossBetween val="between"/>
        <c:majorUnit val="20"/>
        <c:minorUnit val="10"/>
      </c:valAx>
      <c:valAx>
        <c:axId val="280218240"/>
        <c:scaling>
          <c:orientation val="minMax"/>
          <c:min val="5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80557056"/>
        <c:crosses val="max"/>
        <c:crossBetween val="between"/>
        <c:majorUnit val="50"/>
        <c:minorUnit val="4"/>
      </c:valAx>
      <c:catAx>
        <c:axId val="28055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218240"/>
        <c:crossesAt val="50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4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83090767692476E-2"/>
          <c:y val="0.10070853950700634"/>
          <c:w val="0.94311020546045921"/>
          <c:h val="0.55869219659354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5"/>
              <c:layout>
                <c:manualLayout>
                  <c:x val="0"/>
                  <c:y val="8.050194122574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</c:v>
                </c:pt>
                <c:pt idx="1">
                  <c:v>75</c:v>
                </c:pt>
                <c:pt idx="2">
                  <c:v>65</c:v>
                </c:pt>
                <c:pt idx="3">
                  <c:v>129</c:v>
                </c:pt>
                <c:pt idx="4">
                  <c:v>114</c:v>
                </c:pt>
                <c:pt idx="5">
                  <c:v>22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19812864"/>
        <c:axId val="1198144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81</c:v>
                </c:pt>
                <c:pt idx="1">
                  <c:v>95</c:v>
                </c:pt>
                <c:pt idx="2">
                  <c:v>85</c:v>
                </c:pt>
                <c:pt idx="3">
                  <c:v>172</c:v>
                </c:pt>
                <c:pt idx="4">
                  <c:v>161</c:v>
                </c:pt>
                <c:pt idx="5">
                  <c:v>52.6</c:v>
                </c:pt>
                <c:pt idx="6">
                  <c:v>228.9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12864"/>
        <c:axId val="119814400"/>
      </c:lineChart>
      <c:catAx>
        <c:axId val="1198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19814400"/>
        <c:crosses val="autoZero"/>
        <c:auto val="1"/>
        <c:lblAlgn val="ctr"/>
        <c:lblOffset val="100"/>
        <c:noMultiLvlLbl val="0"/>
      </c:catAx>
      <c:valAx>
        <c:axId val="11981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12864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17136174684294336"/>
          <c:y val="0.81077853211505024"/>
          <c:w val="0.69327346318772065"/>
          <c:h val="0.1743100481712858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99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56141910158129E-2"/>
          <c:y val="2.7863703226812687E-2"/>
          <c:w val="0.97194385808984185"/>
          <c:h val="0.6198009267485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004008016032064E-3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160320641282558E-3"/>
                  <c:y val="9.3439926921385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4008016032064E-3"/>
                  <c:y val="0.1081607544037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10756297195639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b" anchorCtr="1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36</c:v>
                </c:pt>
                <c:pt idx="3">
                  <c:v>68</c:v>
                </c:pt>
                <c:pt idx="4">
                  <c:v>34</c:v>
                </c:pt>
                <c:pt idx="5">
                  <c:v>37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0799232"/>
        <c:axId val="12080076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E3C00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FE3C00"/>
              </a:solidFill>
              <a:ln>
                <a:solidFill>
                  <a:schemeClr val="accent4">
                    <a:lumMod val="75000"/>
                  </a:schemeClr>
                </a:solidFill>
                <a:prstDash val="sysDash"/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</c:v>
                </c:pt>
                <c:pt idx="1">
                  <c:v>94</c:v>
                </c:pt>
                <c:pt idx="2">
                  <c:v>88</c:v>
                </c:pt>
                <c:pt idx="3">
                  <c:v>194</c:v>
                </c:pt>
                <c:pt idx="4">
                  <c:v>141</c:v>
                </c:pt>
                <c:pt idx="5">
                  <c:v>207.6</c:v>
                </c:pt>
                <c:pt idx="6">
                  <c:v>121.3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99232"/>
        <c:axId val="120800768"/>
      </c:lineChart>
      <c:catAx>
        <c:axId val="1207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0800768"/>
        <c:crosses val="autoZero"/>
        <c:auto val="1"/>
        <c:lblAlgn val="ctr"/>
        <c:lblOffset val="100"/>
        <c:noMultiLvlLbl val="0"/>
      </c:catAx>
      <c:valAx>
        <c:axId val="12080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799232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18174508387956895"/>
          <c:y val="0.81874990430197769"/>
          <c:w val="0.6711711711711712"/>
          <c:h val="0.1767278706924301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83090767692476E-2"/>
          <c:y val="0.10070853950700634"/>
          <c:w val="0.94311020546045921"/>
          <c:h val="0.55869219659354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0"/>
                  <c:y val="8.050194122574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</c:v>
                </c:pt>
                <c:pt idx="1">
                  <c:v>75</c:v>
                </c:pt>
                <c:pt idx="2">
                  <c:v>65</c:v>
                </c:pt>
                <c:pt idx="3">
                  <c:v>129</c:v>
                </c:pt>
                <c:pt idx="4">
                  <c:v>114</c:v>
                </c:pt>
                <c:pt idx="5">
                  <c:v>22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0163328"/>
        <c:axId val="1211645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81</c:v>
                </c:pt>
                <c:pt idx="1">
                  <c:v>95</c:v>
                </c:pt>
                <c:pt idx="2">
                  <c:v>85</c:v>
                </c:pt>
                <c:pt idx="3">
                  <c:v>172</c:v>
                </c:pt>
                <c:pt idx="4">
                  <c:v>161</c:v>
                </c:pt>
                <c:pt idx="5">
                  <c:v>52.6</c:v>
                </c:pt>
                <c:pt idx="6">
                  <c:v>228.9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63328"/>
        <c:axId val="121164544"/>
      </c:lineChart>
      <c:catAx>
        <c:axId val="1201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1164544"/>
        <c:crosses val="autoZero"/>
        <c:auto val="1"/>
        <c:lblAlgn val="ctr"/>
        <c:lblOffset val="100"/>
        <c:noMultiLvlLbl val="0"/>
      </c:catAx>
      <c:valAx>
        <c:axId val="12116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163328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17136174684294336"/>
          <c:y val="0.81077853211505024"/>
          <c:w val="0.69327346318772065"/>
          <c:h val="0.1743100481712858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99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56141910158129E-2"/>
          <c:y val="2.7863703226812687E-2"/>
          <c:w val="0.97194385808984185"/>
          <c:h val="0.6198009267485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04008016032064E-3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160320641282558E-3"/>
                  <c:y val="9.3439926921385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4008016032064E-3"/>
                  <c:y val="0.1081607544037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10756297195639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b" anchorCtr="1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36</c:v>
                </c:pt>
                <c:pt idx="3">
                  <c:v>68</c:v>
                </c:pt>
                <c:pt idx="4">
                  <c:v>34</c:v>
                </c:pt>
                <c:pt idx="5">
                  <c:v>37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1190656"/>
        <c:axId val="1212416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E3C00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FE3C00"/>
              </a:solidFill>
              <a:ln>
                <a:solidFill>
                  <a:schemeClr val="accent4">
                    <a:lumMod val="75000"/>
                  </a:schemeClr>
                </a:solidFill>
                <a:prstDash val="sysDash"/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</c:v>
                </c:pt>
                <c:pt idx="1">
                  <c:v>94</c:v>
                </c:pt>
                <c:pt idx="2">
                  <c:v>88</c:v>
                </c:pt>
                <c:pt idx="3">
                  <c:v>194</c:v>
                </c:pt>
                <c:pt idx="4">
                  <c:v>141</c:v>
                </c:pt>
                <c:pt idx="5">
                  <c:v>207.6</c:v>
                </c:pt>
                <c:pt idx="6">
                  <c:v>121.3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90656"/>
        <c:axId val="121241600"/>
      </c:lineChart>
      <c:catAx>
        <c:axId val="1211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1241600"/>
        <c:crosses val="autoZero"/>
        <c:auto val="1"/>
        <c:lblAlgn val="ctr"/>
        <c:lblOffset val="100"/>
        <c:noMultiLvlLbl val="0"/>
      </c:catAx>
      <c:valAx>
        <c:axId val="1212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190656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18174508387956895"/>
          <c:y val="0.81874990430197769"/>
          <c:w val="0.6711711711711712"/>
          <c:h val="0.1767278706924301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83090767692476E-2"/>
          <c:y val="0.10070853950700634"/>
          <c:w val="0.94311020546045921"/>
          <c:h val="0.55869219659354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0"/>
                  <c:y val="8.050194122574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</c:v>
                </c:pt>
                <c:pt idx="1">
                  <c:v>75</c:v>
                </c:pt>
                <c:pt idx="2">
                  <c:v>65</c:v>
                </c:pt>
                <c:pt idx="3">
                  <c:v>129</c:v>
                </c:pt>
                <c:pt idx="4">
                  <c:v>114</c:v>
                </c:pt>
                <c:pt idx="5">
                  <c:v>22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1366016"/>
        <c:axId val="1213675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81</c:v>
                </c:pt>
                <c:pt idx="1">
                  <c:v>95</c:v>
                </c:pt>
                <c:pt idx="2">
                  <c:v>85</c:v>
                </c:pt>
                <c:pt idx="3">
                  <c:v>172</c:v>
                </c:pt>
                <c:pt idx="4">
                  <c:v>161</c:v>
                </c:pt>
                <c:pt idx="5">
                  <c:v>52.6</c:v>
                </c:pt>
                <c:pt idx="6">
                  <c:v>228.9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66016"/>
        <c:axId val="121367552"/>
      </c:lineChart>
      <c:catAx>
        <c:axId val="12136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1367552"/>
        <c:crosses val="autoZero"/>
        <c:auto val="1"/>
        <c:lblAlgn val="ctr"/>
        <c:lblOffset val="100"/>
        <c:noMultiLvlLbl val="0"/>
      </c:catAx>
      <c:valAx>
        <c:axId val="12136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366016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17136174684294336"/>
          <c:y val="0.81077853211505024"/>
          <c:w val="0.69327346318772065"/>
          <c:h val="0.1743100481712858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99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56141910158129E-2"/>
          <c:y val="2.7863703226812687E-2"/>
          <c:w val="0.97194385808984185"/>
          <c:h val="0.6198009267485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04008016032064E-3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160320641282558E-3"/>
                  <c:y val="9.3439926921385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4008016032064E-3"/>
                  <c:y val="0.1081607544037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0296966882002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10756297195639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b" anchorCtr="1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36</c:v>
                </c:pt>
                <c:pt idx="3">
                  <c:v>68</c:v>
                </c:pt>
                <c:pt idx="4">
                  <c:v>34</c:v>
                </c:pt>
                <c:pt idx="5">
                  <c:v>37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1488128"/>
        <c:axId val="1214896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E3C00"/>
              </a:solidFill>
              <a:prstDash val="sysDot"/>
            </a:ln>
          </c:spPr>
          <c:marker>
            <c:symbol val="circle"/>
            <c:size val="10"/>
            <c:spPr>
              <a:solidFill>
                <a:srgbClr val="FE3C00"/>
              </a:solidFill>
              <a:ln>
                <a:solidFill>
                  <a:schemeClr val="accent4">
                    <a:lumMod val="75000"/>
                  </a:schemeClr>
                </a:solidFill>
                <a:prstDash val="sysDash"/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</c:v>
                </c:pt>
                <c:pt idx="1">
                  <c:v>94</c:v>
                </c:pt>
                <c:pt idx="2">
                  <c:v>88</c:v>
                </c:pt>
                <c:pt idx="3">
                  <c:v>194</c:v>
                </c:pt>
                <c:pt idx="4">
                  <c:v>141</c:v>
                </c:pt>
                <c:pt idx="5">
                  <c:v>207.6</c:v>
                </c:pt>
                <c:pt idx="6">
                  <c:v>121.3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88128"/>
        <c:axId val="121489664"/>
      </c:lineChart>
      <c:catAx>
        <c:axId val="1214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1489664"/>
        <c:crosses val="autoZero"/>
        <c:auto val="1"/>
        <c:lblAlgn val="ctr"/>
        <c:lblOffset val="100"/>
        <c:noMultiLvlLbl val="0"/>
      </c:catAx>
      <c:valAx>
        <c:axId val="12148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488128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18174508387956895"/>
          <c:y val="0.81874990430197769"/>
          <c:w val="0.6711711711711712"/>
          <c:h val="0.1767278706924301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59125228181511E-2"/>
          <c:y val="0.13884268114353659"/>
          <c:w val="0.9326255980591136"/>
          <c:h val="0.4574671883304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программы, ед.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0102706305905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6360638468408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7933707456174E-3"/>
                  <c:y val="0.156360638468408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353609309896006E-3"/>
                  <c:y val="0.21775095559952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8.050194122574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1999744"/>
        <c:axId val="1220012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поддержка, млн руб.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circle"/>
            <c:size val="10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0</c:formatCode>
                <c:ptCount val="4"/>
                <c:pt idx="0">
                  <c:v>17.8</c:v>
                </c:pt>
                <c:pt idx="1">
                  <c:v>13.7</c:v>
                </c:pt>
                <c:pt idx="2">
                  <c:v>22.8</c:v>
                </c:pt>
                <c:pt idx="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04608"/>
        <c:axId val="122002816"/>
      </c:lineChart>
      <c:catAx>
        <c:axId val="12199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22001280"/>
        <c:crosses val="autoZero"/>
        <c:auto val="1"/>
        <c:lblAlgn val="ctr"/>
        <c:lblOffset val="100"/>
        <c:noMultiLvlLbl val="0"/>
      </c:catAx>
      <c:valAx>
        <c:axId val="12200128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"/>
            </a:pPr>
            <a:endParaRPr lang="ru-RU"/>
          </a:p>
        </c:txPr>
        <c:crossAx val="121999744"/>
        <c:crosses val="autoZero"/>
        <c:crossBetween val="between"/>
        <c:minorUnit val="2"/>
      </c:valAx>
      <c:valAx>
        <c:axId val="122002816"/>
        <c:scaling>
          <c:orientation val="minMax"/>
          <c:max val="100"/>
          <c:min val="-5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"/>
            </a:pPr>
            <a:endParaRPr lang="ru-RU"/>
          </a:p>
        </c:txPr>
        <c:crossAx val="122004608"/>
        <c:crosses val="max"/>
        <c:crossBetween val="between"/>
        <c:majorUnit val="20"/>
      </c:valAx>
      <c:catAx>
        <c:axId val="12200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02816"/>
        <c:crosses val="autoZero"/>
        <c:auto val="1"/>
        <c:lblAlgn val="ctr"/>
        <c:lblOffset val="100"/>
        <c:noMultiLvlLbl val="0"/>
      </c:cat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1742295119873763"/>
          <c:y val="0.78665245903608305"/>
          <c:w val="0.69327346318772065"/>
          <c:h val="0.1743100481712858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99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129</c:v>
                </c:pt>
                <c:pt idx="2">
                  <c:v>201</c:v>
                </c:pt>
                <c:pt idx="3">
                  <c:v>392</c:v>
                </c:pt>
                <c:pt idx="4">
                  <c:v>254</c:v>
                </c:pt>
                <c:pt idx="5">
                  <c:v>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63958144"/>
        <c:axId val="163968128"/>
      </c:barChart>
      <c:catAx>
        <c:axId val="1639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3968128"/>
        <c:crosses val="autoZero"/>
        <c:auto val="1"/>
        <c:lblAlgn val="ctr"/>
        <c:lblOffset val="100"/>
        <c:noMultiLvlLbl val="0"/>
      </c:catAx>
      <c:valAx>
        <c:axId val="16396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95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5370881484402E-2"/>
          <c:y val="5.0962605208378165E-3"/>
          <c:w val="0.98014433098347864"/>
          <c:h val="0.87887854827138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579</c:v>
                </c:pt>
                <c:pt idx="1">
                  <c:v>888</c:v>
                </c:pt>
                <c:pt idx="2">
                  <c:v>1063</c:v>
                </c:pt>
                <c:pt idx="3">
                  <c:v>854</c:v>
                </c:pt>
                <c:pt idx="4">
                  <c:v>947</c:v>
                </c:pt>
                <c:pt idx="5">
                  <c:v>759</c:v>
                </c:pt>
                <c:pt idx="6">
                  <c:v>819</c:v>
                </c:pt>
                <c:pt idx="7">
                  <c:v>1296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7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1"/>
        <c:axId val="122233984"/>
        <c:axId val="122235520"/>
      </c:barChart>
      <c:catAx>
        <c:axId val="1222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2235520"/>
        <c:crosses val="autoZero"/>
        <c:auto val="1"/>
        <c:lblAlgn val="ctr"/>
        <c:lblOffset val="100"/>
        <c:noMultiLvlLbl val="0"/>
      </c:catAx>
      <c:valAx>
        <c:axId val="122235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223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314</c:v>
                </c:pt>
                <c:pt idx="1">
                  <c:v>147</c:v>
                </c:pt>
                <c:pt idx="2">
                  <c:v>333</c:v>
                </c:pt>
                <c:pt idx="3">
                  <c:v>360</c:v>
                </c:pt>
                <c:pt idx="4">
                  <c:v>544</c:v>
                </c:pt>
                <c:pt idx="5">
                  <c:v>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163808000"/>
        <c:axId val="163809536"/>
      </c:barChart>
      <c:catAx>
        <c:axId val="163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3809536"/>
        <c:crosses val="autoZero"/>
        <c:auto val="1"/>
        <c:lblAlgn val="ctr"/>
        <c:lblOffset val="100"/>
        <c:noMultiLvlLbl val="0"/>
      </c:catAx>
      <c:valAx>
        <c:axId val="163809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380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73617416512563E-2"/>
          <c:y val="0.13609875840842159"/>
          <c:w val="0.97584988253777905"/>
          <c:h val="0.69761658211346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3005.4</c:v>
                </c:pt>
                <c:pt idx="1">
                  <c:v>3324</c:v>
                </c:pt>
                <c:pt idx="2">
                  <c:v>3783</c:v>
                </c:pt>
                <c:pt idx="3">
                  <c:v>3059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5954560"/>
        <c:axId val="85956096"/>
      </c:barChart>
      <c:catAx>
        <c:axId val="8595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5956096"/>
        <c:crosses val="autoZero"/>
        <c:auto val="1"/>
        <c:lblAlgn val="ctr"/>
        <c:lblOffset val="100"/>
        <c:noMultiLvlLbl val="0"/>
      </c:catAx>
      <c:valAx>
        <c:axId val="859560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595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4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79043874916769E-2"/>
          <c:y val="0.14156611882540013"/>
          <c:w val="0.95159096125702569"/>
          <c:h val="0.7005377875565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1301.2</c:v>
                </c:pt>
                <c:pt idx="1">
                  <c:v>1355</c:v>
                </c:pt>
                <c:pt idx="2">
                  <c:v>1590</c:v>
                </c:pt>
                <c:pt idx="3">
                  <c:v>1426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236288"/>
        <c:axId val="118237824"/>
      </c:barChart>
      <c:catAx>
        <c:axId val="1182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237824"/>
        <c:crosses val="autoZero"/>
        <c:auto val="1"/>
        <c:lblAlgn val="ctr"/>
        <c:lblOffset val="100"/>
        <c:noMultiLvlLbl val="0"/>
      </c:catAx>
      <c:valAx>
        <c:axId val="1182378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823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95084670014161E-2"/>
          <c:y val="0.1010555989717825"/>
          <c:w val="0.96730491532998586"/>
          <c:h val="0.75099343039945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1134</c:v>
                </c:pt>
                <c:pt idx="1">
                  <c:v>1079</c:v>
                </c:pt>
                <c:pt idx="2">
                  <c:v>649</c:v>
                </c:pt>
                <c:pt idx="3">
                  <c:v>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286592"/>
        <c:axId val="118407168"/>
      </c:barChart>
      <c:catAx>
        <c:axId val="1182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407168"/>
        <c:crosses val="autoZero"/>
        <c:auto val="1"/>
        <c:lblAlgn val="ctr"/>
        <c:lblOffset val="100"/>
        <c:noMultiLvlLbl val="0"/>
      </c:catAx>
      <c:valAx>
        <c:axId val="118407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828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6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44591768702911E-2"/>
          <c:y val="0.12086527037639795"/>
          <c:w val="0.908239770190296"/>
          <c:h val="0.72576781624766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Цельномолочные изделия, тыс.тонн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242</c:v>
                </c:pt>
                <c:pt idx="1">
                  <c:v>225</c:v>
                </c:pt>
                <c:pt idx="2">
                  <c:v>274</c:v>
                </c:pt>
                <c:pt idx="3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455680"/>
        <c:axId val="118711424"/>
      </c:barChart>
      <c:catAx>
        <c:axId val="1184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8711424"/>
        <c:crosses val="autoZero"/>
        <c:auto val="1"/>
        <c:lblAlgn val="ctr"/>
        <c:lblOffset val="100"/>
        <c:noMultiLvlLbl val="0"/>
      </c:catAx>
      <c:valAx>
        <c:axId val="1187114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84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04828155114252E-2"/>
          <c:y val="5.8613968968174161E-2"/>
          <c:w val="0.91106807294248437"/>
          <c:h val="0.79772686539957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1812</c:v>
                </c:pt>
                <c:pt idx="1">
                  <c:v>1731</c:v>
                </c:pt>
                <c:pt idx="2">
                  <c:v>1609</c:v>
                </c:pt>
                <c:pt idx="3">
                  <c:v>1624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3"/>
        <c:axId val="119123968"/>
        <c:axId val="119125504"/>
      </c:barChart>
      <c:catAx>
        <c:axId val="11912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125504"/>
        <c:crosses val="autoZero"/>
        <c:auto val="1"/>
        <c:lblAlgn val="ctr"/>
        <c:lblOffset val="100"/>
        <c:noMultiLvlLbl val="0"/>
      </c:catAx>
      <c:valAx>
        <c:axId val="11912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912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4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23448826869652E-2"/>
          <c:y val="7.8086431746919316E-2"/>
          <c:w val="0.92572185542685392"/>
          <c:h val="0.75547156632622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4391</c:v>
                </c:pt>
                <c:pt idx="1">
                  <c:v>4821</c:v>
                </c:pt>
                <c:pt idx="2" formatCode="[=999999999]&quot;...&quot;;##0">
                  <c:v>4963</c:v>
                </c:pt>
                <c:pt idx="3" formatCode="[=999999999]&quot;...&quot;;##0">
                  <c:v>5414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9157888"/>
        <c:axId val="119159424"/>
      </c:barChart>
      <c:catAx>
        <c:axId val="11915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159424"/>
        <c:crosses val="autoZero"/>
        <c:auto val="1"/>
        <c:lblAlgn val="ctr"/>
        <c:lblOffset val="100"/>
        <c:noMultiLvlLbl val="0"/>
      </c:catAx>
      <c:valAx>
        <c:axId val="1191594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915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accent6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83251074906746E-2"/>
          <c:y val="8.5353631480963782E-2"/>
          <c:w val="0.92757413245706577"/>
          <c:h val="0.70218545107765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3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394</c:v>
                </c:pt>
                <c:pt idx="1">
                  <c:v>397</c:v>
                </c:pt>
                <c:pt idx="2">
                  <c:v>409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9314688"/>
        <c:axId val="119324672"/>
      </c:barChart>
      <c:catAx>
        <c:axId val="1193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324672"/>
        <c:crosses val="autoZero"/>
        <c:auto val="1"/>
        <c:lblAlgn val="ctr"/>
        <c:lblOffset val="100"/>
        <c:noMultiLvlLbl val="0"/>
      </c:catAx>
      <c:valAx>
        <c:axId val="1193246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931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39999943983813E-2"/>
          <c:y val="4.0849948296343142E-2"/>
          <c:w val="0.80359908656274415"/>
          <c:h val="0.85587007426525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СХП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38.799999999999997</c:v>
                </c:pt>
                <c:pt idx="1">
                  <c:v>11.3</c:v>
                </c:pt>
                <c:pt idx="2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11</a:t>
                    </a:r>
                    <a:r>
                      <a:rPr lang="ru-RU" b="1" dirty="0" smtClean="0"/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СХП</c:v>
                </c:pt>
                <c:pt idx="1">
                  <c:v>КФХ</c:v>
                </c:pt>
                <c:pt idx="2">
                  <c:v>ЛПХ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37.6</c:v>
                </c:pt>
                <c:pt idx="1">
                  <c:v>11.4</c:v>
                </c:pt>
                <c:pt idx="2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9439360"/>
        <c:axId val="119440896"/>
      </c:barChart>
      <c:catAx>
        <c:axId val="119439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19440896"/>
        <c:crosses val="autoZero"/>
        <c:auto val="1"/>
        <c:lblAlgn val="ctr"/>
        <c:lblOffset val="100"/>
        <c:noMultiLvlLbl val="0"/>
      </c:catAx>
      <c:valAx>
        <c:axId val="11944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943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0.77849</cdr:x>
      <cdr:y>0.5654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7761" y="12399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1C63DD7-E14E-4235-91A0-EF6DB9826BDB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198ADAB-9039-4762-958A-3E702A9C8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5E998B8-4D9E-43FF-88B7-5362E6FE4A19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8521156-1486-4C63-9322-2C4976309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1156-1486-4C63-9322-2C49763094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3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1156-1486-4C63-9322-2C49763094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3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993778" y="755548"/>
            <a:ext cx="4808538" cy="37189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57" tIns="40079" rIns="80157" bIns="40079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3" y="4715715"/>
            <a:ext cx="5437189" cy="44633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9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9D2B-8EFD-42A6-B75F-4D116C18E5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6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1141-1093-485C-83C5-8F3E59DB1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C857-9C15-4609-9CC5-FFE4DE74B2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20B5-67D6-4112-AC53-F672FA85C0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EE89-E2A5-4C58-A29B-5F2BDBD5BB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2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1141-1093-485C-83C5-8F3E59DB14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E90E-ECC1-4EB4-86E4-A9014ED088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4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93A1-9F6E-4A93-AB5F-5FFA0ED0F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0AC9-1610-4AC2-B7AC-8B793E33B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D458-9ADF-4084-8A72-48672D4350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86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DB3C-817C-44A8-BC89-77EFE4959F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5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D3A8-6A7B-4B56-A555-359B32020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2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E90E-ECC1-4EB4-86E4-A9014ED088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FDD2-BE1C-432E-89FF-20A00955D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3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3EE-4BE8-4503-B463-91C507D3BA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C857-9C15-4609-9CC5-FFE4DE74B2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20B5-67D6-4112-AC53-F672FA85C0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71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EE89-E2A5-4C58-A29B-5F2BDBD5BB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93A1-9F6E-4A93-AB5F-5FFA0ED0F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0AC9-1610-4AC2-B7AC-8B793E33B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D458-9ADF-4084-8A72-48672D4350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DB3C-817C-44A8-BC89-77EFE4959F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D3A8-6A7B-4B56-A555-359B32020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FDD2-BE1C-432E-89FF-20A00955D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3EE-4BE8-4503-B463-91C507D3BA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2E3A5-558A-49A2-8ADE-5D80D480B4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2E3A5-558A-49A2-8ADE-5D80D480B4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827584" y="1281359"/>
            <a:ext cx="7488831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/>
              <a:t>ОБ ИТОГАХ РЕАЛИЗАЦИИ ГОСУДАРСТВЕННОЙ ПРОГРАММЫ «РАЗВИТИЕ СЕЛЬСКОГО ХОЗЯЙСТВА И РЕГУЛИРОВАНИЕ РЫНКОВ СЕЛЬСКОХОЗЯЙСТВЕННОЙ ПРОДУКЦИИ, СЫРЬЯ И ПРОДОВОЛЬСТВИЯ В РЕСПУБЛИКЕ БАШКОРТОСТАН» В </a:t>
            </a:r>
            <a:r>
              <a:rPr lang="ru-RU" dirty="0" smtClean="0"/>
              <a:t>2018 </a:t>
            </a:r>
            <a:r>
              <a:rPr lang="ru-RU" dirty="0"/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672" y="167730"/>
            <a:ext cx="872766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dirty="0"/>
              <a:t>МИНИСТЕРСТВО СЕЛЬСКОГО ХОЗЯЙСТВА </a:t>
            </a:r>
            <a:br>
              <a:rPr lang="ru-RU" dirty="0"/>
            </a:br>
            <a:r>
              <a:rPr lang="ru-RU" dirty="0"/>
              <a:t>РЕСПУБЛИКИ БАШКОРТОСТАН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952328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20000" y="4680000"/>
            <a:ext cx="450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</a:t>
            </a:r>
            <a:b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ПРЕМЬЕР-МИНИСТРА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ПРАВИТЕЛЬСТВА РЕСПУБЛИКИ БАШКОРТОСТАН - МИНИСТР СЕЛЬСКОГО ХОЗЯЙСТВА РЕСПУБЛИКИ БАШКОРТОСТАН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31840" y="3489771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err="1">
                <a:solidFill>
                  <a:schemeClr val="tx2"/>
                </a:solidFill>
                <a:latin typeface="Arial" charset="0"/>
              </a:rPr>
              <a:t>Фазрахманов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Ильшат </a:t>
            </a:r>
            <a:r>
              <a:rPr lang="ru-RU" sz="2400" b="1" dirty="0" err="1">
                <a:solidFill>
                  <a:schemeClr val="tx2"/>
                </a:solidFill>
                <a:latin typeface="Arial" charset="0"/>
              </a:rPr>
              <a:t>Ильдусович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0" y="18320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ТЕМПЫ РОСТА ПРОИЗВОДСТВА ПИЩЕВЫХ ПРОДУКТОВ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В РЕСПУБЛИКЕ БАШКОРТОСТАН В </a:t>
            </a:r>
            <a:r>
              <a:rPr lang="ru-RU" alt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2018 </a:t>
            </a:r>
            <a:r>
              <a:rPr lang="ru-RU" alt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35616"/>
              </p:ext>
            </p:extLst>
          </p:nvPr>
        </p:nvGraphicFramePr>
        <p:xfrm>
          <a:off x="179512" y="1397001"/>
          <a:ext cx="8881000" cy="497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/>
                <a:gridCol w="1332000"/>
                <a:gridCol w="432048"/>
                <a:gridCol w="1332000"/>
                <a:gridCol w="1340408"/>
                <a:gridCol w="432048"/>
                <a:gridCol w="1332000"/>
                <a:gridCol w="1348496"/>
              </a:tblGrid>
              <a:tr h="518400">
                <a:tc gridSpan="2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сыры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полуфабрикаты мясные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мука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0000"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t="-2000" b="-6000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 t="-2000" b="-6000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t="-11000" b="-13000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101,4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ru-RU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11" marR="91411" marT="45773" marB="4577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11" marR="91411" marT="45773" marB="4577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117,7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 marT="45769" marB="457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 marT="45769" marB="457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243 раза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383" marR="91383" marT="45681" marB="4568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383" marR="91383" marT="45681" marB="4568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411" marR="91411" marT="45773" marB="457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411" marR="91411" marT="45773" marB="457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453" marR="91453" marT="45769" marB="457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453" marR="91453" marT="45769" marB="457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383" marR="91383" marT="45681" marB="4568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91383" marR="91383" marT="45681" marB="4568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00">
                <a:tc gridSpan="2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молоко и сливки сухие сублимированные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сахар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масло нерафинированное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000"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102,5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9" marR="91479" marT="45554" marB="455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79" marR="91479" marT="45554" marB="455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120 %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64" marR="91464" marT="45524" marB="455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64" marR="91464" marT="45524" marB="455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119,7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6" marB="456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6210" y="4033216"/>
            <a:ext cx="8882904" cy="434376"/>
            <a:chOff x="176210" y="4033216"/>
            <a:chExt cx="8882904" cy="434376"/>
          </a:xfrm>
        </p:grpSpPr>
        <p:sp>
          <p:nvSpPr>
            <p:cNvPr id="4" name="Прямоугольник с одним скругленным углом 8"/>
            <p:cNvSpPr/>
            <p:nvPr/>
          </p:nvSpPr>
          <p:spPr>
            <a:xfrm>
              <a:off x="176210" y="4033216"/>
              <a:ext cx="26676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cs typeface="Arial" pitchFamily="34" charset="0"/>
                </a:rPr>
                <a:t>Молоко, кроме сырого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с одним скругленным углом 8"/>
            <p:cNvSpPr/>
            <p:nvPr/>
          </p:nvSpPr>
          <p:spPr>
            <a:xfrm>
              <a:off x="3268160" y="4033216"/>
              <a:ext cx="26820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500" b="1" dirty="0">
                  <a:solidFill>
                    <a:schemeClr val="bg1"/>
                  </a:solidFill>
                  <a:cs typeface="Arial" pitchFamily="34" charset="0"/>
                </a:rPr>
                <a:t>сахар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с одним скругленным углом 8"/>
            <p:cNvSpPr/>
            <p:nvPr/>
          </p:nvSpPr>
          <p:spPr>
            <a:xfrm>
              <a:off x="6369914" y="4033216"/>
              <a:ext cx="26892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>
                <a:defRPr/>
              </a:pPr>
              <a:r>
                <a:rPr lang="ru-RU" altLang="ru-RU" sz="1500" b="1" dirty="0">
                  <a:solidFill>
                    <a:schemeClr val="bg1"/>
                  </a:solidFill>
                  <a:cs typeface="Arial" pitchFamily="34" charset="0"/>
                </a:rPr>
                <a:t>масло нерафинированное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1477123"/>
            <a:ext cx="8882904" cy="434376"/>
            <a:chOff x="176210" y="4033216"/>
            <a:chExt cx="8882904" cy="434376"/>
          </a:xfrm>
        </p:grpSpPr>
        <p:sp>
          <p:nvSpPr>
            <p:cNvPr id="11" name="Прямоугольник с одним скругленным углом 8"/>
            <p:cNvSpPr/>
            <p:nvPr/>
          </p:nvSpPr>
          <p:spPr>
            <a:xfrm>
              <a:off x="176210" y="4033216"/>
              <a:ext cx="26676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cs typeface="Arial" pitchFamily="34" charset="0"/>
                </a:rPr>
                <a:t>сыры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с одним скругленным углом 8"/>
            <p:cNvSpPr/>
            <p:nvPr/>
          </p:nvSpPr>
          <p:spPr>
            <a:xfrm>
              <a:off x="3268160" y="4033216"/>
              <a:ext cx="26820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500" b="1" dirty="0">
                  <a:solidFill>
                    <a:schemeClr val="bg1"/>
                  </a:solidFill>
                  <a:cs typeface="Arial" pitchFamily="34" charset="0"/>
                </a:rPr>
                <a:t>п</a:t>
              </a:r>
              <a:r>
                <a:rPr lang="ru-RU" altLang="ru-RU" sz="1500" b="1" dirty="0" smtClean="0">
                  <a:solidFill>
                    <a:schemeClr val="bg1"/>
                  </a:solidFill>
                  <a:cs typeface="Arial" pitchFamily="34" charset="0"/>
                </a:rPr>
                <a:t>олуфабрикаты мясные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с одним скругленным углом 8"/>
            <p:cNvSpPr/>
            <p:nvPr/>
          </p:nvSpPr>
          <p:spPr>
            <a:xfrm>
              <a:off x="6369914" y="4033216"/>
              <a:ext cx="2689200" cy="434376"/>
            </a:xfrm>
            <a:prstGeom prst="round2Same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>
                <a:defRPr/>
              </a:pPr>
              <a:r>
                <a:rPr lang="ru-RU" altLang="ru-RU" sz="1500" b="1" dirty="0" smtClean="0">
                  <a:solidFill>
                    <a:schemeClr val="bg1"/>
                  </a:solidFill>
                  <a:cs typeface="Arial" pitchFamily="34" charset="0"/>
                </a:rPr>
                <a:t>Масло рапсовое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8"/>
          <a:stretch/>
        </p:blipFill>
        <p:spPr bwMode="auto">
          <a:xfrm>
            <a:off x="6373216" y="1911499"/>
            <a:ext cx="2685898" cy="12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3834246624"/>
              </p:ext>
            </p:extLst>
          </p:nvPr>
        </p:nvGraphicFramePr>
        <p:xfrm>
          <a:off x="1" y="1201551"/>
          <a:ext cx="9144000" cy="373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6512" y="298309"/>
            <a:ext cx="922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ПРОИЗВОДСТВО ПРОДУКЦИИ СЕЛЬСКОГО ХОЗЯЙСТВА</a:t>
            </a:r>
            <a:endParaRPr lang="ru-R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36" y="4653136"/>
            <a:ext cx="9128824" cy="1819750"/>
            <a:chOff x="3136" y="5065634"/>
            <a:chExt cx="9128824" cy="181975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136" y="5065634"/>
              <a:ext cx="9128824" cy="1819750"/>
            </a:xfrm>
            <a:prstGeom prst="rect">
              <a:avLst/>
            </a:prstGeom>
            <a:solidFill>
              <a:srgbClr val="ED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12018" y="5202435"/>
              <a:ext cx="8319964" cy="1503428"/>
              <a:chOff x="395536" y="5202435"/>
              <a:chExt cx="8319964" cy="1503428"/>
            </a:xfrm>
          </p:grpSpPr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429866" y="5571767"/>
                <a:ext cx="3600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 bwMode="auto">
              <a:xfrm>
                <a:off x="933922" y="5202435"/>
                <a:ext cx="3060000" cy="738664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Производство продукции сельского хозяйства </a:t>
                </a: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фактических ценах</a:t>
                </a: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млрд руб.</a:t>
                </a:r>
                <a:endPara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395536" y="6313448"/>
                <a:ext cx="288032" cy="26161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933922" y="6182643"/>
                <a:ext cx="3060000" cy="523220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 производства продукции сельского </a:t>
                </a: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хозяйства, %</a:t>
                </a:r>
                <a:endPara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4994283" y="5440962"/>
                <a:ext cx="288032" cy="2616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4994283" y="6313448"/>
                <a:ext cx="288032" cy="2616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 bwMode="auto">
              <a:xfrm>
                <a:off x="5655500" y="5310157"/>
                <a:ext cx="3060000" cy="523220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 производства продукции </a:t>
                </a: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животноводства, %</a:t>
                </a:r>
                <a:endPara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5655500" y="6182643"/>
                <a:ext cx="3060000" cy="523220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>
                  <a:defRPr/>
                </a:pPr>
                <a:r>
                  <a:rPr lang="ru-RU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 производства продукции </a:t>
                </a:r>
                <a:r>
                  <a:rPr lang="ru-RU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растениеводства, %</a:t>
                </a:r>
                <a:endPara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749418" y="4149080"/>
            <a:ext cx="5840092" cy="338554"/>
            <a:chOff x="1749418" y="4422670"/>
            <a:chExt cx="5840092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1749418" y="442267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4943" y="442267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9591" y="442267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1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1198070"/>
            <a:ext cx="8711247" cy="5526736"/>
            <a:chOff x="251520" y="1605055"/>
            <a:chExt cx="8711247" cy="5119751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6" name="Группа 5"/>
            <p:cNvGrpSpPr/>
            <p:nvPr/>
          </p:nvGrpSpPr>
          <p:grpSpPr>
            <a:xfrm>
              <a:off x="253241" y="1605055"/>
              <a:ext cx="4273550" cy="2486328"/>
              <a:chOff x="-2988840" y="333926"/>
              <a:chExt cx="2833390" cy="1625438"/>
            </a:xfrm>
            <a:grpFill/>
          </p:grpSpPr>
          <p:sp>
            <p:nvSpPr>
              <p:cNvPr id="14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с одним скругленным углом 8"/>
              <p:cNvSpPr/>
              <p:nvPr/>
            </p:nvSpPr>
            <p:spPr>
              <a:xfrm>
                <a:off x="-2987699" y="333926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8064A2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Зерновые и зернобобовые культуры</a:t>
                </a:r>
              </a:p>
              <a:p>
                <a:pPr algn="ctr">
                  <a:defRPr sz="1300" b="1" i="0" u="none" strike="noStrike" kern="1200" baseline="0">
                    <a:solidFill>
                      <a:srgbClr val="8064A2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(в весе после доработки), тыс. тонн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51520" y="4228752"/>
              <a:ext cx="4273550" cy="2486328"/>
              <a:chOff x="-2988840" y="333926"/>
              <a:chExt cx="2833390" cy="1625438"/>
            </a:xfrm>
            <a:grpFill/>
          </p:grpSpPr>
          <p:sp>
            <p:nvSpPr>
              <p:cNvPr id="18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с одним скругленным углом 8"/>
              <p:cNvSpPr/>
              <p:nvPr/>
            </p:nvSpPr>
            <p:spPr>
              <a:xfrm>
                <a:off x="-2987699" y="333926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F79646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Картофель, тыс. тонн</a:t>
                </a: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683134" y="1614781"/>
              <a:ext cx="4279633" cy="2486328"/>
              <a:chOff x="-2994014" y="333926"/>
              <a:chExt cx="2837423" cy="1625438"/>
            </a:xfrm>
            <a:grpFill/>
          </p:grpSpPr>
          <p:sp>
            <p:nvSpPr>
              <p:cNvPr id="24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с одним скругленным углом 8"/>
              <p:cNvSpPr/>
              <p:nvPr/>
            </p:nvSpPr>
            <p:spPr>
              <a:xfrm>
                <a:off x="-2994014" y="333926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Сахарная свекла (фабричная</a:t>
                </a:r>
                <a:r>
                  <a:rPr lang="ru-RU" sz="16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</a:t>
                </a:r>
                <a:br>
                  <a:rPr lang="ru-RU" sz="16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</a:t>
                </a: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тонн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689217" y="4238478"/>
              <a:ext cx="4273550" cy="2486328"/>
              <a:chOff x="-2988840" y="333926"/>
              <a:chExt cx="2833390" cy="1625438"/>
            </a:xfrm>
            <a:grpFill/>
          </p:grpSpPr>
          <p:sp>
            <p:nvSpPr>
              <p:cNvPr id="27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с одним скругленным углом 8"/>
              <p:cNvSpPr/>
              <p:nvPr/>
            </p:nvSpPr>
            <p:spPr>
              <a:xfrm>
                <a:off x="-2987699" y="333926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8064A2">
                        <a:lumMod val="7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Семена подсолнечника</a:t>
                </a:r>
              </a:p>
              <a:p>
                <a:pPr algn="ctr">
                  <a:defRPr sz="1300" b="1" i="0" u="none" strike="noStrike" kern="1200" baseline="0">
                    <a:solidFill>
                      <a:srgbClr val="8064A2">
                        <a:lumMod val="7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(в весе после доработки), тыс. тонн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6365" y="345569"/>
            <a:ext cx="883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ПРОИЗВОДСТВО ПРОДУКЦИИ РАСТЕНИЕВОДСТВА</a:t>
            </a:r>
            <a:endParaRPr lang="ru-R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99637911"/>
              </p:ext>
            </p:extLst>
          </p:nvPr>
        </p:nvGraphicFramePr>
        <p:xfrm>
          <a:off x="303572" y="1864520"/>
          <a:ext cx="4167723" cy="195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45234365"/>
              </p:ext>
            </p:extLst>
          </p:nvPr>
        </p:nvGraphicFramePr>
        <p:xfrm>
          <a:off x="4714599" y="1546535"/>
          <a:ext cx="4230367" cy="232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77956409"/>
              </p:ext>
            </p:extLst>
          </p:nvPr>
        </p:nvGraphicFramePr>
        <p:xfrm>
          <a:off x="251520" y="4661823"/>
          <a:ext cx="4260304" cy="205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07062756"/>
              </p:ext>
            </p:extLst>
          </p:nvPr>
        </p:nvGraphicFramePr>
        <p:xfrm>
          <a:off x="4761491" y="4529279"/>
          <a:ext cx="4130722" cy="218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738202" y="2780928"/>
            <a:ext cx="1303948" cy="562630"/>
          </a:xfrm>
          <a:prstGeom prst="ellipse">
            <a:avLst/>
          </a:prstGeom>
          <a:solidFill>
            <a:schemeClr val="tx2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127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индикатору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63357" y="5733256"/>
            <a:ext cx="1303948" cy="562630"/>
          </a:xfrm>
          <a:prstGeom prst="ellipse">
            <a:avLst/>
          </a:prstGeom>
          <a:solidFill>
            <a:schemeClr val="accent5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131%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2017 г.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6279" y="2872361"/>
            <a:ext cx="1303948" cy="562630"/>
          </a:xfrm>
          <a:prstGeom prst="ellipse">
            <a:avLst/>
          </a:prstGeom>
          <a:solidFill>
            <a:schemeClr val="accent5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106,5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индикатору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51015" y="5582477"/>
            <a:ext cx="1303948" cy="562630"/>
          </a:xfrm>
          <a:prstGeom prst="ellipse">
            <a:avLst/>
          </a:prstGeom>
          <a:solidFill>
            <a:schemeClr val="accent5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118% к 2017г.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3241" y="1204493"/>
            <a:ext cx="8709526" cy="5509814"/>
            <a:chOff x="253241" y="1611005"/>
            <a:chExt cx="8709526" cy="5104075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6" name="Группа 5"/>
            <p:cNvGrpSpPr/>
            <p:nvPr/>
          </p:nvGrpSpPr>
          <p:grpSpPr>
            <a:xfrm>
              <a:off x="253241" y="1611005"/>
              <a:ext cx="4273550" cy="2480378"/>
              <a:chOff x="-2988840" y="337816"/>
              <a:chExt cx="2833390" cy="1621548"/>
            </a:xfrm>
            <a:grpFill/>
          </p:grpSpPr>
          <p:sp>
            <p:nvSpPr>
              <p:cNvPr id="14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с одним скругленным углом 8"/>
              <p:cNvSpPr/>
              <p:nvPr/>
            </p:nvSpPr>
            <p:spPr>
              <a:xfrm>
                <a:off x="-2987699" y="340079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8064A2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6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Молоко, тыс</a:t>
                </a:r>
                <a:r>
                  <a:rPr lang="ru-RU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тонн</a:t>
                </a:r>
                <a:endParaRPr lang="ru-RU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483768" y="4228752"/>
              <a:ext cx="4273550" cy="2486328"/>
              <a:chOff x="-1508838" y="333926"/>
              <a:chExt cx="2833390" cy="1625438"/>
            </a:xfrm>
            <a:grpFill/>
          </p:grpSpPr>
          <p:sp>
            <p:nvSpPr>
              <p:cNvPr id="18" name="Прямоугольник с одним скругленным углом 13"/>
              <p:cNvSpPr/>
              <p:nvPr/>
            </p:nvSpPr>
            <p:spPr>
              <a:xfrm>
                <a:off x="-1508838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с одним скругленным углом 8"/>
              <p:cNvSpPr/>
              <p:nvPr/>
            </p:nvSpPr>
            <p:spPr>
              <a:xfrm>
                <a:off x="-1507697" y="333926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F79646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5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Скот и птица на убой (в живом весе), </a:t>
                </a:r>
                <a:br>
                  <a:rPr lang="ru-RU" sz="15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5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</a:t>
                </a:r>
                <a:r>
                  <a:rPr lang="ru-RU" sz="15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5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тонн</a:t>
                </a:r>
                <a:endParaRPr lang="ru-RU" sz="15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683134" y="1620731"/>
              <a:ext cx="4279633" cy="2480378"/>
              <a:chOff x="-2994014" y="337816"/>
              <a:chExt cx="2837423" cy="1621548"/>
            </a:xfrm>
            <a:grpFill/>
          </p:grpSpPr>
          <p:sp>
            <p:nvSpPr>
              <p:cNvPr id="24" name="Прямоугольник с одним скругленным углом 13"/>
              <p:cNvSpPr/>
              <p:nvPr/>
            </p:nvSpPr>
            <p:spPr>
              <a:xfrm>
                <a:off x="-2988840" y="337816"/>
                <a:ext cx="2832249" cy="1621548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с одним скругленным углом 8"/>
              <p:cNvSpPr/>
              <p:nvPr/>
            </p:nvSpPr>
            <p:spPr>
              <a:xfrm>
                <a:off x="-2994014" y="340079"/>
                <a:ext cx="2832249" cy="385149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300" b="1" i="0" u="none" strike="noStrike" kern="1200" baseline="0">
                    <a:solidFill>
                      <a:srgbClr val="F79646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Удой молока на 1 корову в сельскохозяйственных организациях</a:t>
                </a:r>
                <a:r>
                  <a:rPr lang="ru-RU" sz="15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кг</a:t>
                </a:r>
              </a:p>
            </p:txBody>
          </p:sp>
        </p:grpSp>
      </p:grp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903455140"/>
              </p:ext>
            </p:extLst>
          </p:nvPr>
        </p:nvGraphicFramePr>
        <p:xfrm>
          <a:off x="251520" y="1875019"/>
          <a:ext cx="4252556" cy="195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365" y="345569"/>
            <a:ext cx="883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ПРОИЗВОДСТВО ПРОДУКЦИИ ЖИВОТНОВОДСТВА</a:t>
            </a:r>
            <a:endParaRPr lang="ru-R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21122" y="2244320"/>
            <a:ext cx="1303948" cy="562630"/>
          </a:xfrm>
          <a:prstGeom prst="ellipse">
            <a:avLst/>
          </a:prstGeom>
          <a:solidFill>
            <a:schemeClr val="accent5">
              <a:lumMod val="60000"/>
              <a:lumOff val="40000"/>
              <a:alpha val="78039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100,9%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 году 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899592" y="4696783"/>
            <a:ext cx="648072" cy="1252497"/>
          </a:xfrm>
          <a:prstGeom prst="chevr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376028" y="4696783"/>
            <a:ext cx="648072" cy="1252497"/>
          </a:xfrm>
          <a:prstGeom prst="chevr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7305658" y="4696783"/>
            <a:ext cx="648072" cy="1252497"/>
          </a:xfrm>
          <a:prstGeom prst="chevr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7782094" y="4696783"/>
            <a:ext cx="648072" cy="1252497"/>
          </a:xfrm>
          <a:prstGeom prst="chevr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093906440"/>
              </p:ext>
            </p:extLst>
          </p:nvPr>
        </p:nvGraphicFramePr>
        <p:xfrm>
          <a:off x="4761060" y="1900573"/>
          <a:ext cx="4201707" cy="198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709841695"/>
              </p:ext>
            </p:extLst>
          </p:nvPr>
        </p:nvGraphicFramePr>
        <p:xfrm>
          <a:off x="2489918" y="4696783"/>
          <a:ext cx="4230367" cy="20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19619" y="4941168"/>
            <a:ext cx="1303948" cy="519351"/>
          </a:xfrm>
          <a:prstGeom prst="ellipse">
            <a:avLst/>
          </a:prstGeom>
          <a:solidFill>
            <a:schemeClr val="accent5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2017 году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СТРУКТУРА ПРОДУКЦИИ СЕЛЬСКОГО ХОЗЯЙСТВА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 КАТЕГОРИЯМ ХОЗЯЙСТВ, %</a:t>
            </a:r>
            <a:endParaRPr lang="ru-RU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3528" y="1412775"/>
            <a:ext cx="8604956" cy="4824537"/>
            <a:chOff x="431540" y="1124743"/>
            <a:chExt cx="8604956" cy="4824537"/>
          </a:xfrm>
        </p:grpSpPr>
        <p:sp>
          <p:nvSpPr>
            <p:cNvPr id="3" name="Прямоугольник с двумя скругленными соседними углами 2"/>
            <p:cNvSpPr/>
            <p:nvPr/>
          </p:nvSpPr>
          <p:spPr>
            <a:xfrm>
              <a:off x="1115616" y="1124743"/>
              <a:ext cx="4536504" cy="4678579"/>
            </a:xfrm>
            <a:prstGeom prst="round2SameRect">
              <a:avLst>
                <a:gd name="adj1" fmla="val 1309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chemeClr val="accent1">
                    <a:lumMod val="12000"/>
                    <a:lumOff val="88000"/>
                  </a:schemeClr>
                </a:gs>
                <a:gs pos="63000">
                  <a:schemeClr val="accent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31540" y="1268760"/>
              <a:ext cx="8604956" cy="4680520"/>
              <a:chOff x="431540" y="963232"/>
              <a:chExt cx="8604956" cy="4680520"/>
            </a:xfrm>
          </p:grpSpPr>
          <p:graphicFrame>
            <p:nvGraphicFramePr>
              <p:cNvPr id="4" name="Диаграмма 3"/>
              <p:cNvGraphicFramePr/>
              <p:nvPr>
                <p:extLst>
                  <p:ext uri="{D42A27DB-BD31-4B8C-83A1-F6EECF244321}">
                    <p14:modId xmlns:p14="http://schemas.microsoft.com/office/powerpoint/2010/main" val="143993425"/>
                  </p:ext>
                </p:extLst>
              </p:nvPr>
            </p:nvGraphicFramePr>
            <p:xfrm>
              <a:off x="431540" y="963232"/>
              <a:ext cx="8568952" cy="46805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" name="Скругленный прямоугольник 1"/>
              <p:cNvSpPr/>
              <p:nvPr/>
            </p:nvSpPr>
            <p:spPr>
              <a:xfrm>
                <a:off x="1340657" y="4587665"/>
                <a:ext cx="7695839" cy="432048"/>
              </a:xfrm>
              <a:prstGeom prst="roundRect">
                <a:avLst/>
              </a:prstGeom>
              <a:solidFill>
                <a:srgbClr val="E5F6FF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340657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61,1 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147320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57,2 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632332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17,8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453735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17,4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940152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78,5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728014" y="4634412"/>
                <a:ext cx="7200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77,5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728777" y="462576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млрд руб.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205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37"/>
            <a:stretch/>
          </p:blipFill>
          <p:spPr bwMode="auto">
            <a:xfrm>
              <a:off x="3054525" y="1222813"/>
              <a:ext cx="797395" cy="69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981129" y="1484784"/>
              <a:ext cx="48054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1F497D"/>
                  </a:solidFill>
                  <a:latin typeface="Arial" charset="0"/>
                  <a:cs typeface="Arial" charset="0"/>
                </a:rPr>
                <a:t>   48,6%                  48,4%   </a:t>
              </a:r>
              <a:endParaRPr lang="ru-RU" b="1" dirty="0">
                <a:solidFill>
                  <a:srgbClr val="1F497D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195736" y="1854116"/>
              <a:ext cx="2520280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5" y="1124742"/>
            <a:ext cx="4392487" cy="5544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       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шт. пчелосемей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124744"/>
            <a:ext cx="4464497" cy="5544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  <a:r>
              <a:rPr lang="ru-RU" sz="1400" dirty="0">
                <a:cs typeface="Arial" pitchFamily="34" charset="0"/>
              </a:rPr>
              <a:t>	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850610"/>
              </p:ext>
            </p:extLst>
          </p:nvPr>
        </p:nvGraphicFramePr>
        <p:xfrm>
          <a:off x="71500" y="1844823"/>
          <a:ext cx="4428492" cy="28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Прямоугольник 10"/>
          <p:cNvSpPr>
            <a:spLocks noChangeArrowheads="1"/>
          </p:cNvSpPr>
          <p:nvPr/>
        </p:nvSpPr>
        <p:spPr bwMode="auto">
          <a:xfrm>
            <a:off x="270669" y="342816"/>
            <a:ext cx="860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ГРАНТОВЫЕ ПРОГРАММЫ РАЗВИТИЯ ФЕРМЕРСКИХ ХОЗЯЙСТВ 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850115"/>
              </p:ext>
            </p:extLst>
          </p:nvPr>
        </p:nvGraphicFramePr>
        <p:xfrm>
          <a:off x="4644009" y="1844824"/>
          <a:ext cx="4320480" cy="283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с одним скругленным углом 8"/>
          <p:cNvSpPr/>
          <p:nvPr/>
        </p:nvSpPr>
        <p:spPr>
          <a:xfrm>
            <a:off x="107503" y="1101855"/>
            <a:ext cx="4392489" cy="6645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ПОДДЕРЖКА НАЧИНАЮЩИХ ФЕРМЕРОВ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Прямоугольник с одним скругленным углом 8"/>
          <p:cNvSpPr/>
          <p:nvPr/>
        </p:nvSpPr>
        <p:spPr>
          <a:xfrm>
            <a:off x="4572001" y="1101855"/>
            <a:ext cx="4464496" cy="6645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РАЗВИТИЕ СЕМЕЙНЫХ ЖИВОТНОВОДЧЕСКИХ ФЕРМ НА БАЗЕ К(Ф)Х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5156" y="1128528"/>
            <a:ext cx="4392487" cy="55446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       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шт. пчелосемей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89651" y="1128530"/>
            <a:ext cx="4464497" cy="5544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  <a:r>
              <a:rPr lang="ru-RU" sz="1400" dirty="0">
                <a:cs typeface="Arial" pitchFamily="34" charset="0"/>
              </a:rPr>
              <a:t>	</a:t>
            </a: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659824"/>
              </p:ext>
            </p:extLst>
          </p:nvPr>
        </p:nvGraphicFramePr>
        <p:xfrm>
          <a:off x="89151" y="1848609"/>
          <a:ext cx="4428492" cy="28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197330"/>
              </p:ext>
            </p:extLst>
          </p:nvPr>
        </p:nvGraphicFramePr>
        <p:xfrm>
          <a:off x="4661660" y="1848610"/>
          <a:ext cx="4320480" cy="283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Прямоугольник с одним скругленным углом 8"/>
          <p:cNvSpPr/>
          <p:nvPr/>
        </p:nvSpPr>
        <p:spPr>
          <a:xfrm>
            <a:off x="125154" y="1105641"/>
            <a:ext cx="4392489" cy="66451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ПОДДЕРЖКА НАЧИНАЮЩИХ ФЕРМЕРОВ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Прямоугольник с одним скругленным углом 8"/>
          <p:cNvSpPr/>
          <p:nvPr/>
        </p:nvSpPr>
        <p:spPr>
          <a:xfrm>
            <a:off x="4589652" y="1105641"/>
            <a:ext cx="4464496" cy="66451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РАЗВИТИЕ СЕМЕЙНЫХ ЖИВОТНОВОДЧЕСКИХ ФЕРМ НА БАЗЕ К(Ф)Х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2999" y="1105639"/>
            <a:ext cx="4392487" cy="5544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       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шт. пчелосемей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97494" y="1105641"/>
            <a:ext cx="4464497" cy="5544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техники и оборудования;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тракторов;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гол. крупного и мелкого скота;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3300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гол. птицы</a:t>
            </a:r>
            <a:r>
              <a:rPr lang="ru-RU" sz="1400" dirty="0">
                <a:cs typeface="Arial" pitchFamily="34" charset="0"/>
              </a:rPr>
              <a:t>	</a:t>
            </a:r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97671"/>
              </p:ext>
            </p:extLst>
          </p:nvPr>
        </p:nvGraphicFramePr>
        <p:xfrm>
          <a:off x="96994" y="1825720"/>
          <a:ext cx="4428492" cy="28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884412"/>
              </p:ext>
            </p:extLst>
          </p:nvPr>
        </p:nvGraphicFramePr>
        <p:xfrm>
          <a:off x="4669503" y="1825721"/>
          <a:ext cx="4320480" cy="283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Прямоугольник с одним скругленным углом 8"/>
          <p:cNvSpPr/>
          <p:nvPr/>
        </p:nvSpPr>
        <p:spPr>
          <a:xfrm>
            <a:off x="132997" y="1082752"/>
            <a:ext cx="4392489" cy="664516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ПОДДЕРЖКА НАЧИНАЮЩИХ ФЕРМЕРОВ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Прямоугольник с одним скругленным углом 8"/>
          <p:cNvSpPr/>
          <p:nvPr/>
        </p:nvSpPr>
        <p:spPr>
          <a:xfrm>
            <a:off x="4597495" y="1082752"/>
            <a:ext cx="4464496" cy="664516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РАЗВИТИЕ СЕМЕЙНЫХ ЖИВОТНОВОДЧЕСКИХ ФЕРМ НА БАЗЕ К(Ф)Х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270669" y="342816"/>
            <a:ext cx="860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ПРОГРАММЫ ПОДДЕРЖКИ СЕЛЬСКОХОЗЯЙСТВЕННОЙ КООПЕРАЦИИ</a:t>
            </a:r>
            <a:endParaRPr lang="ru-RU" altLang="ru-RU" sz="18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2999" y="1105639"/>
            <a:ext cx="4392487" cy="5544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sz="1400" b="1" dirty="0">
              <a:solidFill>
                <a:srgbClr val="0D97C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Прямоугольник с одним скругленным углом 8"/>
          <p:cNvSpPr/>
          <p:nvPr/>
        </p:nvSpPr>
        <p:spPr>
          <a:xfrm>
            <a:off x="132997" y="1082752"/>
            <a:ext cx="4392489" cy="906088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472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ДОХОДОГЕНЕРИРУЮЩИЕ ПРОЕКТЫ, ОСНОВАННЫЕ НА ГРАЖДАНСКИХ ИНИЦИАТИВАХ, 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СЕЛЬСКОХОЗЯЙСТВЕННЫХ ПОТРЕБИТЕЛЬСКИХ КООПЕРАТИВОВ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13070"/>
              </p:ext>
            </p:extLst>
          </p:nvPr>
        </p:nvGraphicFramePr>
        <p:xfrm>
          <a:off x="179513" y="2060848"/>
          <a:ext cx="4345973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3321694"/>
                <a:gridCol w="1024279"/>
              </a:tblGrid>
              <a:tr h="361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D97C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г.</a:t>
                      </a:r>
                      <a:endParaRPr lang="ru-RU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866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вновь создаваемых СПоК, осуществляющих свою деятельность в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РБ, ед.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66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ЛПХ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К(Ф)Х, </a:t>
                      </a:r>
                      <a:b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вновь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вовлекаемых в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СПоК, ед.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1155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Ежегодный рост доходов сельского населения, участвующих в реализации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ДГП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объединившихся в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СПоК, %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99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рабочих мест в вновь создаваемых СПоК, осуществляющих свою деятельность в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РБ, ед.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1600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644010" y="1109621"/>
            <a:ext cx="4392487" cy="5544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       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ед.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и техники для производственных объектов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специализированного транспорта, фургонов, прицепов, контейнеров для перевозки.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387668"/>
              </p:ext>
            </p:extLst>
          </p:nvPr>
        </p:nvGraphicFramePr>
        <p:xfrm>
          <a:off x="4629685" y="2132856"/>
          <a:ext cx="44284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Прямоугольник с одним скругленным углом 8"/>
          <p:cNvSpPr/>
          <p:nvPr/>
        </p:nvSpPr>
        <p:spPr>
          <a:xfrm>
            <a:off x="4644007" y="1080568"/>
            <a:ext cx="4392489" cy="908272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47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МАТЕРИАЛЬНО-ТЕХНИЧЕСКОЙ БАЗЫ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СЕЛЬСКОХОЗЯЙСТВЕННЫХ ПОТРЕБИТЕЛЬСКИХ КООПЕРАТИВОВ</a:t>
            </a:r>
          </a:p>
        </p:txBody>
      </p:sp>
    </p:spTree>
    <p:extLst>
      <p:ext uri="{BB962C8B-B14F-4D97-AF65-F5344CB8AC3E}">
        <p14:creationId xmlns:p14="http://schemas.microsoft.com/office/powerpoint/2010/main" val="38572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4862"/>
              </p:ext>
            </p:extLst>
          </p:nvPr>
        </p:nvGraphicFramePr>
        <p:xfrm>
          <a:off x="77024" y="1012825"/>
          <a:ext cx="4104456" cy="2566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720080"/>
                <a:gridCol w="1800200"/>
                <a:gridCol w="720080"/>
              </a:tblGrid>
              <a:tr h="22666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Количество, ед.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млрд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руб.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42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 т.ч. импортной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662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2011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2 980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389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2,9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226662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2012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3 590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26662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2013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3 721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226662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2014 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2 620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38130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2000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2 145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202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2,8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238130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200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2 185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176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3,5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3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10800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2 230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272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4,0</a:t>
                      </a:r>
                    </a:p>
                  </a:txBody>
                  <a:tcPr marL="0" marR="0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23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2018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1 961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233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4,2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3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ИТОГО</a:t>
                      </a:r>
                      <a:endParaRPr lang="ru-RU" sz="1400" b="0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21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260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2 420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29,7</a:t>
                      </a:r>
                      <a:endParaRPr lang="ru-RU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7363"/>
              </p:ext>
            </p:extLst>
          </p:nvPr>
        </p:nvGraphicFramePr>
        <p:xfrm>
          <a:off x="4204340" y="1010633"/>
          <a:ext cx="4860000" cy="2562382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636117"/>
                <a:gridCol w="1223883"/>
              </a:tblGrid>
              <a:tr h="462872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Приобретено техники</a:t>
                      </a:r>
                      <a:endParaRPr lang="ru-RU" sz="1400" b="0" i="0" u="none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12" marR="43112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0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Тракторов</a:t>
                      </a:r>
                      <a:endParaRPr lang="ru-RU" sz="14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12" marR="43112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656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12" marR="43112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41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Зерноуборочных комбайнов</a:t>
                      </a:r>
                      <a:endParaRPr lang="ru-RU" sz="14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12" marR="43112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1 720 ед.</a:t>
                      </a:r>
                    </a:p>
                  </a:txBody>
                  <a:tcPr marL="43112" marR="43112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41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Самоходных</a:t>
                      </a:r>
                      <a:r>
                        <a:rPr lang="ru-RU" sz="1400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кормоуборочных 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комбайнов</a:t>
                      </a:r>
                      <a:endParaRPr lang="ru-RU" sz="14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302 ед.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  <a:tr h="41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Сеялок и посевных</a:t>
                      </a:r>
                      <a:r>
                        <a:rPr lang="ru-RU" sz="1400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комплексов</a:t>
                      </a:r>
                      <a:endParaRPr lang="ru-RU" sz="14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2 055 ед.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41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Почвообрабатывающих машин и орудий</a:t>
                      </a:r>
                      <a:endParaRPr lang="ru-RU" sz="14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2 374 ед.</a:t>
                      </a:r>
                    </a:p>
                  </a:txBody>
                  <a:tcPr marL="42545" marR="42545" marT="1079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ED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00" y="260648"/>
            <a:ext cx="9144000" cy="357915"/>
          </a:xfrm>
          <a:prstGeom prst="rect">
            <a:avLst/>
          </a:prstGeom>
          <a:noFill/>
        </p:spPr>
        <p:txBody>
          <a:bodyPr wrap="square" lIns="80133" tIns="40067" rIns="80133" bIns="40067" rtlCol="0" anchor="ctr">
            <a:spAutoFit/>
          </a:bodyPr>
          <a:lstStyle/>
          <a:p>
            <a:pPr algn="ctr" defTabSz="80147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83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СЕЛЬСКОХОЗЯЙСТВЕННОЙ </a:t>
            </a:r>
            <a:r>
              <a:rPr lang="ru-RU" b="1" dirty="0" smtClean="0">
                <a:solidFill>
                  <a:srgbClr val="183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endParaRPr lang="ru-RU" b="1" dirty="0">
              <a:solidFill>
                <a:srgbClr val="183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107504" y="6381328"/>
            <a:ext cx="8940182" cy="3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marL="420550" indent="-383981" algn="ctr">
              <a:tabLst>
                <a:tab pos="1257078" algn="l"/>
              </a:tabLst>
              <a:defRPr/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ВСЕГО ВЫПЛАЧЕНО СУБСИДИЙ </a:t>
            </a: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8,7 </a:t>
            </a: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МЛРД. РУБЛЕЙ, </a:t>
            </a: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К ОБЪЕМУ ЗАКУПОК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3726391"/>
            <a:ext cx="2928655" cy="2605757"/>
            <a:chOff x="6179849" y="3726391"/>
            <a:chExt cx="2928655" cy="260575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228184" y="3726391"/>
              <a:ext cx="2880320" cy="2605757"/>
              <a:chOff x="6167366" y="3726391"/>
              <a:chExt cx="2880320" cy="2605757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6167366" y="3726391"/>
                <a:ext cx="2880320" cy="2593324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ffectLst>
                <a:outerShdw blurRad="215900" dist="50800" dir="5400000" sx="97000" sy="97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179849" y="3726391"/>
                <a:ext cx="2867837" cy="913054"/>
              </a:xfrm>
              <a:prstGeom prst="rect">
                <a:avLst/>
              </a:prstGeom>
            </p:spPr>
            <p:txBody>
              <a:bodyPr wrap="square" lIns="91424" tIns="45712" rIns="91424" bIns="45712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cs typeface="Arial" pitchFamily="34" charset="0"/>
                  </a:rPr>
                  <a:t>В рамках федеральной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cs typeface="Arial" pitchFamily="34" charset="0"/>
                  </a:rPr>
                  <a:t>программы «Субсидирование производителей техники»</a:t>
                </a:r>
              </a:p>
              <a:p>
                <a:pPr>
                  <a:lnSpc>
                    <a:spcPts val="1600"/>
                  </a:lnSpc>
                </a:pPr>
                <a:endParaRPr lang="ru-RU" sz="14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57889" y="4610123"/>
                <a:ext cx="1260000" cy="32416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1"/>
                    </a:solidFill>
                  </a:rPr>
                  <a:t>1 485</a:t>
                </a:r>
                <a:endParaRPr lang="ru-RU" sz="2200" b="1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" name="Диаграмма 3"/>
              <p:cNvGraphicFramePr/>
              <p:nvPr>
                <p:extLst>
                  <p:ext uri="{D42A27DB-BD31-4B8C-83A1-F6EECF244321}">
                    <p14:modId xmlns:p14="http://schemas.microsoft.com/office/powerpoint/2010/main" val="3543486705"/>
                  </p:ext>
                </p:extLst>
              </p:nvPr>
            </p:nvGraphicFramePr>
            <p:xfrm>
              <a:off x="6179848" y="4610123"/>
              <a:ext cx="2848901" cy="1722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7" name="Прямоугольник 36"/>
            <p:cNvSpPr/>
            <p:nvPr/>
          </p:nvSpPr>
          <p:spPr>
            <a:xfrm>
              <a:off x="6179849" y="4835800"/>
              <a:ext cx="847829" cy="249384"/>
            </a:xfrm>
            <a:prstGeom prst="rect">
              <a:avLst/>
            </a:prstGeom>
          </p:spPr>
          <p:txBody>
            <a:bodyPr wrap="none" lIns="91424" tIns="45712" rIns="91424" bIns="45712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млн </a:t>
              </a:r>
              <a:r>
                <a:rPr lang="ru-RU" sz="12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22076" y="3717032"/>
            <a:ext cx="3149340" cy="2602291"/>
            <a:chOff x="-2260" y="3717032"/>
            <a:chExt cx="3149340" cy="260229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2260" y="3717032"/>
              <a:ext cx="3134100" cy="2602291"/>
              <a:chOff x="-2260" y="3717032"/>
              <a:chExt cx="3134100" cy="260229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2260" y="3725999"/>
                <a:ext cx="3096000" cy="2593324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ffectLst>
                <a:outerShdw blurRad="215900" dist="25400" dir="5400000" sx="97000" sy="97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07504" y="3717032"/>
                <a:ext cx="3024336" cy="707870"/>
              </a:xfrm>
              <a:prstGeom prst="rect">
                <a:avLst/>
              </a:prstGeom>
            </p:spPr>
            <p:txBody>
              <a:bodyPr wrap="square" lIns="91424" tIns="45712" rIns="91424" bIns="45712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400" b="1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В рамках </a:t>
                </a:r>
                <a:r>
                  <a:rPr lang="ru-RU" sz="1400" b="1" dirty="0" smtClean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республиканских программ в области технической модернизации АПК </a:t>
                </a:r>
                <a:endParaRPr lang="ru-RU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259632" y="4610123"/>
                <a:ext cx="1260000" cy="32416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</a:rPr>
                  <a:t>7 205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6861" y="4809597"/>
                <a:ext cx="847829" cy="249384"/>
              </a:xfrm>
              <a:prstGeom prst="rect">
                <a:avLst/>
              </a:prstGeom>
            </p:spPr>
            <p:txBody>
              <a:bodyPr wrap="none" lIns="91424" tIns="45712" rIns="91424" bIns="45712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млн </a:t>
                </a: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руб.</a:t>
                </a:r>
              </a:p>
            </p:txBody>
          </p:sp>
          <p:graphicFrame>
            <p:nvGraphicFramePr>
              <p:cNvPr id="38" name="Диаграмма 37"/>
              <p:cNvGraphicFramePr/>
              <p:nvPr>
                <p:extLst>
                  <p:ext uri="{D42A27DB-BD31-4B8C-83A1-F6EECF244321}">
                    <p14:modId xmlns:p14="http://schemas.microsoft.com/office/powerpoint/2010/main" val="3969010571"/>
                  </p:ext>
                </p:extLst>
              </p:nvPr>
            </p:nvGraphicFramePr>
            <p:xfrm>
              <a:off x="-336" y="4572000"/>
              <a:ext cx="3062259" cy="1709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39" name="Овал 38"/>
            <p:cNvSpPr/>
            <p:nvPr/>
          </p:nvSpPr>
          <p:spPr>
            <a:xfrm>
              <a:off x="2537172" y="5365405"/>
              <a:ext cx="609908" cy="3678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45712" rIns="0" bIns="45712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ru-RU" sz="1100" b="1" dirty="0" smtClean="0">
                  <a:solidFill>
                    <a:srgbClr val="C00000"/>
                  </a:solidFill>
                  <a:cs typeface="Arial" pitchFamily="34" charset="0"/>
                </a:rPr>
                <a:t>в т.ч. лизинг</a:t>
              </a:r>
              <a:endParaRPr lang="ru-RU" sz="11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28184" y="3725999"/>
            <a:ext cx="2880320" cy="2644420"/>
            <a:chOff x="3131840" y="3725999"/>
            <a:chExt cx="2880320" cy="264442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131840" y="3725999"/>
              <a:ext cx="2880320" cy="2593324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50800" dist="50800" dir="5400000" sx="97000" sy="97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140386" y="3726391"/>
              <a:ext cx="2871774" cy="707870"/>
            </a:xfrm>
            <a:prstGeom prst="rect">
              <a:avLst/>
            </a:prstGeom>
          </p:spPr>
          <p:txBody>
            <a:bodyPr wrap="square" lIns="91424" tIns="45712" rIns="91424" bIns="45712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Объем работ по ремонту техники в ремонтных предприятиях республики</a:t>
              </a:r>
              <a:endParaRPr lang="ru-RU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140386" y="4835800"/>
              <a:ext cx="847829" cy="249384"/>
            </a:xfrm>
            <a:prstGeom prst="rect">
              <a:avLst/>
            </a:prstGeom>
          </p:spPr>
          <p:txBody>
            <a:bodyPr wrap="none" lIns="91424" tIns="45712" rIns="91424" bIns="45712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млн </a:t>
              </a:r>
              <a:r>
                <a:rPr lang="ru-RU" sz="12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  <p:graphicFrame>
          <p:nvGraphicFramePr>
            <p:cNvPr id="40" name="Диаграмма 39"/>
            <p:cNvGraphicFramePr/>
            <p:nvPr>
              <p:extLst>
                <p:ext uri="{D42A27DB-BD31-4B8C-83A1-F6EECF244321}">
                  <p14:modId xmlns:p14="http://schemas.microsoft.com/office/powerpoint/2010/main" val="3146638098"/>
                </p:ext>
              </p:extLst>
            </p:nvPr>
          </p:nvGraphicFramePr>
          <p:xfrm>
            <a:off x="3140386" y="4428000"/>
            <a:ext cx="2871774" cy="1942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6372200" y="4472603"/>
            <a:ext cx="2609727" cy="328215"/>
          </a:xfrm>
          <a:prstGeom prst="rect">
            <a:avLst/>
          </a:prstGeom>
          <a:noFill/>
        </p:spPr>
        <p:txBody>
          <a:bodyPr wrap="square" lIns="0" tIns="45712" rIns="0" bIns="45712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В 2018 г. доведено 89 млн руб.</a:t>
            </a:r>
            <a:endParaRPr lang="ru-RU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32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7320" y="1176432"/>
            <a:ext cx="8797488" cy="1214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dir="54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6238" y="260648"/>
            <a:ext cx="8858250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РАЗВИТИЕ СЕЛЬСКИХ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ТЕРРИТОРИЙ  </a:t>
            </a:r>
            <a:endParaRPr lang="ru-RU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80404"/>
              </p:ext>
            </p:extLst>
          </p:nvPr>
        </p:nvGraphicFramePr>
        <p:xfrm>
          <a:off x="323528" y="1224283"/>
          <a:ext cx="8352928" cy="1052589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5553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2014 - 2018 годы на реализацию Программы выделено 4,9 млрд. рублей,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из: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733">
                <a:tc>
                  <a:txBody>
                    <a:bodyPr/>
                    <a:lstStyle/>
                    <a:p>
                      <a:pPr marL="722313" marR="0" lvl="0" indent="-193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федерального бюджета 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млрд. рублей</a:t>
                      </a:r>
                    </a:p>
                    <a:p>
                      <a:pPr marL="722313" marR="0" lvl="0" indent="-193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бюджета Республики Башкортостан 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млрд. рублей</a:t>
                      </a:r>
                    </a:p>
                  </a:txBody>
                  <a:tcPr marL="9525" marR="9525" marT="953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4568" y="24115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/>
                </a:solidFill>
              </a:rPr>
              <a:t>В 2018 году:</a:t>
            </a:r>
            <a:endParaRPr lang="ru-RU" b="1" i="1" dirty="0">
              <a:solidFill>
                <a:schemeClr val="accent5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791088"/>
            <a:ext cx="8813104" cy="3888432"/>
            <a:chOff x="403032" y="2780928"/>
            <a:chExt cx="8813104" cy="388843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0840" y="2780928"/>
              <a:ext cx="8805296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3763" lvl="0"/>
              <a:r>
                <a:rPr lang="ru-RU" sz="1600" b="1" dirty="0" smtClean="0">
                  <a:cs typeface="Arial" panose="020B0604020202020204" pitchFamily="34" charset="0"/>
                </a:rPr>
                <a:t>490 </a:t>
              </a:r>
              <a:r>
                <a:rPr lang="ru-RU" sz="1600" dirty="0">
                  <a:cs typeface="Arial" panose="020B0604020202020204" pitchFamily="34" charset="0"/>
                </a:rPr>
                <a:t>семей получили Свидетельства о предоставлении социальной выплаты на строительство (приобретение) жилья в сельской местности (в том числе </a:t>
              </a:r>
              <a:r>
                <a:rPr lang="ru-RU" sz="1600" b="1" dirty="0">
                  <a:cs typeface="Arial" panose="020B0604020202020204" pitchFamily="34" charset="0"/>
                </a:rPr>
                <a:t>362</a:t>
              </a:r>
              <a:r>
                <a:rPr lang="ru-RU" sz="1600" dirty="0">
                  <a:cs typeface="Arial" panose="020B0604020202020204" pitchFamily="34" charset="0"/>
                </a:rPr>
                <a:t> – молодые семьи и молодые специалисты</a:t>
              </a:r>
              <a:r>
                <a:rPr lang="ru-RU" sz="1600" dirty="0" smtClean="0">
                  <a:cs typeface="Arial" panose="020B0604020202020204" pitchFamily="34" charset="0"/>
                </a:rPr>
                <a:t>)</a:t>
              </a:r>
              <a:endParaRPr lang="ru-RU" sz="16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03032" y="3573016"/>
              <a:ext cx="8805296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3763" lvl="0"/>
              <a:r>
                <a:rPr lang="ru-RU" sz="1500" dirty="0" smtClean="0">
                  <a:cs typeface="Arial" panose="020B0604020202020204" pitchFamily="34" charset="0"/>
                </a:rPr>
                <a:t>по</a:t>
              </a:r>
              <a:r>
                <a:rPr lang="ru-RU" sz="1500" b="1" dirty="0" smtClean="0">
                  <a:cs typeface="Arial" panose="020B0604020202020204" pitchFamily="34" charset="0"/>
                </a:rPr>
                <a:t> </a:t>
              </a:r>
              <a:r>
                <a:rPr lang="ru-RU" sz="1500" b="1" dirty="0">
                  <a:cs typeface="Arial" panose="020B0604020202020204" pitchFamily="34" charset="0"/>
                </a:rPr>
                <a:t>5</a:t>
              </a:r>
              <a:r>
                <a:rPr lang="ru-RU" sz="1500" dirty="0">
                  <a:cs typeface="Arial" panose="020B0604020202020204" pitchFamily="34" charset="0"/>
                </a:rPr>
                <a:t> проектам (строительство спортивных площадок в 4 муниципальных районах) оказана </a:t>
              </a:r>
              <a:r>
                <a:rPr lang="ru-RU" sz="1500" dirty="0" err="1">
                  <a:cs typeface="Arial" panose="020B0604020202020204" pitchFamily="34" charset="0"/>
                </a:rPr>
                <a:t>грантовая</a:t>
              </a:r>
              <a:r>
                <a:rPr lang="ru-RU" sz="1500" dirty="0">
                  <a:cs typeface="Arial" panose="020B0604020202020204" pitchFamily="34" charset="0"/>
                </a:rPr>
                <a:t> поддержка местных инициатив граждан, проживающих в сельской </a:t>
              </a:r>
              <a:r>
                <a:rPr lang="ru-RU" sz="1500" dirty="0" smtClean="0">
                  <a:cs typeface="Arial" panose="020B0604020202020204" pitchFamily="34" charset="0"/>
                </a:rPr>
                <a:t>местности</a:t>
              </a:r>
              <a:endParaRPr lang="ru-RU" sz="1500" dirty="0"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03032" y="4365104"/>
              <a:ext cx="8805296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3763" lvl="0"/>
              <a:r>
                <a:rPr lang="ru-RU" sz="1600" dirty="0" smtClean="0">
                  <a:cs typeface="Arial" panose="020B0604020202020204" pitchFamily="34" charset="0"/>
                </a:rPr>
                <a:t>построены</a:t>
              </a:r>
              <a:r>
                <a:rPr lang="ru-RU" dirty="0" smtClean="0"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cs typeface="Arial" panose="020B0604020202020204" pitchFamily="34" charset="0"/>
                </a:rPr>
                <a:t>4</a:t>
              </a:r>
              <a:r>
                <a:rPr lang="ru-RU" dirty="0">
                  <a:cs typeface="Arial" panose="020B0604020202020204" pitchFamily="34" charset="0"/>
                </a:rPr>
                <a:t> фельдшерско-акушерских </a:t>
              </a:r>
              <a:r>
                <a:rPr lang="ru-RU" dirty="0" smtClean="0">
                  <a:cs typeface="Arial" panose="020B0604020202020204" pitchFamily="34" charset="0"/>
                </a:rPr>
                <a:t>пункта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03032" y="5157192"/>
              <a:ext cx="8805296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3763" lvl="0"/>
              <a:r>
                <a:rPr lang="ru-RU" sz="1600" dirty="0" smtClean="0">
                  <a:cs typeface="Arial" panose="020B0604020202020204" pitchFamily="34" charset="0"/>
                </a:rPr>
                <a:t>введено</a:t>
              </a:r>
              <a:r>
                <a:rPr lang="ru-RU" sz="1600" dirty="0">
                  <a:cs typeface="Arial" panose="020B0604020202020204" pitchFamily="34" charset="0"/>
                </a:rPr>
                <a:t>:</a:t>
              </a:r>
            </a:p>
            <a:p>
              <a:pPr marL="893763" lvl="0"/>
              <a:r>
                <a:rPr lang="ru-RU" sz="1600" dirty="0">
                  <a:cs typeface="Arial" panose="020B0604020202020204" pitchFamily="34" charset="0"/>
                </a:rPr>
                <a:t>- </a:t>
              </a:r>
              <a:r>
                <a:rPr lang="ru-RU" sz="1600" b="1" dirty="0">
                  <a:cs typeface="Arial" panose="020B0604020202020204" pitchFamily="34" charset="0"/>
                </a:rPr>
                <a:t>34 </a:t>
              </a:r>
              <a:r>
                <a:rPr lang="ru-RU" sz="1600" dirty="0">
                  <a:cs typeface="Arial" panose="020B0604020202020204" pitchFamily="34" charset="0"/>
                </a:rPr>
                <a:t>км газопроводов в 11 населенных пунктах;</a:t>
              </a:r>
            </a:p>
            <a:p>
              <a:pPr marL="893763" lvl="0"/>
              <a:r>
                <a:rPr lang="ru-RU" sz="1600" dirty="0">
                  <a:cs typeface="Arial" panose="020B0604020202020204" pitchFamily="34" charset="0"/>
                </a:rPr>
                <a:t>- 49 км водопроводов в </a:t>
              </a:r>
              <a:r>
                <a:rPr lang="ru-RU" sz="1600" b="1" dirty="0">
                  <a:cs typeface="Arial" panose="020B0604020202020204" pitchFamily="34" charset="0"/>
                </a:rPr>
                <a:t>11</a:t>
              </a:r>
              <a:r>
                <a:rPr lang="ru-RU" sz="1600" dirty="0">
                  <a:cs typeface="Arial" panose="020B0604020202020204" pitchFamily="34" charset="0"/>
                </a:rPr>
                <a:t> населенных пунктах</a:t>
              </a:r>
              <a:r>
                <a:rPr lang="ru-RU" sz="1600" dirty="0" smtClean="0">
                  <a:cs typeface="Arial" panose="020B0604020202020204" pitchFamily="34" charset="0"/>
                </a:rPr>
                <a:t>.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05304" y="5949280"/>
              <a:ext cx="8805296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3763" lvl="0"/>
              <a:r>
                <a:rPr lang="ru-RU" sz="1600" dirty="0" smtClean="0">
                  <a:cs typeface="Arial" panose="020B0604020202020204" pitchFamily="34" charset="0"/>
                </a:rPr>
                <a:t>завершена </a:t>
              </a:r>
              <a:r>
                <a:rPr lang="ru-RU" sz="1600" dirty="0">
                  <a:cs typeface="Arial" panose="020B0604020202020204" pitchFamily="34" charset="0"/>
                </a:rPr>
                <a:t>реализация </a:t>
              </a:r>
              <a:r>
                <a:rPr lang="ru-RU" sz="1600" b="1" dirty="0">
                  <a:cs typeface="Arial" panose="020B0604020202020204" pitchFamily="34" charset="0"/>
                </a:rPr>
                <a:t>1</a:t>
              </a:r>
              <a:r>
                <a:rPr lang="ru-RU" sz="1600" dirty="0">
                  <a:cs typeface="Arial" panose="020B0604020202020204" pitchFamily="34" charset="0"/>
                </a:rPr>
                <a:t> проекта комплексной компактной </a:t>
              </a:r>
              <a:r>
                <a:rPr lang="ru-RU" sz="1600" dirty="0" smtClean="0">
                  <a:cs typeface="Arial" panose="020B0604020202020204" pitchFamily="34" charset="0"/>
                </a:rPr>
                <a:t>застройки</a:t>
              </a:r>
              <a:endParaRPr lang="ru-RU" sz="16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538858" y="2812875"/>
              <a:ext cx="752837" cy="68813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38858" y="3604963"/>
              <a:ext cx="752837" cy="68813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38858" y="4397051"/>
              <a:ext cx="752837" cy="68813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38858" y="5189139"/>
              <a:ext cx="752837" cy="68813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38858" y="5981227"/>
              <a:ext cx="752837" cy="68813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82640" y="2888204"/>
              <a:ext cx="683459" cy="3667620"/>
              <a:chOff x="942044" y="2541724"/>
              <a:chExt cx="751805" cy="4034382"/>
            </a:xfrm>
          </p:grpSpPr>
          <p:pic>
            <p:nvPicPr>
              <p:cNvPr id="1026" name="Picture 2" descr="ÐÐ°ÑÑÐ¸Ð½ÐºÐ¸ Ð¿Ð¾ Ð·Ð°Ð¿ÑÐ¾ÑÑ hous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732" y="2541724"/>
                <a:ext cx="542303" cy="542303"/>
              </a:xfrm>
              <a:prstGeom prst="rect">
                <a:avLst/>
              </a:prstGeom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pic>
            <p:nvPicPr>
              <p:cNvPr id="1028" name="Picture 4" descr="ÐÐ°ÑÑÐ¸Ð½ÐºÐ¸ Ð¿Ð¾ Ð·Ð°Ð¿ÑÐ¾ÑÑ sport icon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3520" y="3433200"/>
                <a:ext cx="544632" cy="544632"/>
              </a:xfrm>
              <a:prstGeom prst="rect">
                <a:avLst/>
              </a:prstGeom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pic>
            <p:nvPicPr>
              <p:cNvPr id="1030" name="Picture 6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89" y="4257678"/>
                <a:ext cx="656186" cy="656186"/>
              </a:xfrm>
              <a:prstGeom prst="rect">
                <a:avLst/>
              </a:prstGeom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pic>
            <p:nvPicPr>
              <p:cNvPr id="1036" name="Picture 12" descr="ÐÐ°ÑÑÐ¸Ð½ÐºÐ¸ Ð¿Ð¾ Ð·Ð°Ð¿ÑÐ¾ÑÑ water tank icon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044" y="5085184"/>
                <a:ext cx="751805" cy="751805"/>
              </a:xfrm>
              <a:prstGeom prst="rect">
                <a:avLst/>
              </a:prstGeom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grpSp>
            <p:nvGrpSpPr>
              <p:cNvPr id="4" name="Группа 3"/>
              <p:cNvGrpSpPr/>
              <p:nvPr/>
            </p:nvGrpSpPr>
            <p:grpSpPr>
              <a:xfrm>
                <a:off x="970934" y="6021288"/>
                <a:ext cx="682646" cy="554818"/>
                <a:chOff x="970934" y="6093296"/>
                <a:chExt cx="682646" cy="554818"/>
              </a:xfrm>
            </p:grpSpPr>
            <p:pic>
              <p:nvPicPr>
                <p:cNvPr id="15" name="Picture 2" descr="ÐÐ°ÑÑÐ¸Ð½ÐºÐ¸ Ð¿Ð¾ Ð·Ð°Ð¿ÑÐ¾ÑÑ house icon 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934" y="6277713"/>
                  <a:ext cx="370401" cy="370401"/>
                </a:xfrm>
                <a:prstGeom prst="rect">
                  <a:avLst/>
                </a:prstGeom>
                <a:ex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17" name="Picture 2" descr="ÐÐ°ÑÑÐ¸Ð½ÐºÐ¸ Ð¿Ð¾ Ð·Ð°Ð¿ÑÐ¾ÑÑ house icon 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3179" y="6093296"/>
                  <a:ext cx="370401" cy="370401"/>
                </a:xfrm>
                <a:prstGeom prst="rect">
                  <a:avLst/>
                </a:prstGeom>
                <a:ex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</p:grpSp>
    </p:spTree>
    <p:extLst>
      <p:ext uri="{BB962C8B-B14F-4D97-AF65-F5344CB8AC3E}">
        <p14:creationId xmlns:p14="http://schemas.microsoft.com/office/powerpoint/2010/main" val="1595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849</Words>
  <Application>Microsoft Office PowerPoint</Application>
  <PresentationFormat>Экран (4:3)</PresentationFormat>
  <Paragraphs>334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Zased_W_</vt:lpstr>
      <vt:lpstr>3_Zased_W_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Ирик</dc:creator>
  <cp:lastModifiedBy>Путятинская Юлия Валерьевна</cp:lastModifiedBy>
  <cp:revision>611</cp:revision>
  <cp:lastPrinted>2018-06-04T12:29:08Z</cp:lastPrinted>
  <dcterms:created xsi:type="dcterms:W3CDTF">2015-01-10T17:11:00Z</dcterms:created>
  <dcterms:modified xsi:type="dcterms:W3CDTF">2019-06-11T03:00:56Z</dcterms:modified>
</cp:coreProperties>
</file>