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1" r:id="rId2"/>
    <p:sldId id="688" r:id="rId3"/>
    <p:sldId id="698" r:id="rId4"/>
    <p:sldId id="699" r:id="rId5"/>
    <p:sldId id="700" r:id="rId6"/>
    <p:sldId id="691" r:id="rId7"/>
    <p:sldId id="541" r:id="rId8"/>
    <p:sldId id="542" r:id="rId9"/>
    <p:sldId id="692" r:id="rId10"/>
    <p:sldId id="701" r:id="rId11"/>
    <p:sldId id="702" r:id="rId12"/>
    <p:sldId id="693" r:id="rId13"/>
    <p:sldId id="694" r:id="rId14"/>
    <p:sldId id="695" r:id="rId15"/>
    <p:sldId id="697" r:id="rId16"/>
    <p:sldId id="523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8">
          <p15:clr>
            <a:srgbClr val="A4A3A4"/>
          </p15:clr>
        </p15:guide>
        <p15:guide id="2" pos="28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647"/>
    <a:srgbClr val="3FAB3C"/>
    <a:srgbClr val="FFFFFF"/>
    <a:srgbClr val="264C25"/>
    <a:srgbClr val="1C89CA"/>
    <a:srgbClr val="1B8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35" autoAdjust="0"/>
    <p:restoredTop sz="94434" autoAdjust="0"/>
  </p:normalViewPr>
  <p:slideViewPr>
    <p:cSldViewPr snapToGrid="0">
      <p:cViewPr varScale="1">
        <p:scale>
          <a:sx n="87" d="100"/>
          <a:sy n="87" d="100"/>
        </p:scale>
        <p:origin x="376" y="56"/>
      </p:cViewPr>
      <p:guideLst>
        <p:guide orient="horz" pos="1598"/>
        <p:guide pos="2898"/>
      </p:guideLst>
    </p:cSldViewPr>
  </p:slideViewPr>
  <p:outlineViewPr>
    <p:cViewPr>
      <p:scale>
        <a:sx n="33" d="100"/>
        <a:sy n="33" d="100"/>
      </p:scale>
      <p:origin x="0" y="-99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68"/>
    </p:cViewPr>
  </p:sorterViewPr>
  <p:notesViewPr>
    <p:cSldViewPr snapToGrid="0"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1144E-4C8A-4D5F-8616-3FB6A7AAA02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60622F5-4E2B-4754-BAE5-D99FE6F4D92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200" dirty="0" smtClean="0"/>
            <a:t>Отбор пилотных регионов</a:t>
          </a:r>
          <a:endParaRPr lang="ru-RU" sz="1200" dirty="0"/>
        </a:p>
      </dgm:t>
    </dgm:pt>
    <dgm:pt modelId="{4EBC09A9-23B8-44BC-9340-0316C2F893B4}" type="parTrans" cxnId="{DC824EE6-C326-4561-9318-1F322829E629}">
      <dgm:prSet/>
      <dgm:spPr/>
      <dgm:t>
        <a:bodyPr/>
        <a:lstStyle/>
        <a:p>
          <a:endParaRPr lang="ru-RU"/>
        </a:p>
      </dgm:t>
    </dgm:pt>
    <dgm:pt modelId="{46D35450-C41E-4011-949C-FDB111271844}" type="sibTrans" cxnId="{DC824EE6-C326-4561-9318-1F322829E629}">
      <dgm:prSet/>
      <dgm:spPr/>
      <dgm:t>
        <a:bodyPr/>
        <a:lstStyle/>
        <a:p>
          <a:endParaRPr lang="ru-RU"/>
        </a:p>
      </dgm:t>
    </dgm:pt>
    <dgm:pt modelId="{43762C80-370B-43DE-B7BF-C05F97714868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Региональные мероприятия (индивидуальные программы)</a:t>
          </a:r>
          <a:endParaRPr lang="ru-RU" dirty="0"/>
        </a:p>
      </dgm:t>
    </dgm:pt>
    <dgm:pt modelId="{EE0A1339-6A99-4B99-8116-4B44BDE3077B}" type="parTrans" cxnId="{E667329F-258B-4CA6-9B4C-F00D7C992670}">
      <dgm:prSet/>
      <dgm:spPr/>
      <dgm:t>
        <a:bodyPr/>
        <a:lstStyle/>
        <a:p>
          <a:endParaRPr lang="ru-RU"/>
        </a:p>
      </dgm:t>
    </dgm:pt>
    <dgm:pt modelId="{728203A4-84C1-434D-A7C1-1F8EA0BEC27D}" type="sibTrans" cxnId="{E667329F-258B-4CA6-9B4C-F00D7C992670}">
      <dgm:prSet/>
      <dgm:spPr/>
      <dgm:t>
        <a:bodyPr/>
        <a:lstStyle/>
        <a:p>
          <a:endParaRPr lang="ru-RU"/>
        </a:p>
      </dgm:t>
    </dgm:pt>
    <dgm:pt modelId="{3F23F527-AF27-4C2F-A1D8-A94DE26D9F8A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Презентация результатов проекта (конференция в Москве)</a:t>
          </a:r>
          <a:endParaRPr lang="ru-RU" dirty="0"/>
        </a:p>
      </dgm:t>
    </dgm:pt>
    <dgm:pt modelId="{D881C500-9DA4-4BDE-A8BF-AAA3511181EE}" type="parTrans" cxnId="{AAD489EE-95C0-4823-B7B7-AB84A883C5AA}">
      <dgm:prSet/>
      <dgm:spPr/>
      <dgm:t>
        <a:bodyPr/>
        <a:lstStyle/>
        <a:p>
          <a:endParaRPr lang="ru-RU"/>
        </a:p>
      </dgm:t>
    </dgm:pt>
    <dgm:pt modelId="{4C93B59F-7E7E-4519-8709-88F8B7BFC326}" type="sibTrans" cxnId="{AAD489EE-95C0-4823-B7B7-AB84A883C5AA}">
      <dgm:prSet/>
      <dgm:spPr/>
      <dgm:t>
        <a:bodyPr/>
        <a:lstStyle/>
        <a:p>
          <a:endParaRPr lang="ru-RU"/>
        </a:p>
      </dgm:t>
    </dgm:pt>
    <dgm:pt modelId="{DEAF93DD-8A7E-4C23-985C-8B78ECA13BA2}" type="pres">
      <dgm:prSet presAssocID="{3541144E-4C8A-4D5F-8616-3FB6A7AAA02E}" presName="Name0" presStyleCnt="0">
        <dgm:presLayoutVars>
          <dgm:dir/>
          <dgm:animLvl val="lvl"/>
          <dgm:resizeHandles val="exact"/>
        </dgm:presLayoutVars>
      </dgm:prSet>
      <dgm:spPr/>
    </dgm:pt>
    <dgm:pt modelId="{1D933BDD-91CA-4B3A-8827-E729FE23F9B6}" type="pres">
      <dgm:prSet presAssocID="{460622F5-4E2B-4754-BAE5-D99FE6F4D92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7C4DF-6B99-438E-8233-43B36BD965BE}" type="pres">
      <dgm:prSet presAssocID="{46D35450-C41E-4011-949C-FDB111271844}" presName="parTxOnlySpace" presStyleCnt="0"/>
      <dgm:spPr/>
    </dgm:pt>
    <dgm:pt modelId="{EA8A9EE0-989C-4AE9-9C25-512075043855}" type="pres">
      <dgm:prSet presAssocID="{43762C80-370B-43DE-B7BF-C05F97714868}" presName="parTxOnly" presStyleLbl="node1" presStyleIdx="1" presStyleCnt="3" custLinFactNeighborX="6724" custLinFactNeighborY="-2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CEE72-A033-463F-A6B1-065A6A94BFB8}" type="pres">
      <dgm:prSet presAssocID="{728203A4-84C1-434D-A7C1-1F8EA0BEC27D}" presName="parTxOnlySpace" presStyleCnt="0"/>
      <dgm:spPr/>
    </dgm:pt>
    <dgm:pt modelId="{B26E6446-1CE3-4B3C-8835-6D5D5BAA8FF5}" type="pres">
      <dgm:prSet presAssocID="{3F23F527-AF27-4C2F-A1D8-A94DE26D9F8A}" presName="parTxOnly" presStyleLbl="node1" presStyleIdx="2" presStyleCnt="3" custLinFactNeighborX="-38789" custLinFactNeighborY="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824EE6-C326-4561-9318-1F322829E629}" srcId="{3541144E-4C8A-4D5F-8616-3FB6A7AAA02E}" destId="{460622F5-4E2B-4754-BAE5-D99FE6F4D92A}" srcOrd="0" destOrd="0" parTransId="{4EBC09A9-23B8-44BC-9340-0316C2F893B4}" sibTransId="{46D35450-C41E-4011-949C-FDB111271844}"/>
    <dgm:cxn modelId="{AAD489EE-95C0-4823-B7B7-AB84A883C5AA}" srcId="{3541144E-4C8A-4D5F-8616-3FB6A7AAA02E}" destId="{3F23F527-AF27-4C2F-A1D8-A94DE26D9F8A}" srcOrd="2" destOrd="0" parTransId="{D881C500-9DA4-4BDE-A8BF-AAA3511181EE}" sibTransId="{4C93B59F-7E7E-4519-8709-88F8B7BFC326}"/>
    <dgm:cxn modelId="{F499A6B4-6BB3-4298-8FF1-3EF45CE2FB63}" type="presOf" srcId="{43762C80-370B-43DE-B7BF-C05F97714868}" destId="{EA8A9EE0-989C-4AE9-9C25-512075043855}" srcOrd="0" destOrd="0" presId="urn:microsoft.com/office/officeart/2005/8/layout/chevron1"/>
    <dgm:cxn modelId="{CE4AC0F5-9783-4E87-8547-9ED61D075447}" type="presOf" srcId="{460622F5-4E2B-4754-BAE5-D99FE6F4D92A}" destId="{1D933BDD-91CA-4B3A-8827-E729FE23F9B6}" srcOrd="0" destOrd="0" presId="urn:microsoft.com/office/officeart/2005/8/layout/chevron1"/>
    <dgm:cxn modelId="{85D8ECAE-5C81-496E-9484-CD6E7386AEF0}" type="presOf" srcId="{3541144E-4C8A-4D5F-8616-3FB6A7AAA02E}" destId="{DEAF93DD-8A7E-4C23-985C-8B78ECA13BA2}" srcOrd="0" destOrd="0" presId="urn:microsoft.com/office/officeart/2005/8/layout/chevron1"/>
    <dgm:cxn modelId="{E667329F-258B-4CA6-9B4C-F00D7C992670}" srcId="{3541144E-4C8A-4D5F-8616-3FB6A7AAA02E}" destId="{43762C80-370B-43DE-B7BF-C05F97714868}" srcOrd="1" destOrd="0" parTransId="{EE0A1339-6A99-4B99-8116-4B44BDE3077B}" sibTransId="{728203A4-84C1-434D-A7C1-1F8EA0BEC27D}"/>
    <dgm:cxn modelId="{60520553-6332-4878-AF4C-EEACAE16599C}" type="presOf" srcId="{3F23F527-AF27-4C2F-A1D8-A94DE26D9F8A}" destId="{B26E6446-1CE3-4B3C-8835-6D5D5BAA8FF5}" srcOrd="0" destOrd="0" presId="urn:microsoft.com/office/officeart/2005/8/layout/chevron1"/>
    <dgm:cxn modelId="{85C21CAA-8E9B-4F07-95C7-CACDEE153003}" type="presParOf" srcId="{DEAF93DD-8A7E-4C23-985C-8B78ECA13BA2}" destId="{1D933BDD-91CA-4B3A-8827-E729FE23F9B6}" srcOrd="0" destOrd="0" presId="urn:microsoft.com/office/officeart/2005/8/layout/chevron1"/>
    <dgm:cxn modelId="{D34223DB-8729-4F26-AD24-8F9951524790}" type="presParOf" srcId="{DEAF93DD-8A7E-4C23-985C-8B78ECA13BA2}" destId="{0067C4DF-6B99-438E-8233-43B36BD965BE}" srcOrd="1" destOrd="0" presId="urn:microsoft.com/office/officeart/2005/8/layout/chevron1"/>
    <dgm:cxn modelId="{241B6CC8-9451-4060-A9A5-96E00A631910}" type="presParOf" srcId="{DEAF93DD-8A7E-4C23-985C-8B78ECA13BA2}" destId="{EA8A9EE0-989C-4AE9-9C25-512075043855}" srcOrd="2" destOrd="0" presId="urn:microsoft.com/office/officeart/2005/8/layout/chevron1"/>
    <dgm:cxn modelId="{23637BD6-CDE5-4D04-B76B-BC212FADCF79}" type="presParOf" srcId="{DEAF93DD-8A7E-4C23-985C-8B78ECA13BA2}" destId="{D4FCEE72-A033-463F-A6B1-065A6A94BFB8}" srcOrd="3" destOrd="0" presId="urn:microsoft.com/office/officeart/2005/8/layout/chevron1"/>
    <dgm:cxn modelId="{256FB191-2BB0-4DF8-8B7F-74E053DA4A4C}" type="presParOf" srcId="{DEAF93DD-8A7E-4C23-985C-8B78ECA13BA2}" destId="{B26E6446-1CE3-4B3C-8835-6D5D5BAA8FF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41144E-4C8A-4D5F-8616-3FB6A7AAA02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60622F5-4E2B-4754-BAE5-D99FE6F4D92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200" dirty="0" smtClean="0"/>
            <a:t>Исследование, отбор проектов</a:t>
          </a:r>
          <a:endParaRPr lang="ru-RU" sz="1200" dirty="0"/>
        </a:p>
      </dgm:t>
    </dgm:pt>
    <dgm:pt modelId="{4EBC09A9-23B8-44BC-9340-0316C2F893B4}" type="parTrans" cxnId="{DC824EE6-C326-4561-9318-1F322829E629}">
      <dgm:prSet/>
      <dgm:spPr/>
      <dgm:t>
        <a:bodyPr/>
        <a:lstStyle/>
        <a:p>
          <a:endParaRPr lang="ru-RU"/>
        </a:p>
      </dgm:t>
    </dgm:pt>
    <dgm:pt modelId="{46D35450-C41E-4011-949C-FDB111271844}" type="sibTrans" cxnId="{DC824EE6-C326-4561-9318-1F322829E629}">
      <dgm:prSet/>
      <dgm:spPr/>
      <dgm:t>
        <a:bodyPr/>
        <a:lstStyle/>
        <a:p>
          <a:endParaRPr lang="ru-RU"/>
        </a:p>
      </dgm:t>
    </dgm:pt>
    <dgm:pt modelId="{43762C80-370B-43DE-B7BF-C05F97714868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Запись онлайн-курса и формирование базы знаний</a:t>
          </a:r>
          <a:endParaRPr lang="ru-RU" dirty="0"/>
        </a:p>
      </dgm:t>
    </dgm:pt>
    <dgm:pt modelId="{EE0A1339-6A99-4B99-8116-4B44BDE3077B}" type="parTrans" cxnId="{E667329F-258B-4CA6-9B4C-F00D7C992670}">
      <dgm:prSet/>
      <dgm:spPr/>
      <dgm:t>
        <a:bodyPr/>
        <a:lstStyle/>
        <a:p>
          <a:endParaRPr lang="ru-RU"/>
        </a:p>
      </dgm:t>
    </dgm:pt>
    <dgm:pt modelId="{728203A4-84C1-434D-A7C1-1F8EA0BEC27D}" type="sibTrans" cxnId="{E667329F-258B-4CA6-9B4C-F00D7C992670}">
      <dgm:prSet/>
      <dgm:spPr/>
      <dgm:t>
        <a:bodyPr/>
        <a:lstStyle/>
        <a:p>
          <a:endParaRPr lang="ru-RU"/>
        </a:p>
      </dgm:t>
    </dgm:pt>
    <dgm:pt modelId="{3F23F527-AF27-4C2F-A1D8-A94DE26D9F8A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Презентация и продвижение базы знаний</a:t>
          </a:r>
          <a:endParaRPr lang="ru-RU" dirty="0"/>
        </a:p>
      </dgm:t>
    </dgm:pt>
    <dgm:pt modelId="{D881C500-9DA4-4BDE-A8BF-AAA3511181EE}" type="parTrans" cxnId="{AAD489EE-95C0-4823-B7B7-AB84A883C5AA}">
      <dgm:prSet/>
      <dgm:spPr/>
      <dgm:t>
        <a:bodyPr/>
        <a:lstStyle/>
        <a:p>
          <a:endParaRPr lang="ru-RU"/>
        </a:p>
      </dgm:t>
    </dgm:pt>
    <dgm:pt modelId="{4C93B59F-7E7E-4519-8709-88F8B7BFC326}" type="sibTrans" cxnId="{AAD489EE-95C0-4823-B7B7-AB84A883C5AA}">
      <dgm:prSet/>
      <dgm:spPr/>
      <dgm:t>
        <a:bodyPr/>
        <a:lstStyle/>
        <a:p>
          <a:endParaRPr lang="ru-RU"/>
        </a:p>
      </dgm:t>
    </dgm:pt>
    <dgm:pt modelId="{DEAF93DD-8A7E-4C23-985C-8B78ECA13BA2}" type="pres">
      <dgm:prSet presAssocID="{3541144E-4C8A-4D5F-8616-3FB6A7AAA02E}" presName="Name0" presStyleCnt="0">
        <dgm:presLayoutVars>
          <dgm:dir/>
          <dgm:animLvl val="lvl"/>
          <dgm:resizeHandles val="exact"/>
        </dgm:presLayoutVars>
      </dgm:prSet>
      <dgm:spPr/>
    </dgm:pt>
    <dgm:pt modelId="{1D933BDD-91CA-4B3A-8827-E729FE23F9B6}" type="pres">
      <dgm:prSet presAssocID="{460622F5-4E2B-4754-BAE5-D99FE6F4D92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7C4DF-6B99-438E-8233-43B36BD965BE}" type="pres">
      <dgm:prSet presAssocID="{46D35450-C41E-4011-949C-FDB111271844}" presName="parTxOnlySpace" presStyleCnt="0"/>
      <dgm:spPr/>
    </dgm:pt>
    <dgm:pt modelId="{EA8A9EE0-989C-4AE9-9C25-512075043855}" type="pres">
      <dgm:prSet presAssocID="{43762C80-370B-43DE-B7BF-C05F97714868}" presName="parTxOnly" presStyleLbl="node1" presStyleIdx="1" presStyleCnt="3" custLinFactNeighborX="6724" custLinFactNeighborY="-2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CEE72-A033-463F-A6B1-065A6A94BFB8}" type="pres">
      <dgm:prSet presAssocID="{728203A4-84C1-434D-A7C1-1F8EA0BEC27D}" presName="parTxOnlySpace" presStyleCnt="0"/>
      <dgm:spPr/>
    </dgm:pt>
    <dgm:pt modelId="{B26E6446-1CE3-4B3C-8835-6D5D5BAA8FF5}" type="pres">
      <dgm:prSet presAssocID="{3F23F527-AF27-4C2F-A1D8-A94DE26D9F8A}" presName="parTxOnly" presStyleLbl="node1" presStyleIdx="2" presStyleCnt="3" custLinFactNeighborX="-38789" custLinFactNeighborY="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824EE6-C326-4561-9318-1F322829E629}" srcId="{3541144E-4C8A-4D5F-8616-3FB6A7AAA02E}" destId="{460622F5-4E2B-4754-BAE5-D99FE6F4D92A}" srcOrd="0" destOrd="0" parTransId="{4EBC09A9-23B8-44BC-9340-0316C2F893B4}" sibTransId="{46D35450-C41E-4011-949C-FDB111271844}"/>
    <dgm:cxn modelId="{AAD489EE-95C0-4823-B7B7-AB84A883C5AA}" srcId="{3541144E-4C8A-4D5F-8616-3FB6A7AAA02E}" destId="{3F23F527-AF27-4C2F-A1D8-A94DE26D9F8A}" srcOrd="2" destOrd="0" parTransId="{D881C500-9DA4-4BDE-A8BF-AAA3511181EE}" sibTransId="{4C93B59F-7E7E-4519-8709-88F8B7BFC326}"/>
    <dgm:cxn modelId="{7A2DA6E0-D4C5-4DBF-AFC6-0CEAF8067A7A}" type="presOf" srcId="{43762C80-370B-43DE-B7BF-C05F97714868}" destId="{EA8A9EE0-989C-4AE9-9C25-512075043855}" srcOrd="0" destOrd="0" presId="urn:microsoft.com/office/officeart/2005/8/layout/chevron1"/>
    <dgm:cxn modelId="{AED16A9C-9400-4C94-A9B2-F29D6AD19152}" type="presOf" srcId="{460622F5-4E2B-4754-BAE5-D99FE6F4D92A}" destId="{1D933BDD-91CA-4B3A-8827-E729FE23F9B6}" srcOrd="0" destOrd="0" presId="urn:microsoft.com/office/officeart/2005/8/layout/chevron1"/>
    <dgm:cxn modelId="{752A9535-D4EA-4A0C-BC2D-96A2DE426C88}" type="presOf" srcId="{3F23F527-AF27-4C2F-A1D8-A94DE26D9F8A}" destId="{B26E6446-1CE3-4B3C-8835-6D5D5BAA8FF5}" srcOrd="0" destOrd="0" presId="urn:microsoft.com/office/officeart/2005/8/layout/chevron1"/>
    <dgm:cxn modelId="{E667329F-258B-4CA6-9B4C-F00D7C992670}" srcId="{3541144E-4C8A-4D5F-8616-3FB6A7AAA02E}" destId="{43762C80-370B-43DE-B7BF-C05F97714868}" srcOrd="1" destOrd="0" parTransId="{EE0A1339-6A99-4B99-8116-4B44BDE3077B}" sibTransId="{728203A4-84C1-434D-A7C1-1F8EA0BEC27D}"/>
    <dgm:cxn modelId="{DF40C3E1-78C2-4C55-9586-C51F44D150B9}" type="presOf" srcId="{3541144E-4C8A-4D5F-8616-3FB6A7AAA02E}" destId="{DEAF93DD-8A7E-4C23-985C-8B78ECA13BA2}" srcOrd="0" destOrd="0" presId="urn:microsoft.com/office/officeart/2005/8/layout/chevron1"/>
    <dgm:cxn modelId="{884D99D1-AEB7-443C-B1F5-91AE0C0E0B68}" type="presParOf" srcId="{DEAF93DD-8A7E-4C23-985C-8B78ECA13BA2}" destId="{1D933BDD-91CA-4B3A-8827-E729FE23F9B6}" srcOrd="0" destOrd="0" presId="urn:microsoft.com/office/officeart/2005/8/layout/chevron1"/>
    <dgm:cxn modelId="{FAB82D9A-8D18-46E3-8545-80CD7BC14406}" type="presParOf" srcId="{DEAF93DD-8A7E-4C23-985C-8B78ECA13BA2}" destId="{0067C4DF-6B99-438E-8233-43B36BD965BE}" srcOrd="1" destOrd="0" presId="urn:microsoft.com/office/officeart/2005/8/layout/chevron1"/>
    <dgm:cxn modelId="{DDC3BFDC-92B4-4744-AD24-DEE5E0CDE831}" type="presParOf" srcId="{DEAF93DD-8A7E-4C23-985C-8B78ECA13BA2}" destId="{EA8A9EE0-989C-4AE9-9C25-512075043855}" srcOrd="2" destOrd="0" presId="urn:microsoft.com/office/officeart/2005/8/layout/chevron1"/>
    <dgm:cxn modelId="{3A49F658-C1D0-4AA3-B943-DEF655BC9EA1}" type="presParOf" srcId="{DEAF93DD-8A7E-4C23-985C-8B78ECA13BA2}" destId="{D4FCEE72-A033-463F-A6B1-065A6A94BFB8}" srcOrd="3" destOrd="0" presId="urn:microsoft.com/office/officeart/2005/8/layout/chevron1"/>
    <dgm:cxn modelId="{118AB5C0-28CF-4B4E-8EF7-3446425AFA1A}" type="presParOf" srcId="{DEAF93DD-8A7E-4C23-985C-8B78ECA13BA2}" destId="{B26E6446-1CE3-4B3C-8835-6D5D5BAA8FF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33BDD-91CA-4B3A-8827-E729FE23F9B6}">
      <dsp:nvSpPr>
        <dsp:cNvPr id="0" name=""/>
        <dsp:cNvSpPr/>
      </dsp:nvSpPr>
      <dsp:spPr>
        <a:xfrm>
          <a:off x="1721" y="1252345"/>
          <a:ext cx="2097155" cy="8388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Отбор пилотных регионов</a:t>
          </a:r>
          <a:endParaRPr lang="ru-RU" sz="1200" kern="1200" dirty="0"/>
        </a:p>
      </dsp:txBody>
      <dsp:txXfrm>
        <a:off x="421152" y="1252345"/>
        <a:ext cx="1258293" cy="838862"/>
      </dsp:txXfrm>
    </dsp:sp>
    <dsp:sp modelId="{EA8A9EE0-989C-4AE9-9C25-512075043855}">
      <dsp:nvSpPr>
        <dsp:cNvPr id="0" name=""/>
        <dsp:cNvSpPr/>
      </dsp:nvSpPr>
      <dsp:spPr>
        <a:xfrm>
          <a:off x="1903262" y="1231189"/>
          <a:ext cx="2097155" cy="83886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Региональные мероприятия (индивидуальные программы)</a:t>
          </a:r>
          <a:endParaRPr lang="ru-RU" sz="1100" kern="1200" dirty="0"/>
        </a:p>
      </dsp:txBody>
      <dsp:txXfrm>
        <a:off x="2322693" y="1231189"/>
        <a:ext cx="1258293" cy="838862"/>
      </dsp:txXfrm>
    </dsp:sp>
    <dsp:sp modelId="{B26E6446-1CE3-4B3C-8835-6D5D5BAA8FF5}">
      <dsp:nvSpPr>
        <dsp:cNvPr id="0" name=""/>
        <dsp:cNvSpPr/>
      </dsp:nvSpPr>
      <dsp:spPr>
        <a:xfrm>
          <a:off x="3695253" y="1257739"/>
          <a:ext cx="2097155" cy="8388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Презентация результатов проекта (конференция в Москве)</a:t>
          </a:r>
          <a:endParaRPr lang="ru-RU" sz="1100" kern="1200" dirty="0"/>
        </a:p>
      </dsp:txBody>
      <dsp:txXfrm>
        <a:off x="4114684" y="1257739"/>
        <a:ext cx="1258293" cy="838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33BDD-91CA-4B3A-8827-E729FE23F9B6}">
      <dsp:nvSpPr>
        <dsp:cNvPr id="0" name=""/>
        <dsp:cNvSpPr/>
      </dsp:nvSpPr>
      <dsp:spPr>
        <a:xfrm>
          <a:off x="1721" y="1252345"/>
          <a:ext cx="2097155" cy="8388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Исследование, отбор проектов</a:t>
          </a:r>
          <a:endParaRPr lang="ru-RU" sz="1200" kern="1200" dirty="0"/>
        </a:p>
      </dsp:txBody>
      <dsp:txXfrm>
        <a:off x="421152" y="1252345"/>
        <a:ext cx="1258293" cy="838862"/>
      </dsp:txXfrm>
    </dsp:sp>
    <dsp:sp modelId="{EA8A9EE0-989C-4AE9-9C25-512075043855}">
      <dsp:nvSpPr>
        <dsp:cNvPr id="0" name=""/>
        <dsp:cNvSpPr/>
      </dsp:nvSpPr>
      <dsp:spPr>
        <a:xfrm>
          <a:off x="1903262" y="1231189"/>
          <a:ext cx="2097155" cy="83886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Запись онлайн-курса и формирование базы знаний</a:t>
          </a:r>
          <a:endParaRPr lang="ru-RU" sz="1400" kern="1200" dirty="0"/>
        </a:p>
      </dsp:txBody>
      <dsp:txXfrm>
        <a:off x="2322693" y="1231189"/>
        <a:ext cx="1258293" cy="838862"/>
      </dsp:txXfrm>
    </dsp:sp>
    <dsp:sp modelId="{B26E6446-1CE3-4B3C-8835-6D5D5BAA8FF5}">
      <dsp:nvSpPr>
        <dsp:cNvPr id="0" name=""/>
        <dsp:cNvSpPr/>
      </dsp:nvSpPr>
      <dsp:spPr>
        <a:xfrm>
          <a:off x="3695253" y="1257739"/>
          <a:ext cx="2097155" cy="8388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Презентация и продвижение базы знаний</a:t>
          </a:r>
          <a:endParaRPr lang="ru-RU" sz="1400" kern="1200" dirty="0"/>
        </a:p>
      </dsp:txBody>
      <dsp:txXfrm>
        <a:off x="4114684" y="1257739"/>
        <a:ext cx="1258293" cy="838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3B13-8596-43F9-8071-7A5B00C3C18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18981-2FD9-497F-BD10-75610C08C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42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056CF-E1DA-4769-9C36-7938CAE8AF9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FF772-1DFE-4576-8EA9-EFD964FB0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4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89375" cy="51435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58506" y="0"/>
            <a:ext cx="2742747" cy="514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01253" y="0"/>
            <a:ext cx="2742747" cy="514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34971" y="0"/>
            <a:ext cx="5109028" cy="51435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997575" y="1847850"/>
            <a:ext cx="6292850" cy="629285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3146425" y="1847850"/>
            <a:ext cx="6292850" cy="629285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3146425" y="-3146425"/>
            <a:ext cx="6292850" cy="629285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997575" y="-3146425"/>
            <a:ext cx="6292850" cy="629285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65714" y="1"/>
            <a:ext cx="5878286" cy="24765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35317" y="1101750"/>
            <a:ext cx="3468914" cy="3470703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4702631" y="1101750"/>
            <a:ext cx="3468914" cy="3470703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273300" cy="51435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273301" y="1"/>
            <a:ext cx="2273298" cy="51435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46600" y="1"/>
            <a:ext cx="2362199" cy="51435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908800" y="1"/>
            <a:ext cx="2235200" cy="51435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019643" y="2569030"/>
            <a:ext cx="5148940" cy="514894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019643" y="-2574470"/>
            <a:ext cx="5148940" cy="514894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91543" cy="51435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212115" y="0"/>
            <a:ext cx="2931886" cy="51435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801257" cy="51435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15000" y="0"/>
            <a:ext cx="3429000" cy="514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2876550" y="1476375"/>
            <a:ext cx="3135313" cy="195421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/>
          <p:cNvSpPr>
            <a:spLocks noGrp="1"/>
          </p:cNvSpPr>
          <p:nvPr>
            <p:ph type="pic" sz="quarter" idx="10"/>
          </p:nvPr>
        </p:nvSpPr>
        <p:spPr>
          <a:xfrm>
            <a:off x="4686301" y="1462631"/>
            <a:ext cx="2287588" cy="406187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6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6396737" y="2568952"/>
            <a:ext cx="1670938" cy="29555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1492250" y="1135063"/>
            <a:ext cx="2279649" cy="2979737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3749676" y="1626203"/>
            <a:ext cx="1349374" cy="242509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059997"/>
            <a:ext cx="5297488" cy="304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51200" cy="514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58170" y="1371600"/>
            <a:ext cx="1639527" cy="27572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862513" y="1371600"/>
            <a:ext cx="1639527" cy="27572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27100" y="1219200"/>
            <a:ext cx="1346200" cy="133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965700" y="1219200"/>
            <a:ext cx="1346200" cy="133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27100" y="2946400"/>
            <a:ext cx="1346200" cy="133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965700" y="2946400"/>
            <a:ext cx="1346200" cy="133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16000" y="1079500"/>
            <a:ext cx="1701800" cy="17399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740150" y="1079500"/>
            <a:ext cx="1701800" cy="17399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64300" y="1079500"/>
            <a:ext cx="1701800" cy="17399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60600" y="1016000"/>
            <a:ext cx="2171700" cy="30734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65600" cy="514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454400" y="1485900"/>
            <a:ext cx="2044700" cy="20447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248456"/>
            <a:ext cx="4310063" cy="25971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1717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12799" y="1161371"/>
            <a:ext cx="3497943" cy="20605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847771" y="1161371"/>
            <a:ext cx="3497943" cy="20605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623888"/>
            <a:ext cx="4340225" cy="393382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9624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46200" y="939800"/>
            <a:ext cx="2984500" cy="42037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02406" y="740228"/>
            <a:ext cx="3992874" cy="3991429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89050" y="923925"/>
            <a:ext cx="6478588" cy="347503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11600" cy="51435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BAEBD-9F74-40E6-865B-D4C54BD78DF2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56DD5-F1B0-469F-B611-2B07F3AB40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leaders@iotas.ru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otas.ru/courses" TargetMode="External"/><Relationship Id="rId5" Type="http://schemas.openxmlformats.org/officeDocument/2006/relationships/hyperlink" Target="https://iotas.ru/projects/agriculture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otas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iidf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565843" y="3484245"/>
            <a:ext cx="214503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Изображение 10" descr="Снимок экрана 2018-10-17 в 16.01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3" t="6213" r="36977" b="11538"/>
          <a:stretch>
            <a:fillRect/>
          </a:stretch>
        </p:blipFill>
        <p:spPr>
          <a:xfrm>
            <a:off x="6952615" y="1060450"/>
            <a:ext cx="1155065" cy="882650"/>
          </a:xfrm>
          <a:prstGeom prst="rect">
            <a:avLst/>
          </a:prstGeom>
        </p:spPr>
      </p:pic>
      <p:pic>
        <p:nvPicPr>
          <p:cNvPr id="6" name="Изображение 5" descr="Цифровизация сельского хозяйства_ЛОГО_прозрачный фо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55" y="366177"/>
            <a:ext cx="4686222" cy="2118350"/>
          </a:xfrm>
          <a:prstGeom prst="rect">
            <a:avLst/>
          </a:prstGeom>
        </p:spPr>
      </p:pic>
      <p:pic>
        <p:nvPicPr>
          <p:cNvPr id="10" name="Изображение 9" descr="Снимок экрана 2018-10-17 в 16.01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9" t="37256" r="22715" b="25724"/>
          <a:stretch>
            <a:fillRect/>
          </a:stretch>
        </p:blipFill>
        <p:spPr>
          <a:xfrm>
            <a:off x="6981190" y="2822575"/>
            <a:ext cx="1208405" cy="397510"/>
          </a:xfrm>
          <a:prstGeom prst="rect">
            <a:avLst/>
          </a:prstGeom>
        </p:spPr>
      </p:pic>
      <p:pic>
        <p:nvPicPr>
          <p:cNvPr id="13" name="Изображение 12" descr="Снимок экрана 2018-10-17 в 16.01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5" t="21289" b="24837"/>
          <a:stretch>
            <a:fillRect/>
          </a:stretch>
        </p:blipFill>
        <p:spPr>
          <a:xfrm>
            <a:off x="6952615" y="2089150"/>
            <a:ext cx="1476375" cy="578485"/>
          </a:xfrm>
          <a:prstGeom prst="rect">
            <a:avLst/>
          </a:prstGeom>
        </p:spPr>
      </p:pic>
      <p:pic>
        <p:nvPicPr>
          <p:cNvPr id="14" name="Изображение 13" descr="фо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195" y="3298825"/>
            <a:ext cx="5933440" cy="1860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211" y="4132085"/>
            <a:ext cx="3823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Инна Скрытникова</a:t>
            </a:r>
          </a:p>
          <a:p>
            <a:r>
              <a:rPr lang="ru-RU" sz="2000" dirty="0" smtClean="0"/>
              <a:t>Руководитель проекта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12700" y="-7620"/>
            <a:ext cx="9159240" cy="673100"/>
            <a:chOff x="-20" y="-12"/>
            <a:chExt cx="14424" cy="1060"/>
          </a:xfrm>
        </p:grpSpPr>
        <p:pic>
          <p:nvPicPr>
            <p:cNvPr id="20" name="Замещающая рамка рисунка 13" descr="фон"/>
            <p:cNvPicPr>
              <a:picLocks noChangeAspect="1"/>
            </p:cNvPicPr>
            <p:nvPr/>
          </p:nvPicPr>
          <p:blipFill>
            <a:blip r:embed="rId2"/>
            <a:srcRect t="22778" b="44132"/>
            <a:stretch>
              <a:fillRect/>
            </a:stretch>
          </p:blipFill>
          <p:spPr>
            <a:xfrm flipH="1">
              <a:off x="-20" y="-12"/>
              <a:ext cx="10141" cy="1046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0" y="0"/>
              <a:ext cx="14424" cy="1049"/>
            </a:xfrm>
            <a:prstGeom prst="rect">
              <a:avLst/>
            </a:prstGeom>
            <a:solidFill>
              <a:srgbClr val="3FAB3C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6525" tIns="136525" rIns="136525" bIns="136525" rtlCol="0" anchor="ctr"/>
            <a:lstStyle/>
            <a:p>
              <a:pPr algn="ctr"/>
              <a:endParaRPr lang="ru-RU" altLang="en-US"/>
            </a:p>
          </p:txBody>
        </p:sp>
      </p:grpSp>
      <p:pic>
        <p:nvPicPr>
          <p:cNvPr id="3" name="Замещающая рамка рисунка 2" descr="фон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07530" y="4433570"/>
            <a:ext cx="2239010" cy="702310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 noChangeArrowheads="1"/>
          </p:cNvSpPr>
          <p:nvPr/>
        </p:nvSpPr>
        <p:spPr bwMode="auto">
          <a:xfrm>
            <a:off x="8413750" y="4846955"/>
            <a:ext cx="391795" cy="223520"/>
          </a:xfrm>
          <a:prstGeom prst="rect">
            <a:avLst/>
          </a:prstGeom>
          <a:noFill/>
        </p:spPr>
        <p:txBody>
          <a:bodyPr lIns="26724" tIns="13361" rIns="26724" bIns="13361"/>
          <a:lstStyle>
            <a:defPPr>
              <a:defRPr lang="en-US"/>
            </a:defPPr>
            <a:lvl1pPr marL="0" algn="l" defTabSz="685800" rtl="0" eaLnBrk="1" latinLnBrk="0" hangingPunct="1">
              <a:defRPr kumimoji="1" sz="21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685800" rtl="0" eaLnBrk="1" latinLnBrk="0" hangingPunct="1">
              <a:defRPr kumimoji="1" sz="15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6pPr>
            <a:lvl7pPr marL="29718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7pPr>
            <a:lvl8pPr marL="34290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8pPr>
            <a:lvl9pPr marL="38862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9pPr>
          </a:lstStyle>
          <a:p>
            <a:pPr algn="r"/>
            <a:fld id="{E9063D3A-B3E6-B140-8F41-43CF44724143}" type="slidenum">
              <a:rPr lang="ru-RU" altLang="zh-CN" sz="1400">
                <a:solidFill>
                  <a:srgbClr val="FFFFFF"/>
                </a:solidFill>
                <a:cs typeface="等线" charset="0"/>
              </a:rPr>
              <a:t>10</a:t>
            </a:fld>
            <a:endParaRPr lang="ru-RU" altLang="zh-CN" sz="1400">
              <a:solidFill>
                <a:srgbClr val="FFFFFF"/>
              </a:solidFill>
              <a:cs typeface="等线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1445" y="4381500"/>
            <a:ext cx="7697470" cy="707390"/>
            <a:chOff x="207" y="6900"/>
            <a:chExt cx="12122" cy="1114"/>
          </a:xfrm>
        </p:grpSpPr>
        <p:pic>
          <p:nvPicPr>
            <p:cNvPr id="7" name="Изображение 6" descr="Снимок экрана 2018-10-17 в 16.01.5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3" r="36977" b="12165"/>
            <a:stretch>
              <a:fillRect/>
            </a:stretch>
          </p:blipFill>
          <p:spPr>
            <a:xfrm>
              <a:off x="7926" y="7314"/>
              <a:ext cx="860" cy="701"/>
            </a:xfrm>
            <a:prstGeom prst="rect">
              <a:avLst/>
            </a:prstGeom>
          </p:spPr>
        </p:pic>
        <p:pic>
          <p:nvPicPr>
            <p:cNvPr id="9" name="Изображение 8" descr="Цифровизация сельского хозяйства_ЛОГО_прозрачный фон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" y="6900"/>
              <a:ext cx="2168" cy="1043"/>
            </a:xfrm>
            <a:prstGeom prst="rect">
              <a:avLst/>
            </a:prstGeom>
          </p:spPr>
        </p:pic>
        <p:pic>
          <p:nvPicPr>
            <p:cNvPr id="17" name="Изображение 16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49" t="32847" r="22715" b="25547"/>
            <a:stretch>
              <a:fillRect/>
            </a:stretch>
          </p:blipFill>
          <p:spPr>
            <a:xfrm>
              <a:off x="10188" y="7514"/>
              <a:ext cx="1027" cy="380"/>
            </a:xfrm>
            <a:prstGeom prst="rect">
              <a:avLst/>
            </a:prstGeom>
          </p:spPr>
        </p:pic>
        <p:pic>
          <p:nvPicPr>
            <p:cNvPr id="21" name="Изображение 20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15" t="20681" b="25547"/>
            <a:stretch>
              <a:fillRect/>
            </a:stretch>
          </p:blipFill>
          <p:spPr>
            <a:xfrm>
              <a:off x="8897" y="7453"/>
              <a:ext cx="1254" cy="490"/>
            </a:xfrm>
            <a:prstGeom prst="rect">
              <a:avLst/>
            </a:prstGeom>
          </p:spPr>
        </p:pic>
        <p:cxnSp>
          <p:nvCxnSpPr>
            <p:cNvPr id="23" name="Прямое соединение 22"/>
            <p:cNvCxnSpPr/>
            <p:nvPr/>
          </p:nvCxnSpPr>
          <p:spPr>
            <a:xfrm>
              <a:off x="821" y="7308"/>
              <a:ext cx="11508" cy="0"/>
            </a:xfrm>
            <a:prstGeom prst="line">
              <a:avLst/>
            </a:prstGeom>
            <a:ln w="19050">
              <a:solidFill>
                <a:srgbClr val="6DB64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1876832" y="1251070"/>
            <a:ext cx="41709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цели и правила работы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программа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регламент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ожидаемый результат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45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12700" y="-7620"/>
            <a:ext cx="9159240" cy="673100"/>
            <a:chOff x="-20" y="-12"/>
            <a:chExt cx="14424" cy="1060"/>
          </a:xfrm>
        </p:grpSpPr>
        <p:pic>
          <p:nvPicPr>
            <p:cNvPr id="20" name="Замещающая рамка рисунка 13" descr="фон"/>
            <p:cNvPicPr>
              <a:picLocks noChangeAspect="1"/>
            </p:cNvPicPr>
            <p:nvPr/>
          </p:nvPicPr>
          <p:blipFill>
            <a:blip r:embed="rId2"/>
            <a:srcRect t="22778" b="44132"/>
            <a:stretch>
              <a:fillRect/>
            </a:stretch>
          </p:blipFill>
          <p:spPr>
            <a:xfrm flipH="1">
              <a:off x="-20" y="-12"/>
              <a:ext cx="10141" cy="1046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0" y="0"/>
              <a:ext cx="14424" cy="1049"/>
            </a:xfrm>
            <a:prstGeom prst="rect">
              <a:avLst/>
            </a:prstGeom>
            <a:solidFill>
              <a:srgbClr val="3FAB3C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6525" tIns="136525" rIns="136525" bIns="136525" rtlCol="0" anchor="ctr"/>
            <a:lstStyle/>
            <a:p>
              <a:pPr algn="ctr"/>
              <a:endParaRPr lang="ru-RU" altLang="en-US"/>
            </a:p>
          </p:txBody>
        </p:sp>
      </p:grpSp>
      <p:sp>
        <p:nvSpPr>
          <p:cNvPr id="29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426085" y="111760"/>
            <a:ext cx="8411845" cy="481330"/>
          </a:xfrm>
        </p:spPr>
        <p:txBody>
          <a:bodyPr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ru-RU" altLang="zh-CN" sz="2800" b="1" kern="1200" spc="100" baseline="0" dirty="0" smtClean="0">
                <a:solidFill>
                  <a:schemeClr val="bg1"/>
                </a:solidFill>
                <a:ea typeface="+mj-ea"/>
                <a:cs typeface="+mj-lt"/>
              </a:rPr>
              <a:t>Цель сессии</a:t>
            </a:r>
            <a:endParaRPr lang="ru-RU" altLang="zh-CN" sz="2800" b="1" kern="1200" spc="100" baseline="0" dirty="0">
              <a:solidFill>
                <a:schemeClr val="bg1"/>
              </a:solidFill>
              <a:ea typeface="+mj-ea"/>
              <a:cs typeface="+mj-lt"/>
            </a:endParaRPr>
          </a:p>
        </p:txBody>
      </p:sp>
      <p:pic>
        <p:nvPicPr>
          <p:cNvPr id="3" name="Замещающая рамка рисунка 2" descr="фон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07530" y="4433570"/>
            <a:ext cx="2239010" cy="702310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 noChangeArrowheads="1"/>
          </p:cNvSpPr>
          <p:nvPr/>
        </p:nvSpPr>
        <p:spPr bwMode="auto">
          <a:xfrm>
            <a:off x="8413750" y="4846955"/>
            <a:ext cx="391795" cy="223520"/>
          </a:xfrm>
          <a:prstGeom prst="rect">
            <a:avLst/>
          </a:prstGeom>
          <a:noFill/>
        </p:spPr>
        <p:txBody>
          <a:bodyPr lIns="26724" tIns="13361" rIns="26724" bIns="13361"/>
          <a:lstStyle>
            <a:defPPr>
              <a:defRPr lang="en-US"/>
            </a:defPPr>
            <a:lvl1pPr marL="0" algn="l" defTabSz="685800" rtl="0" eaLnBrk="1" latinLnBrk="0" hangingPunct="1">
              <a:defRPr kumimoji="1" sz="21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685800" rtl="0" eaLnBrk="1" latinLnBrk="0" hangingPunct="1">
              <a:defRPr kumimoji="1" sz="15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6pPr>
            <a:lvl7pPr marL="29718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7pPr>
            <a:lvl8pPr marL="34290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8pPr>
            <a:lvl9pPr marL="38862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9pPr>
          </a:lstStyle>
          <a:p>
            <a:pPr algn="r"/>
            <a:fld id="{E9063D3A-B3E6-B140-8F41-43CF44724143}" type="slidenum">
              <a:rPr lang="ru-RU" altLang="zh-CN" sz="1400">
                <a:solidFill>
                  <a:srgbClr val="FFFFFF"/>
                </a:solidFill>
                <a:cs typeface="等线" charset="0"/>
              </a:rPr>
              <a:t>11</a:t>
            </a:fld>
            <a:endParaRPr lang="ru-RU" altLang="zh-CN" sz="1400">
              <a:solidFill>
                <a:srgbClr val="FFFFFF"/>
              </a:solidFill>
              <a:cs typeface="等线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1445" y="4381500"/>
            <a:ext cx="7697470" cy="707390"/>
            <a:chOff x="207" y="6900"/>
            <a:chExt cx="12122" cy="1114"/>
          </a:xfrm>
        </p:grpSpPr>
        <p:pic>
          <p:nvPicPr>
            <p:cNvPr id="7" name="Изображение 6" descr="Снимок экрана 2018-10-17 в 16.01.5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3" r="36977" b="12165"/>
            <a:stretch>
              <a:fillRect/>
            </a:stretch>
          </p:blipFill>
          <p:spPr>
            <a:xfrm>
              <a:off x="7926" y="7314"/>
              <a:ext cx="860" cy="701"/>
            </a:xfrm>
            <a:prstGeom prst="rect">
              <a:avLst/>
            </a:prstGeom>
          </p:spPr>
        </p:pic>
        <p:pic>
          <p:nvPicPr>
            <p:cNvPr id="9" name="Изображение 8" descr="Цифровизация сельского хозяйства_ЛОГО_прозрачный фон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" y="6900"/>
              <a:ext cx="2168" cy="1043"/>
            </a:xfrm>
            <a:prstGeom prst="rect">
              <a:avLst/>
            </a:prstGeom>
          </p:spPr>
        </p:pic>
        <p:pic>
          <p:nvPicPr>
            <p:cNvPr id="17" name="Изображение 16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49" t="32847" r="22715" b="25547"/>
            <a:stretch>
              <a:fillRect/>
            </a:stretch>
          </p:blipFill>
          <p:spPr>
            <a:xfrm>
              <a:off x="10188" y="7514"/>
              <a:ext cx="1027" cy="380"/>
            </a:xfrm>
            <a:prstGeom prst="rect">
              <a:avLst/>
            </a:prstGeom>
          </p:spPr>
        </p:pic>
        <p:pic>
          <p:nvPicPr>
            <p:cNvPr id="21" name="Изображение 20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15" t="20681" b="25547"/>
            <a:stretch>
              <a:fillRect/>
            </a:stretch>
          </p:blipFill>
          <p:spPr>
            <a:xfrm>
              <a:off x="8897" y="7453"/>
              <a:ext cx="1254" cy="490"/>
            </a:xfrm>
            <a:prstGeom prst="rect">
              <a:avLst/>
            </a:prstGeom>
          </p:spPr>
        </p:pic>
        <p:cxnSp>
          <p:nvCxnSpPr>
            <p:cNvPr id="23" name="Прямое соединение 22"/>
            <p:cNvCxnSpPr/>
            <p:nvPr/>
          </p:nvCxnSpPr>
          <p:spPr>
            <a:xfrm>
              <a:off x="821" y="7308"/>
              <a:ext cx="11508" cy="0"/>
            </a:xfrm>
            <a:prstGeom prst="line">
              <a:avLst/>
            </a:prstGeom>
            <a:ln w="19050">
              <a:solidFill>
                <a:srgbClr val="6DB64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426085" y="1068189"/>
            <a:ext cx="83794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дать оценку текущему состоянию цифровизации </a:t>
            </a:r>
            <a:r>
              <a:rPr lang="ru-RU" sz="2800" dirty="0" smtClean="0"/>
              <a:t>отрасли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определить </a:t>
            </a:r>
            <a:r>
              <a:rPr lang="ru-RU" sz="2800" dirty="0"/>
              <a:t>приоритетные направления и краткосрочные задачи цифровой трансформации отрасли в регионе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81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12700" y="-7620"/>
            <a:ext cx="9159240" cy="673100"/>
            <a:chOff x="-20" y="-12"/>
            <a:chExt cx="14424" cy="1060"/>
          </a:xfrm>
        </p:grpSpPr>
        <p:pic>
          <p:nvPicPr>
            <p:cNvPr id="20" name="Замещающая рамка рисунка 13" descr="фон"/>
            <p:cNvPicPr>
              <a:picLocks noChangeAspect="1"/>
            </p:cNvPicPr>
            <p:nvPr/>
          </p:nvPicPr>
          <p:blipFill>
            <a:blip r:embed="rId2"/>
            <a:srcRect t="22778" b="44132"/>
            <a:stretch>
              <a:fillRect/>
            </a:stretch>
          </p:blipFill>
          <p:spPr>
            <a:xfrm flipH="1">
              <a:off x="-20" y="-12"/>
              <a:ext cx="10141" cy="1046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0" y="0"/>
              <a:ext cx="14424" cy="1049"/>
            </a:xfrm>
            <a:prstGeom prst="rect">
              <a:avLst/>
            </a:prstGeom>
            <a:solidFill>
              <a:srgbClr val="3FAB3C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6525" tIns="136525" rIns="136525" bIns="136525" rtlCol="0" anchor="ctr"/>
            <a:lstStyle/>
            <a:p>
              <a:pPr algn="ctr"/>
              <a:endParaRPr lang="ru-RU" altLang="en-US"/>
            </a:p>
          </p:txBody>
        </p:sp>
      </p:grpSp>
      <p:sp>
        <p:nvSpPr>
          <p:cNvPr id="29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426085" y="111760"/>
            <a:ext cx="8411845" cy="481330"/>
          </a:xfrm>
        </p:spPr>
        <p:txBody>
          <a:bodyPr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ru-RU" altLang="zh-CN" sz="2800" b="1" kern="1200" spc="100" baseline="0" dirty="0" smtClean="0">
                <a:solidFill>
                  <a:schemeClr val="bg1"/>
                </a:solidFill>
                <a:ea typeface="+mj-ea"/>
                <a:cs typeface="+mj-lt"/>
              </a:rPr>
              <a:t>Время работы </a:t>
            </a:r>
            <a:endParaRPr lang="ru-RU" altLang="zh-CN" sz="2800" b="1" kern="1200" spc="100" baseline="0" dirty="0">
              <a:solidFill>
                <a:schemeClr val="bg1"/>
              </a:solidFill>
              <a:ea typeface="+mj-ea"/>
              <a:cs typeface="+mj-lt"/>
            </a:endParaRPr>
          </a:p>
        </p:txBody>
      </p:sp>
      <p:pic>
        <p:nvPicPr>
          <p:cNvPr id="3" name="Замещающая рамка рисунка 2" descr="фон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07530" y="4433570"/>
            <a:ext cx="2239010" cy="702310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 noChangeArrowheads="1"/>
          </p:cNvSpPr>
          <p:nvPr/>
        </p:nvSpPr>
        <p:spPr bwMode="auto">
          <a:xfrm>
            <a:off x="8413750" y="4846955"/>
            <a:ext cx="391795" cy="223520"/>
          </a:xfrm>
          <a:prstGeom prst="rect">
            <a:avLst/>
          </a:prstGeom>
          <a:noFill/>
        </p:spPr>
        <p:txBody>
          <a:bodyPr lIns="26724" tIns="13361" rIns="26724" bIns="13361"/>
          <a:lstStyle>
            <a:defPPr>
              <a:defRPr lang="en-US"/>
            </a:defPPr>
            <a:lvl1pPr marL="0" algn="l" defTabSz="685800" rtl="0" eaLnBrk="1" latinLnBrk="0" hangingPunct="1">
              <a:defRPr kumimoji="1" sz="21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685800" rtl="0" eaLnBrk="1" latinLnBrk="0" hangingPunct="1">
              <a:defRPr kumimoji="1" sz="15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6pPr>
            <a:lvl7pPr marL="29718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7pPr>
            <a:lvl8pPr marL="34290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8pPr>
            <a:lvl9pPr marL="38862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9pPr>
          </a:lstStyle>
          <a:p>
            <a:pPr algn="r"/>
            <a:fld id="{E9063D3A-B3E6-B140-8F41-43CF44724143}" type="slidenum">
              <a:rPr lang="ru-RU" altLang="zh-CN" sz="1400">
                <a:solidFill>
                  <a:srgbClr val="FFFFFF"/>
                </a:solidFill>
                <a:cs typeface="等线" charset="0"/>
              </a:rPr>
              <a:t>12</a:t>
            </a:fld>
            <a:endParaRPr lang="ru-RU" altLang="zh-CN" sz="1400">
              <a:solidFill>
                <a:srgbClr val="FFFFFF"/>
              </a:solidFill>
              <a:cs typeface="等线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1445" y="4381500"/>
            <a:ext cx="7697470" cy="707390"/>
            <a:chOff x="207" y="6900"/>
            <a:chExt cx="12122" cy="1114"/>
          </a:xfrm>
        </p:grpSpPr>
        <p:pic>
          <p:nvPicPr>
            <p:cNvPr id="7" name="Изображение 6" descr="Снимок экрана 2018-10-17 в 16.01.5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3" r="36977" b="12165"/>
            <a:stretch>
              <a:fillRect/>
            </a:stretch>
          </p:blipFill>
          <p:spPr>
            <a:xfrm>
              <a:off x="7926" y="7314"/>
              <a:ext cx="860" cy="701"/>
            </a:xfrm>
            <a:prstGeom prst="rect">
              <a:avLst/>
            </a:prstGeom>
          </p:spPr>
        </p:pic>
        <p:pic>
          <p:nvPicPr>
            <p:cNvPr id="9" name="Изображение 8" descr="Цифровизация сельского хозяйства_ЛОГО_прозрачный фон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" y="6900"/>
              <a:ext cx="2168" cy="1043"/>
            </a:xfrm>
            <a:prstGeom prst="rect">
              <a:avLst/>
            </a:prstGeom>
          </p:spPr>
        </p:pic>
        <p:pic>
          <p:nvPicPr>
            <p:cNvPr id="17" name="Изображение 16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49" t="32847" r="22715" b="25547"/>
            <a:stretch>
              <a:fillRect/>
            </a:stretch>
          </p:blipFill>
          <p:spPr>
            <a:xfrm>
              <a:off x="10188" y="7514"/>
              <a:ext cx="1027" cy="380"/>
            </a:xfrm>
            <a:prstGeom prst="rect">
              <a:avLst/>
            </a:prstGeom>
          </p:spPr>
        </p:pic>
        <p:pic>
          <p:nvPicPr>
            <p:cNvPr id="21" name="Изображение 20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15" t="20681" b="25547"/>
            <a:stretch>
              <a:fillRect/>
            </a:stretch>
          </p:blipFill>
          <p:spPr>
            <a:xfrm>
              <a:off x="8897" y="7453"/>
              <a:ext cx="1254" cy="490"/>
            </a:xfrm>
            <a:prstGeom prst="rect">
              <a:avLst/>
            </a:prstGeom>
          </p:spPr>
        </p:pic>
        <p:cxnSp>
          <p:nvCxnSpPr>
            <p:cNvPr id="23" name="Прямое соединение 22"/>
            <p:cNvCxnSpPr/>
            <p:nvPr/>
          </p:nvCxnSpPr>
          <p:spPr>
            <a:xfrm>
              <a:off x="821" y="7308"/>
              <a:ext cx="11508" cy="0"/>
            </a:xfrm>
            <a:prstGeom prst="line">
              <a:avLst/>
            </a:prstGeom>
            <a:ln w="19050">
              <a:solidFill>
                <a:srgbClr val="6DB64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426085" y="1068189"/>
            <a:ext cx="83794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С 14.00 до 18.00 </a:t>
            </a:r>
          </a:p>
          <a:p>
            <a:r>
              <a:rPr lang="ru-RU" sz="2800" dirty="0" smtClean="0"/>
              <a:t>1 перерыв 10 минут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1190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12700" y="-7620"/>
            <a:ext cx="9159240" cy="673100"/>
            <a:chOff x="-20" y="-12"/>
            <a:chExt cx="14424" cy="1060"/>
          </a:xfrm>
        </p:grpSpPr>
        <p:pic>
          <p:nvPicPr>
            <p:cNvPr id="20" name="Замещающая рамка рисунка 13" descr="фон"/>
            <p:cNvPicPr>
              <a:picLocks noChangeAspect="1"/>
            </p:cNvPicPr>
            <p:nvPr/>
          </p:nvPicPr>
          <p:blipFill>
            <a:blip r:embed="rId2"/>
            <a:srcRect t="22778" b="44132"/>
            <a:stretch>
              <a:fillRect/>
            </a:stretch>
          </p:blipFill>
          <p:spPr>
            <a:xfrm flipH="1">
              <a:off x="-20" y="-12"/>
              <a:ext cx="10141" cy="1046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0" y="0"/>
              <a:ext cx="14424" cy="1049"/>
            </a:xfrm>
            <a:prstGeom prst="rect">
              <a:avLst/>
            </a:prstGeom>
            <a:solidFill>
              <a:srgbClr val="3FAB3C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6525" tIns="136525" rIns="136525" bIns="136525" rtlCol="0" anchor="ctr"/>
            <a:lstStyle/>
            <a:p>
              <a:pPr algn="ctr"/>
              <a:endParaRPr lang="ru-RU" altLang="en-US"/>
            </a:p>
          </p:txBody>
        </p:sp>
      </p:grpSp>
      <p:sp>
        <p:nvSpPr>
          <p:cNvPr id="29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426085" y="111760"/>
            <a:ext cx="8411845" cy="481330"/>
          </a:xfrm>
        </p:spPr>
        <p:txBody>
          <a:bodyPr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ru-RU" altLang="zh-CN" sz="2800" b="1" kern="1200" spc="100" baseline="0" dirty="0" smtClean="0">
                <a:solidFill>
                  <a:schemeClr val="bg1"/>
                </a:solidFill>
                <a:ea typeface="+mj-ea"/>
                <a:cs typeface="+mj-lt"/>
              </a:rPr>
              <a:t>Результат работы</a:t>
            </a:r>
            <a:endParaRPr lang="ru-RU" altLang="zh-CN" sz="2800" b="1" kern="1200" spc="100" baseline="0" dirty="0">
              <a:solidFill>
                <a:schemeClr val="bg1"/>
              </a:solidFill>
              <a:ea typeface="+mj-ea"/>
              <a:cs typeface="+mj-lt"/>
            </a:endParaRPr>
          </a:p>
        </p:txBody>
      </p:sp>
      <p:pic>
        <p:nvPicPr>
          <p:cNvPr id="3" name="Замещающая рамка рисунка 2" descr="фон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07530" y="4433570"/>
            <a:ext cx="2239010" cy="702310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 noChangeArrowheads="1"/>
          </p:cNvSpPr>
          <p:nvPr/>
        </p:nvSpPr>
        <p:spPr bwMode="auto">
          <a:xfrm>
            <a:off x="8413750" y="4846955"/>
            <a:ext cx="391795" cy="223520"/>
          </a:xfrm>
          <a:prstGeom prst="rect">
            <a:avLst/>
          </a:prstGeom>
          <a:noFill/>
        </p:spPr>
        <p:txBody>
          <a:bodyPr lIns="26724" tIns="13361" rIns="26724" bIns="13361"/>
          <a:lstStyle>
            <a:defPPr>
              <a:defRPr lang="en-US"/>
            </a:defPPr>
            <a:lvl1pPr marL="0" algn="l" defTabSz="685800" rtl="0" eaLnBrk="1" latinLnBrk="0" hangingPunct="1">
              <a:defRPr kumimoji="1" sz="21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685800" rtl="0" eaLnBrk="1" latinLnBrk="0" hangingPunct="1">
              <a:defRPr kumimoji="1" sz="15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6pPr>
            <a:lvl7pPr marL="29718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7pPr>
            <a:lvl8pPr marL="34290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8pPr>
            <a:lvl9pPr marL="38862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9pPr>
          </a:lstStyle>
          <a:p>
            <a:pPr algn="r"/>
            <a:fld id="{E9063D3A-B3E6-B140-8F41-43CF44724143}" type="slidenum">
              <a:rPr lang="ru-RU" altLang="zh-CN" sz="1400">
                <a:solidFill>
                  <a:srgbClr val="FFFFFF"/>
                </a:solidFill>
                <a:cs typeface="等线" charset="0"/>
              </a:rPr>
              <a:t>13</a:t>
            </a:fld>
            <a:endParaRPr lang="ru-RU" altLang="zh-CN" sz="1400">
              <a:solidFill>
                <a:srgbClr val="FFFFFF"/>
              </a:solidFill>
              <a:cs typeface="等线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1445" y="4381500"/>
            <a:ext cx="7697470" cy="707390"/>
            <a:chOff x="207" y="6900"/>
            <a:chExt cx="12122" cy="1114"/>
          </a:xfrm>
        </p:grpSpPr>
        <p:pic>
          <p:nvPicPr>
            <p:cNvPr id="7" name="Изображение 6" descr="Снимок экрана 2018-10-17 в 16.01.5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3" r="36977" b="12165"/>
            <a:stretch>
              <a:fillRect/>
            </a:stretch>
          </p:blipFill>
          <p:spPr>
            <a:xfrm>
              <a:off x="7926" y="7314"/>
              <a:ext cx="860" cy="701"/>
            </a:xfrm>
            <a:prstGeom prst="rect">
              <a:avLst/>
            </a:prstGeom>
          </p:spPr>
        </p:pic>
        <p:pic>
          <p:nvPicPr>
            <p:cNvPr id="9" name="Изображение 8" descr="Цифровизация сельского хозяйства_ЛОГО_прозрачный фон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" y="6900"/>
              <a:ext cx="2168" cy="1043"/>
            </a:xfrm>
            <a:prstGeom prst="rect">
              <a:avLst/>
            </a:prstGeom>
          </p:spPr>
        </p:pic>
        <p:pic>
          <p:nvPicPr>
            <p:cNvPr id="17" name="Изображение 16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49" t="32847" r="22715" b="25547"/>
            <a:stretch>
              <a:fillRect/>
            </a:stretch>
          </p:blipFill>
          <p:spPr>
            <a:xfrm>
              <a:off x="10188" y="7514"/>
              <a:ext cx="1027" cy="380"/>
            </a:xfrm>
            <a:prstGeom prst="rect">
              <a:avLst/>
            </a:prstGeom>
          </p:spPr>
        </p:pic>
        <p:pic>
          <p:nvPicPr>
            <p:cNvPr id="21" name="Изображение 20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15" t="20681" b="25547"/>
            <a:stretch>
              <a:fillRect/>
            </a:stretch>
          </p:blipFill>
          <p:spPr>
            <a:xfrm>
              <a:off x="8897" y="7453"/>
              <a:ext cx="1254" cy="490"/>
            </a:xfrm>
            <a:prstGeom prst="rect">
              <a:avLst/>
            </a:prstGeom>
          </p:spPr>
        </p:pic>
        <p:cxnSp>
          <p:nvCxnSpPr>
            <p:cNvPr id="23" name="Прямое соединение 22"/>
            <p:cNvCxnSpPr/>
            <p:nvPr/>
          </p:nvCxnSpPr>
          <p:spPr>
            <a:xfrm>
              <a:off x="821" y="7308"/>
              <a:ext cx="11508" cy="0"/>
            </a:xfrm>
            <a:prstGeom prst="line">
              <a:avLst/>
            </a:prstGeom>
            <a:ln w="19050">
              <a:solidFill>
                <a:srgbClr val="6DB64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426085" y="1068189"/>
            <a:ext cx="83794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Формирование повестки цифровой трансформации отрасли в </a:t>
            </a:r>
            <a:r>
              <a:rPr lang="ru-RU" sz="2800" dirty="0" smtClean="0"/>
              <a:t>регионе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По </a:t>
            </a:r>
            <a:r>
              <a:rPr lang="ru-RU" sz="2800" dirty="0"/>
              <a:t>итогам работы будет подготовлен список тем, требующих экспертной проработки при формировании цифровой стратегии региона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896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12700" y="-7620"/>
            <a:ext cx="9159240" cy="673100"/>
            <a:chOff x="-20" y="-12"/>
            <a:chExt cx="14424" cy="1060"/>
          </a:xfrm>
        </p:grpSpPr>
        <p:pic>
          <p:nvPicPr>
            <p:cNvPr id="20" name="Замещающая рамка рисунка 13" descr="фон"/>
            <p:cNvPicPr>
              <a:picLocks noChangeAspect="1"/>
            </p:cNvPicPr>
            <p:nvPr/>
          </p:nvPicPr>
          <p:blipFill>
            <a:blip r:embed="rId2"/>
            <a:srcRect t="22778" b="44132"/>
            <a:stretch>
              <a:fillRect/>
            </a:stretch>
          </p:blipFill>
          <p:spPr>
            <a:xfrm flipH="1">
              <a:off x="-20" y="-12"/>
              <a:ext cx="10141" cy="1046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0" y="0"/>
              <a:ext cx="14424" cy="1049"/>
            </a:xfrm>
            <a:prstGeom prst="rect">
              <a:avLst/>
            </a:prstGeom>
            <a:solidFill>
              <a:srgbClr val="3FAB3C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6525" tIns="136525" rIns="136525" bIns="136525" rtlCol="0" anchor="ctr"/>
            <a:lstStyle/>
            <a:p>
              <a:pPr algn="ctr"/>
              <a:endParaRPr lang="ru-RU" altLang="en-US"/>
            </a:p>
          </p:txBody>
        </p:sp>
      </p:grpSp>
      <p:sp>
        <p:nvSpPr>
          <p:cNvPr id="29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426085" y="111760"/>
            <a:ext cx="8411845" cy="481330"/>
          </a:xfrm>
        </p:spPr>
        <p:txBody>
          <a:bodyPr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ru-RU" altLang="zh-CN" sz="2800" b="1" kern="1200" spc="100" baseline="0" dirty="0" smtClean="0">
                <a:solidFill>
                  <a:schemeClr val="bg1"/>
                </a:solidFill>
                <a:ea typeface="+mj-ea"/>
                <a:cs typeface="+mj-lt"/>
              </a:rPr>
              <a:t>Формат работы – 5 шагов</a:t>
            </a:r>
            <a:endParaRPr lang="ru-RU" altLang="zh-CN" sz="2800" b="1" kern="1200" spc="100" baseline="0" dirty="0">
              <a:solidFill>
                <a:schemeClr val="bg1"/>
              </a:solidFill>
              <a:ea typeface="+mj-ea"/>
              <a:cs typeface="+mj-lt"/>
            </a:endParaRPr>
          </a:p>
        </p:txBody>
      </p:sp>
      <p:pic>
        <p:nvPicPr>
          <p:cNvPr id="3" name="Замещающая рамка рисунка 2" descr="фон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07530" y="4433570"/>
            <a:ext cx="2239010" cy="702310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 noChangeArrowheads="1"/>
          </p:cNvSpPr>
          <p:nvPr/>
        </p:nvSpPr>
        <p:spPr bwMode="auto">
          <a:xfrm>
            <a:off x="8413750" y="4846955"/>
            <a:ext cx="391795" cy="223520"/>
          </a:xfrm>
          <a:prstGeom prst="rect">
            <a:avLst/>
          </a:prstGeom>
          <a:noFill/>
        </p:spPr>
        <p:txBody>
          <a:bodyPr lIns="26724" tIns="13361" rIns="26724" bIns="13361"/>
          <a:lstStyle>
            <a:defPPr>
              <a:defRPr lang="en-US"/>
            </a:defPPr>
            <a:lvl1pPr marL="0" algn="l" defTabSz="685800" rtl="0" eaLnBrk="1" latinLnBrk="0" hangingPunct="1">
              <a:defRPr kumimoji="1" sz="21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685800" rtl="0" eaLnBrk="1" latinLnBrk="0" hangingPunct="1">
              <a:defRPr kumimoji="1" sz="15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6pPr>
            <a:lvl7pPr marL="29718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7pPr>
            <a:lvl8pPr marL="34290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8pPr>
            <a:lvl9pPr marL="38862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9pPr>
          </a:lstStyle>
          <a:p>
            <a:pPr algn="r"/>
            <a:fld id="{E9063D3A-B3E6-B140-8F41-43CF44724143}" type="slidenum">
              <a:rPr lang="ru-RU" altLang="zh-CN" sz="1400">
                <a:solidFill>
                  <a:srgbClr val="FFFFFF"/>
                </a:solidFill>
                <a:cs typeface="等线" charset="0"/>
              </a:rPr>
              <a:t>14</a:t>
            </a:fld>
            <a:endParaRPr lang="ru-RU" altLang="zh-CN" sz="1400">
              <a:solidFill>
                <a:srgbClr val="FFFFFF"/>
              </a:solidFill>
              <a:cs typeface="等线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1445" y="4381500"/>
            <a:ext cx="7697470" cy="707390"/>
            <a:chOff x="207" y="6900"/>
            <a:chExt cx="12122" cy="1114"/>
          </a:xfrm>
        </p:grpSpPr>
        <p:pic>
          <p:nvPicPr>
            <p:cNvPr id="7" name="Изображение 6" descr="Снимок экрана 2018-10-17 в 16.01.5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3" r="36977" b="12165"/>
            <a:stretch>
              <a:fillRect/>
            </a:stretch>
          </p:blipFill>
          <p:spPr>
            <a:xfrm>
              <a:off x="7926" y="7314"/>
              <a:ext cx="860" cy="701"/>
            </a:xfrm>
            <a:prstGeom prst="rect">
              <a:avLst/>
            </a:prstGeom>
          </p:spPr>
        </p:pic>
        <p:pic>
          <p:nvPicPr>
            <p:cNvPr id="9" name="Изображение 8" descr="Цифровизация сельского хозяйства_ЛОГО_прозрачный фон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" y="6900"/>
              <a:ext cx="2168" cy="1043"/>
            </a:xfrm>
            <a:prstGeom prst="rect">
              <a:avLst/>
            </a:prstGeom>
          </p:spPr>
        </p:pic>
        <p:pic>
          <p:nvPicPr>
            <p:cNvPr id="17" name="Изображение 16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49" t="32847" r="22715" b="25547"/>
            <a:stretch>
              <a:fillRect/>
            </a:stretch>
          </p:blipFill>
          <p:spPr>
            <a:xfrm>
              <a:off x="10188" y="7514"/>
              <a:ext cx="1027" cy="380"/>
            </a:xfrm>
            <a:prstGeom prst="rect">
              <a:avLst/>
            </a:prstGeom>
          </p:spPr>
        </p:pic>
        <p:pic>
          <p:nvPicPr>
            <p:cNvPr id="21" name="Изображение 20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15" t="20681" b="25547"/>
            <a:stretch>
              <a:fillRect/>
            </a:stretch>
          </p:blipFill>
          <p:spPr>
            <a:xfrm>
              <a:off x="8897" y="7453"/>
              <a:ext cx="1254" cy="490"/>
            </a:xfrm>
            <a:prstGeom prst="rect">
              <a:avLst/>
            </a:prstGeom>
          </p:spPr>
        </p:pic>
        <p:cxnSp>
          <p:nvCxnSpPr>
            <p:cNvPr id="23" name="Прямое соединение 22"/>
            <p:cNvCxnSpPr/>
            <p:nvPr/>
          </p:nvCxnSpPr>
          <p:spPr>
            <a:xfrm>
              <a:off x="821" y="7308"/>
              <a:ext cx="11508" cy="0"/>
            </a:xfrm>
            <a:prstGeom prst="line">
              <a:avLst/>
            </a:prstGeom>
            <a:ln w="19050">
              <a:solidFill>
                <a:srgbClr val="6DB64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1213712" y="1095721"/>
            <a:ext cx="6306313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Установочные доклады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Шаг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1 – 90 минут, с 14.00 до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15.30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Работа в группах</a:t>
            </a:r>
            <a:endParaRPr lang="ru-RU" sz="24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Шаг 2 – 10  минут, 15.30 до 15.4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Шаг 3 – 40 минут, с 15.40 до 16.20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Шаг 4 – 50 минут, с 1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0 до 17.20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Шаг 5 – 40 минут, с 17.20 до 18.00</a:t>
            </a:r>
            <a:endParaRPr lang="ru-RU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12700" y="-7620"/>
            <a:ext cx="9159240" cy="673100"/>
            <a:chOff x="-20" y="-12"/>
            <a:chExt cx="14424" cy="1060"/>
          </a:xfrm>
        </p:grpSpPr>
        <p:pic>
          <p:nvPicPr>
            <p:cNvPr id="20" name="Замещающая рамка рисунка 13" descr="фон"/>
            <p:cNvPicPr>
              <a:picLocks noChangeAspect="1"/>
            </p:cNvPicPr>
            <p:nvPr/>
          </p:nvPicPr>
          <p:blipFill>
            <a:blip r:embed="rId2"/>
            <a:srcRect t="22778" b="44132"/>
            <a:stretch>
              <a:fillRect/>
            </a:stretch>
          </p:blipFill>
          <p:spPr>
            <a:xfrm flipH="1">
              <a:off x="-20" y="-12"/>
              <a:ext cx="10141" cy="1046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0" y="0"/>
              <a:ext cx="14424" cy="1049"/>
            </a:xfrm>
            <a:prstGeom prst="rect">
              <a:avLst/>
            </a:prstGeom>
            <a:solidFill>
              <a:srgbClr val="3FAB3C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6525" tIns="136525" rIns="136525" bIns="136525" rtlCol="0" anchor="ctr"/>
            <a:lstStyle/>
            <a:p>
              <a:pPr algn="ctr"/>
              <a:endParaRPr lang="ru-RU" altLang="en-US"/>
            </a:p>
          </p:txBody>
        </p:sp>
      </p:grpSp>
      <p:sp>
        <p:nvSpPr>
          <p:cNvPr id="29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426085" y="111760"/>
            <a:ext cx="8411845" cy="481330"/>
          </a:xfrm>
        </p:spPr>
        <p:txBody>
          <a:bodyPr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ru-RU" altLang="zh-CN" sz="2800" b="1" kern="1200" spc="100" baseline="0" dirty="0" smtClean="0">
                <a:solidFill>
                  <a:schemeClr val="bg1"/>
                </a:solidFill>
                <a:ea typeface="+mj-ea"/>
                <a:cs typeface="+mj-lt"/>
              </a:rPr>
              <a:t>Результат работы</a:t>
            </a:r>
            <a:endParaRPr lang="ru-RU" altLang="zh-CN" sz="2800" b="1" kern="1200" spc="100" baseline="0" dirty="0">
              <a:solidFill>
                <a:schemeClr val="bg1"/>
              </a:solidFill>
              <a:ea typeface="+mj-ea"/>
              <a:cs typeface="+mj-lt"/>
            </a:endParaRPr>
          </a:p>
        </p:txBody>
      </p:sp>
      <p:pic>
        <p:nvPicPr>
          <p:cNvPr id="3" name="Замещающая рамка рисунка 2" descr="фон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07530" y="4433570"/>
            <a:ext cx="2239010" cy="702310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 noChangeArrowheads="1"/>
          </p:cNvSpPr>
          <p:nvPr/>
        </p:nvSpPr>
        <p:spPr bwMode="auto">
          <a:xfrm>
            <a:off x="8413750" y="4846955"/>
            <a:ext cx="391795" cy="223520"/>
          </a:xfrm>
          <a:prstGeom prst="rect">
            <a:avLst/>
          </a:prstGeom>
          <a:noFill/>
        </p:spPr>
        <p:txBody>
          <a:bodyPr lIns="26724" tIns="13361" rIns="26724" bIns="13361"/>
          <a:lstStyle>
            <a:defPPr>
              <a:defRPr lang="en-US"/>
            </a:defPPr>
            <a:lvl1pPr marL="0" algn="l" defTabSz="685800" rtl="0" eaLnBrk="1" latinLnBrk="0" hangingPunct="1">
              <a:defRPr kumimoji="1" sz="21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685800" rtl="0" eaLnBrk="1" latinLnBrk="0" hangingPunct="1">
              <a:defRPr kumimoji="1" sz="15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6pPr>
            <a:lvl7pPr marL="29718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7pPr>
            <a:lvl8pPr marL="34290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8pPr>
            <a:lvl9pPr marL="38862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9pPr>
          </a:lstStyle>
          <a:p>
            <a:pPr algn="r"/>
            <a:fld id="{E9063D3A-B3E6-B140-8F41-43CF44724143}" type="slidenum">
              <a:rPr lang="ru-RU" altLang="zh-CN" sz="1400">
                <a:solidFill>
                  <a:srgbClr val="FFFFFF"/>
                </a:solidFill>
                <a:cs typeface="等线" charset="0"/>
              </a:rPr>
              <a:t>15</a:t>
            </a:fld>
            <a:endParaRPr lang="ru-RU" altLang="zh-CN" sz="1400">
              <a:solidFill>
                <a:srgbClr val="FFFFFF"/>
              </a:solidFill>
              <a:cs typeface="等线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1445" y="4381500"/>
            <a:ext cx="7697470" cy="707390"/>
            <a:chOff x="207" y="6900"/>
            <a:chExt cx="12122" cy="1114"/>
          </a:xfrm>
        </p:grpSpPr>
        <p:pic>
          <p:nvPicPr>
            <p:cNvPr id="7" name="Изображение 6" descr="Снимок экрана 2018-10-17 в 16.01.5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3" r="36977" b="12165"/>
            <a:stretch>
              <a:fillRect/>
            </a:stretch>
          </p:blipFill>
          <p:spPr>
            <a:xfrm>
              <a:off x="7926" y="7314"/>
              <a:ext cx="860" cy="701"/>
            </a:xfrm>
            <a:prstGeom prst="rect">
              <a:avLst/>
            </a:prstGeom>
          </p:spPr>
        </p:pic>
        <p:pic>
          <p:nvPicPr>
            <p:cNvPr id="9" name="Изображение 8" descr="Цифровизация сельского хозяйства_ЛОГО_прозрачный фон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" y="6900"/>
              <a:ext cx="2168" cy="1043"/>
            </a:xfrm>
            <a:prstGeom prst="rect">
              <a:avLst/>
            </a:prstGeom>
          </p:spPr>
        </p:pic>
        <p:pic>
          <p:nvPicPr>
            <p:cNvPr id="17" name="Изображение 16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49" t="32847" r="22715" b="25547"/>
            <a:stretch>
              <a:fillRect/>
            </a:stretch>
          </p:blipFill>
          <p:spPr>
            <a:xfrm>
              <a:off x="10188" y="7514"/>
              <a:ext cx="1027" cy="380"/>
            </a:xfrm>
            <a:prstGeom prst="rect">
              <a:avLst/>
            </a:prstGeom>
          </p:spPr>
        </p:pic>
        <p:pic>
          <p:nvPicPr>
            <p:cNvPr id="21" name="Изображение 20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15" t="20681" b="25547"/>
            <a:stretch>
              <a:fillRect/>
            </a:stretch>
          </p:blipFill>
          <p:spPr>
            <a:xfrm>
              <a:off x="8897" y="7453"/>
              <a:ext cx="1254" cy="490"/>
            </a:xfrm>
            <a:prstGeom prst="rect">
              <a:avLst/>
            </a:prstGeom>
          </p:spPr>
        </p:pic>
        <p:cxnSp>
          <p:nvCxnSpPr>
            <p:cNvPr id="23" name="Прямое соединение 22"/>
            <p:cNvCxnSpPr/>
            <p:nvPr/>
          </p:nvCxnSpPr>
          <p:spPr>
            <a:xfrm>
              <a:off x="821" y="7308"/>
              <a:ext cx="11508" cy="0"/>
            </a:xfrm>
            <a:prstGeom prst="line">
              <a:avLst/>
            </a:prstGeom>
            <a:ln w="19050">
              <a:solidFill>
                <a:srgbClr val="6DB64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377190" y="801000"/>
            <a:ext cx="8379460" cy="323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Каждый участник предлагает свои </a:t>
            </a:r>
            <a:r>
              <a:rPr lang="ru-RU" sz="2000" dirty="0" smtClean="0"/>
              <a:t>идеи</a:t>
            </a:r>
            <a:r>
              <a:rPr lang="ru-RU" sz="2000" dirty="0"/>
              <a:t> </a:t>
            </a:r>
            <a:r>
              <a:rPr lang="ru-RU" sz="2000" dirty="0" smtClean="0"/>
              <a:t>по кругу.</a:t>
            </a:r>
            <a:endParaRPr lang="ru-RU" sz="2000" dirty="0"/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Участвуют все члены команды.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Любой может внести в список все, что ему кажется относится к данной </a:t>
            </a:r>
            <a:r>
              <a:rPr lang="ru-RU" sz="2000" dirty="0" smtClean="0"/>
              <a:t>теме.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/>
              <a:t>Принимаются </a:t>
            </a:r>
            <a:r>
              <a:rPr lang="ru-RU" sz="2000" dirty="0"/>
              <a:t>все идеи, </a:t>
            </a:r>
            <a:r>
              <a:rPr lang="ru-RU" sz="2000" dirty="0" smtClean="0"/>
              <a:t>которые ассоциируются </a:t>
            </a:r>
            <a:r>
              <a:rPr lang="ru-RU" sz="2000" dirty="0"/>
              <a:t>с </a:t>
            </a:r>
            <a:r>
              <a:rPr lang="ru-RU" sz="2000" dirty="0" smtClean="0"/>
              <a:t>заданием.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Не оценивайте высказывания, не спорьте, не критикуйте.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Никаких дискуссий во время записи идей. Их можно обсудить позже, после того как будет составлен список</a:t>
            </a:r>
            <a:r>
              <a:rPr lang="ru-RU" sz="2000" dirty="0" smtClean="0"/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Выключить звук мобильных телефонов.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2568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12700" y="-7620"/>
            <a:ext cx="9159240" cy="673100"/>
            <a:chOff x="-20" y="-12"/>
            <a:chExt cx="14424" cy="1060"/>
          </a:xfrm>
        </p:grpSpPr>
        <p:pic>
          <p:nvPicPr>
            <p:cNvPr id="20" name="Замещающая рамка рисунка 13" descr="фон"/>
            <p:cNvPicPr>
              <a:picLocks noChangeAspect="1"/>
            </p:cNvPicPr>
            <p:nvPr/>
          </p:nvPicPr>
          <p:blipFill>
            <a:blip r:embed="rId2"/>
            <a:srcRect t="22778" b="44132"/>
            <a:stretch>
              <a:fillRect/>
            </a:stretch>
          </p:blipFill>
          <p:spPr>
            <a:xfrm flipH="1">
              <a:off x="-20" y="-12"/>
              <a:ext cx="10141" cy="1046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0" y="0"/>
              <a:ext cx="14424" cy="1049"/>
            </a:xfrm>
            <a:prstGeom prst="rect">
              <a:avLst/>
            </a:prstGeom>
            <a:solidFill>
              <a:srgbClr val="3FAB3C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6525" tIns="136525" rIns="136525" bIns="136525" rtlCol="0" anchor="ctr"/>
            <a:lstStyle/>
            <a:p>
              <a:pPr algn="ctr"/>
              <a:endParaRPr lang="ru-RU" altLang="en-US"/>
            </a:p>
          </p:txBody>
        </p:sp>
      </p:grpSp>
      <p:cxnSp>
        <p:nvCxnSpPr>
          <p:cNvPr id="27" name="Прямая соединительная линия 11"/>
          <p:cNvCxnSpPr/>
          <p:nvPr/>
        </p:nvCxnSpPr>
        <p:spPr>
          <a:xfrm>
            <a:off x="4581525" y="947420"/>
            <a:ext cx="0" cy="348742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426085" y="111760"/>
            <a:ext cx="8411845" cy="481330"/>
          </a:xfrm>
        </p:spPr>
        <p:txBody>
          <a:bodyPr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ru-RU" altLang="zh-CN" sz="2800" b="1" kern="1200" spc="100" baseline="0" dirty="0" smtClean="0">
                <a:solidFill>
                  <a:schemeClr val="bg1"/>
                </a:solidFill>
                <a:ea typeface="+mj-ea"/>
                <a:cs typeface="+mj-lt"/>
              </a:rPr>
              <a:t>О проекте </a:t>
            </a:r>
            <a:endParaRPr lang="ru-RU" altLang="zh-CN" sz="2800" b="1" kern="1200" spc="100" baseline="0" dirty="0">
              <a:solidFill>
                <a:schemeClr val="bg1"/>
              </a:solidFill>
              <a:ea typeface="+mj-ea"/>
              <a:cs typeface="+mj-lt"/>
            </a:endParaRPr>
          </a:p>
        </p:txBody>
      </p:sp>
      <p:pic>
        <p:nvPicPr>
          <p:cNvPr id="3" name="Замещающая рамка рисунка 2" descr="фон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07530" y="4433570"/>
            <a:ext cx="2239010" cy="702310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 noChangeArrowheads="1"/>
          </p:cNvSpPr>
          <p:nvPr/>
        </p:nvSpPr>
        <p:spPr bwMode="auto">
          <a:xfrm>
            <a:off x="8413750" y="4846955"/>
            <a:ext cx="391795" cy="223520"/>
          </a:xfrm>
          <a:prstGeom prst="rect">
            <a:avLst/>
          </a:prstGeom>
          <a:noFill/>
        </p:spPr>
        <p:txBody>
          <a:bodyPr lIns="26724" tIns="13361" rIns="26724" bIns="13361"/>
          <a:lstStyle>
            <a:defPPr>
              <a:defRPr lang="en-US"/>
            </a:defPPr>
            <a:lvl1pPr marL="0" algn="l" defTabSz="685800" rtl="0" eaLnBrk="1" latinLnBrk="0" hangingPunct="1">
              <a:defRPr kumimoji="1" sz="21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685800" rtl="0" eaLnBrk="1" latinLnBrk="0" hangingPunct="1">
              <a:defRPr kumimoji="1" sz="15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6pPr>
            <a:lvl7pPr marL="29718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7pPr>
            <a:lvl8pPr marL="34290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8pPr>
            <a:lvl9pPr marL="38862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9pPr>
          </a:lstStyle>
          <a:p>
            <a:pPr algn="r"/>
            <a:fld id="{E9063D3A-B3E6-B140-8F41-43CF44724143}" type="slidenum">
              <a:rPr lang="ru-RU" altLang="zh-CN" sz="1400">
                <a:solidFill>
                  <a:srgbClr val="FFFFFF"/>
                </a:solidFill>
                <a:cs typeface="等线" charset="0"/>
              </a:rPr>
              <a:t>16</a:t>
            </a:fld>
            <a:endParaRPr lang="ru-RU" altLang="zh-CN" sz="1400">
              <a:solidFill>
                <a:srgbClr val="FFFFFF"/>
              </a:solidFill>
              <a:cs typeface="等线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1445" y="4381500"/>
            <a:ext cx="7697470" cy="707390"/>
            <a:chOff x="207" y="6900"/>
            <a:chExt cx="12122" cy="1114"/>
          </a:xfrm>
        </p:grpSpPr>
        <p:pic>
          <p:nvPicPr>
            <p:cNvPr id="7" name="Изображение 6" descr="Снимок экрана 2018-10-17 в 16.01.5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3" r="36977" b="12165"/>
            <a:stretch>
              <a:fillRect/>
            </a:stretch>
          </p:blipFill>
          <p:spPr>
            <a:xfrm>
              <a:off x="7926" y="7314"/>
              <a:ext cx="860" cy="701"/>
            </a:xfrm>
            <a:prstGeom prst="rect">
              <a:avLst/>
            </a:prstGeom>
          </p:spPr>
        </p:pic>
        <p:pic>
          <p:nvPicPr>
            <p:cNvPr id="9" name="Изображение 8" descr="Цифровизация сельского хозяйства_ЛОГО_прозрачный фон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" y="6900"/>
              <a:ext cx="2168" cy="1043"/>
            </a:xfrm>
            <a:prstGeom prst="rect">
              <a:avLst/>
            </a:prstGeom>
          </p:spPr>
        </p:pic>
        <p:pic>
          <p:nvPicPr>
            <p:cNvPr id="17" name="Изображение 16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49" t="32847" r="22715" b="25547"/>
            <a:stretch>
              <a:fillRect/>
            </a:stretch>
          </p:blipFill>
          <p:spPr>
            <a:xfrm>
              <a:off x="10188" y="7514"/>
              <a:ext cx="1027" cy="380"/>
            </a:xfrm>
            <a:prstGeom prst="rect">
              <a:avLst/>
            </a:prstGeom>
          </p:spPr>
        </p:pic>
        <p:pic>
          <p:nvPicPr>
            <p:cNvPr id="21" name="Изображение 20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15" t="20681" b="25547"/>
            <a:stretch>
              <a:fillRect/>
            </a:stretch>
          </p:blipFill>
          <p:spPr>
            <a:xfrm>
              <a:off x="8897" y="7453"/>
              <a:ext cx="1254" cy="490"/>
            </a:xfrm>
            <a:prstGeom prst="rect">
              <a:avLst/>
            </a:prstGeom>
          </p:spPr>
        </p:pic>
        <p:cxnSp>
          <p:nvCxnSpPr>
            <p:cNvPr id="23" name="Прямое соединение 22"/>
            <p:cNvCxnSpPr/>
            <p:nvPr/>
          </p:nvCxnSpPr>
          <p:spPr>
            <a:xfrm>
              <a:off x="821" y="7308"/>
              <a:ext cx="11508" cy="0"/>
            </a:xfrm>
            <a:prstGeom prst="line">
              <a:avLst/>
            </a:prstGeom>
            <a:ln w="19050">
              <a:solidFill>
                <a:srgbClr val="6DB64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361216" y="1227696"/>
            <a:ext cx="42057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ходе реализации и  материалы проекта «Цифровизация сельского хозяйства» будут размещены на странице </a:t>
            </a:r>
            <a:r>
              <a:rPr lang="en-US" sz="1400" dirty="0">
                <a:hlinkClick r:id="rId5"/>
              </a:rPr>
              <a:t>https://iotas.ru/projects/agriculture/</a:t>
            </a:r>
            <a:endParaRPr lang="ru-RU" sz="1400" dirty="0"/>
          </a:p>
          <a:p>
            <a:pPr lvl="0"/>
            <a:endParaRPr lang="ru-RU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материалами курса «Основы цифровой экономики» можно ознакомиться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 Ассоциации: </a:t>
            </a: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iotas.ru/courses</a:t>
            </a:r>
            <a:endParaRPr lang="ru-RU" sz="1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5" y="3285655"/>
            <a:ext cx="996315" cy="10376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67161" y="1068189"/>
            <a:ext cx="4038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«Цифровизация сельского хозяйства» </a:t>
            </a:r>
            <a:r>
              <a:rPr lang="ru-RU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реализуется </a:t>
            </a:r>
            <a:r>
              <a:rPr lang="ru-RU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2447" y="2279596"/>
            <a:ext cx="39860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Руководитель проекта – Инна Скрытникова</a:t>
            </a:r>
            <a:endParaRPr lang="ru-RU" altLang="zh-CN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zh-CN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Вопросы по курсу можно направлять по адресу: </a:t>
            </a:r>
            <a:r>
              <a:rPr lang="ru-RU" altLang="zh-C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  <a:hlinkClick r:id="rId8"/>
              </a:rPr>
              <a:t>leaders@iotas.ru</a:t>
            </a:r>
            <a:endParaRPr lang="ru-RU" altLang="zh-CN" sz="1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ru-RU" altLang="zh-CN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+7 (495) 258-88-77</a:t>
            </a:r>
          </a:p>
          <a:p>
            <a:endParaRPr lang="ru-RU" altLang="zh-CN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ru-RU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834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/>
          <p:nvPr/>
        </p:nvSpPr>
        <p:spPr>
          <a:xfrm>
            <a:off x="394653" y="1505309"/>
            <a:ext cx="4279900" cy="74671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некоммерческая организация, которая создана для развития рынка интернета вещей, поддержки диалога и взаимодействия всех участников экосистемы интернета вещей </a:t>
            </a:r>
            <a:r>
              <a:rPr lang="ru-RU" sz="1800" b="1" dirty="0">
                <a:solidFill>
                  <a:schemeClr val="accent1"/>
                </a:solidFill>
                <a:ea typeface="Roboto" pitchFamily="2" charset="0"/>
                <a:cs typeface="Arial Narrow"/>
                <a:hlinkClick r:id="rId2"/>
              </a:rPr>
              <a:t>https://</a:t>
            </a:r>
            <a:r>
              <a:rPr lang="ru-RU" sz="1800" b="1" dirty="0" smtClean="0">
                <a:solidFill>
                  <a:schemeClr val="accent1"/>
                </a:solidFill>
                <a:ea typeface="Roboto" pitchFamily="2" charset="0"/>
                <a:cs typeface="Arial Narrow"/>
                <a:hlinkClick r:id="rId2"/>
              </a:rPr>
              <a:t>iotas.ru</a:t>
            </a:r>
            <a:endParaRPr lang="ru-RU" sz="1800" b="1" dirty="0" smtClean="0">
              <a:solidFill>
                <a:schemeClr val="accent1"/>
              </a:solidFill>
              <a:ea typeface="Roboto" pitchFamily="2" charset="0"/>
              <a:cs typeface="Arial Narrow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800" b="1" dirty="0">
              <a:solidFill>
                <a:schemeClr val="accent1"/>
              </a:solidFill>
              <a:latin typeface="Arial Narrow"/>
              <a:ea typeface="Roboto" pitchFamily="2" charset="0"/>
              <a:cs typeface="Arial Narrow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7050" y="946150"/>
            <a:ext cx="3700145" cy="376555"/>
          </a:xfrm>
          <a:prstGeom prst="roundRect">
            <a:avLst>
              <a:gd name="adj" fmla="val 50000"/>
            </a:avLst>
          </a:prstGeom>
          <a:solidFill>
            <a:srgbClr val="264C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/>
              <a:t>Ассоциация интернета вещей</a:t>
            </a:r>
            <a:endParaRPr lang="ru-RU" sz="18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-12700" y="-7620"/>
            <a:ext cx="9159240" cy="673100"/>
            <a:chOff x="-20" y="-12"/>
            <a:chExt cx="14424" cy="1060"/>
          </a:xfrm>
        </p:grpSpPr>
        <p:pic>
          <p:nvPicPr>
            <p:cNvPr id="20" name="Замещающая рамка рисунка 13" descr="фон"/>
            <p:cNvPicPr>
              <a:picLocks noChangeAspect="1"/>
            </p:cNvPicPr>
            <p:nvPr/>
          </p:nvPicPr>
          <p:blipFill>
            <a:blip r:embed="rId3"/>
            <a:srcRect t="22778" b="44132"/>
            <a:stretch>
              <a:fillRect/>
            </a:stretch>
          </p:blipFill>
          <p:spPr>
            <a:xfrm flipH="1">
              <a:off x="-20" y="-12"/>
              <a:ext cx="10141" cy="1046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0" y="0"/>
              <a:ext cx="14424" cy="1049"/>
            </a:xfrm>
            <a:prstGeom prst="rect">
              <a:avLst/>
            </a:prstGeom>
            <a:solidFill>
              <a:srgbClr val="3FAB3C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6525" tIns="136525" rIns="136525" bIns="136525" rtlCol="0" anchor="ctr"/>
            <a:lstStyle/>
            <a:p>
              <a:pPr algn="ctr"/>
              <a:endParaRPr lang="ru-RU" altLang="en-US"/>
            </a:p>
          </p:txBody>
        </p:sp>
      </p:grpSp>
      <p:sp>
        <p:nvSpPr>
          <p:cNvPr id="24" name="Содержимое 2"/>
          <p:cNvSpPr txBox="1"/>
          <p:nvPr/>
        </p:nvSpPr>
        <p:spPr>
          <a:xfrm>
            <a:off x="4767580" y="1523745"/>
            <a:ext cx="4279900" cy="74671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венчурный</a:t>
            </a:r>
            <a:r>
              <a:rPr lang="en-US" sz="2000" dirty="0"/>
              <a:t> </a:t>
            </a:r>
            <a:r>
              <a:rPr lang="ru-RU" sz="2000" dirty="0"/>
              <a:t>фонд, созданный̆ по инициативе Президента Российской̆ Федерации В.В. Путина, целью которого является развитие интернет-предпринимательства в России и создание благоприятных условий для реализации новых и общественно значимых проектов </a:t>
            </a:r>
            <a:r>
              <a:rPr lang="ru-RU" sz="1800" b="1" dirty="0">
                <a:solidFill>
                  <a:schemeClr val="accent1"/>
                </a:solidFill>
                <a:ea typeface="Roboto" pitchFamily="2" charset="0"/>
                <a:cs typeface="Arial Narrow"/>
                <a:hlinkClick r:id="rId4"/>
              </a:rPr>
              <a:t>https</a:t>
            </a:r>
            <a:r>
              <a:rPr lang="ru-RU" sz="1800" b="1" dirty="0">
                <a:solidFill>
                  <a:srgbClr val="1CADE4"/>
                </a:solidFill>
                <a:ea typeface="Roboto" pitchFamily="2" charset="0"/>
                <a:cs typeface="Arial Narrow"/>
                <a:hlinkClick r:id="rId4"/>
              </a:rPr>
              <a:t>://</a:t>
            </a:r>
            <a:r>
              <a:rPr lang="ru-RU" sz="1800" b="1" dirty="0" smtClean="0">
                <a:solidFill>
                  <a:srgbClr val="1CADE4"/>
                </a:solidFill>
                <a:ea typeface="Roboto" pitchFamily="2" charset="0"/>
                <a:cs typeface="Arial Narrow"/>
                <a:hlinkClick r:id="rId4"/>
              </a:rPr>
              <a:t>www.iidf.ru</a:t>
            </a:r>
            <a:endParaRPr lang="ru-RU" sz="1800" b="1" dirty="0">
              <a:solidFill>
                <a:srgbClr val="1CADE4"/>
              </a:solidFill>
              <a:ea typeface="Roboto" pitchFamily="2" charset="0"/>
              <a:cs typeface="Arial Narrow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800" b="1" dirty="0">
              <a:solidFill>
                <a:srgbClr val="1CADE4"/>
              </a:solidFill>
              <a:latin typeface="Arial Narrow"/>
              <a:ea typeface="Roboto" pitchFamily="2" charset="0"/>
              <a:cs typeface="Arial Narrow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78070" y="946150"/>
            <a:ext cx="4031844" cy="376555"/>
          </a:xfrm>
          <a:prstGeom prst="roundRect">
            <a:avLst>
              <a:gd name="adj" fmla="val 50000"/>
            </a:avLst>
          </a:prstGeom>
          <a:solidFill>
            <a:srgbClr val="6DB6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/>
              <a:t>Фонд развития интернет-инициатив</a:t>
            </a:r>
            <a:endParaRPr lang="ru-RU" sz="1800" dirty="0"/>
          </a:p>
        </p:txBody>
      </p:sp>
      <p:cxnSp>
        <p:nvCxnSpPr>
          <p:cNvPr id="27" name="Прямая соединительная линия 11"/>
          <p:cNvCxnSpPr/>
          <p:nvPr/>
        </p:nvCxnSpPr>
        <p:spPr>
          <a:xfrm>
            <a:off x="4581525" y="947420"/>
            <a:ext cx="0" cy="348742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426085" y="111760"/>
            <a:ext cx="8411845" cy="481330"/>
          </a:xfrm>
        </p:spPr>
        <p:txBody>
          <a:bodyPr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ru-RU" altLang="zh-CN" sz="2800" b="1" kern="1200" spc="100" baseline="0" dirty="0" smtClean="0">
                <a:solidFill>
                  <a:schemeClr val="bg1"/>
                </a:solidFill>
                <a:ea typeface="+mj-ea"/>
                <a:cs typeface="+mj-lt"/>
              </a:rPr>
              <a:t>Инициаторы</a:t>
            </a:r>
            <a:r>
              <a:rPr lang="ru-RU" altLang="zh-CN" sz="2800" b="1" kern="1200" spc="100" dirty="0" smtClean="0">
                <a:solidFill>
                  <a:schemeClr val="bg1"/>
                </a:solidFill>
                <a:ea typeface="+mj-ea"/>
                <a:cs typeface="+mj-lt"/>
              </a:rPr>
              <a:t> проекта «Цифровизация с/х»</a:t>
            </a:r>
            <a:endParaRPr lang="ru-RU" altLang="zh-CN" sz="2800" b="1" kern="1200" spc="100" baseline="0" dirty="0">
              <a:solidFill>
                <a:schemeClr val="bg1"/>
              </a:solidFill>
              <a:ea typeface="+mj-ea"/>
              <a:cs typeface="+mj-lt"/>
            </a:endParaRPr>
          </a:p>
        </p:txBody>
      </p:sp>
      <p:pic>
        <p:nvPicPr>
          <p:cNvPr id="3" name="Замещающая рамка рисунка 2" descr="фон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6907530" y="4433570"/>
            <a:ext cx="2239010" cy="702310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 noChangeArrowheads="1"/>
          </p:cNvSpPr>
          <p:nvPr/>
        </p:nvSpPr>
        <p:spPr bwMode="auto">
          <a:xfrm>
            <a:off x="8413750" y="4846955"/>
            <a:ext cx="391795" cy="223520"/>
          </a:xfrm>
          <a:prstGeom prst="rect">
            <a:avLst/>
          </a:prstGeom>
          <a:noFill/>
        </p:spPr>
        <p:txBody>
          <a:bodyPr lIns="26724" tIns="13361" rIns="26724" bIns="13361"/>
          <a:lstStyle>
            <a:defPPr>
              <a:defRPr lang="en-US"/>
            </a:defPPr>
            <a:lvl1pPr marL="0" algn="l" defTabSz="685800" rtl="0" eaLnBrk="1" latinLnBrk="0" hangingPunct="1">
              <a:defRPr kumimoji="1" sz="21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685800" rtl="0" eaLnBrk="1" latinLnBrk="0" hangingPunct="1">
              <a:defRPr kumimoji="1" sz="15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6pPr>
            <a:lvl7pPr marL="29718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7pPr>
            <a:lvl8pPr marL="34290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8pPr>
            <a:lvl9pPr marL="38862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9pPr>
          </a:lstStyle>
          <a:p>
            <a:pPr algn="r"/>
            <a:fld id="{E9063D3A-B3E6-B140-8F41-43CF44724143}" type="slidenum">
              <a:rPr lang="ru-RU" altLang="zh-CN" sz="1400">
                <a:solidFill>
                  <a:srgbClr val="FFFFFF"/>
                </a:solidFill>
                <a:cs typeface="等线" charset="0"/>
              </a:rPr>
              <a:t>2</a:t>
            </a:fld>
            <a:endParaRPr lang="ru-RU" altLang="zh-CN" sz="1400">
              <a:solidFill>
                <a:srgbClr val="FFFFFF"/>
              </a:solidFill>
              <a:cs typeface="等线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1445" y="4381500"/>
            <a:ext cx="7697470" cy="707390"/>
            <a:chOff x="207" y="6900"/>
            <a:chExt cx="12122" cy="1114"/>
          </a:xfrm>
        </p:grpSpPr>
        <p:pic>
          <p:nvPicPr>
            <p:cNvPr id="7" name="Изображение 6" descr="Снимок экрана 2018-10-17 в 16.01.56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3" r="36977" b="12165"/>
            <a:stretch>
              <a:fillRect/>
            </a:stretch>
          </p:blipFill>
          <p:spPr>
            <a:xfrm>
              <a:off x="7926" y="7314"/>
              <a:ext cx="860" cy="701"/>
            </a:xfrm>
            <a:prstGeom prst="rect">
              <a:avLst/>
            </a:prstGeom>
          </p:spPr>
        </p:pic>
        <p:pic>
          <p:nvPicPr>
            <p:cNvPr id="9" name="Изображение 8" descr="Цифровизация сельского хозяйства_ЛОГО_прозрачный фон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7" y="6900"/>
              <a:ext cx="2168" cy="1043"/>
            </a:xfrm>
            <a:prstGeom prst="rect">
              <a:avLst/>
            </a:prstGeom>
          </p:spPr>
        </p:pic>
        <p:pic>
          <p:nvPicPr>
            <p:cNvPr id="17" name="Изображение 16" descr="Снимок экрана 2018-10-17 в 16.01.5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49" t="32847" r="22715" b="25547"/>
            <a:stretch>
              <a:fillRect/>
            </a:stretch>
          </p:blipFill>
          <p:spPr>
            <a:xfrm>
              <a:off x="10188" y="7514"/>
              <a:ext cx="1027" cy="380"/>
            </a:xfrm>
            <a:prstGeom prst="rect">
              <a:avLst/>
            </a:prstGeom>
          </p:spPr>
        </p:pic>
        <p:pic>
          <p:nvPicPr>
            <p:cNvPr id="21" name="Изображение 20" descr="Снимок экрана 2018-10-17 в 16.01.5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15" t="20681" b="25547"/>
            <a:stretch>
              <a:fillRect/>
            </a:stretch>
          </p:blipFill>
          <p:spPr>
            <a:xfrm>
              <a:off x="8897" y="7453"/>
              <a:ext cx="1254" cy="490"/>
            </a:xfrm>
            <a:prstGeom prst="rect">
              <a:avLst/>
            </a:prstGeom>
          </p:spPr>
        </p:pic>
        <p:cxnSp>
          <p:nvCxnSpPr>
            <p:cNvPr id="23" name="Прямое соединение 22"/>
            <p:cNvCxnSpPr/>
            <p:nvPr/>
          </p:nvCxnSpPr>
          <p:spPr>
            <a:xfrm>
              <a:off x="821" y="7308"/>
              <a:ext cx="11508" cy="0"/>
            </a:xfrm>
            <a:prstGeom prst="line">
              <a:avLst/>
            </a:prstGeom>
            <a:ln w="19050">
              <a:solidFill>
                <a:srgbClr val="6DB64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93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Замещающая рамка рисунка 13" descr="фон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07530" y="4433570"/>
            <a:ext cx="2239010" cy="702310"/>
          </a:xfrm>
          <a:prstGeom prst="rect">
            <a:avLst/>
          </a:prstGeom>
        </p:spPr>
      </p:pic>
      <p:sp>
        <p:nvSpPr>
          <p:cNvPr id="18" name="Номер слайда 5"/>
          <p:cNvSpPr txBox="1">
            <a:spLocks noChangeArrowheads="1"/>
          </p:cNvSpPr>
          <p:nvPr/>
        </p:nvSpPr>
        <p:spPr bwMode="auto">
          <a:xfrm>
            <a:off x="8413750" y="4846955"/>
            <a:ext cx="391795" cy="223520"/>
          </a:xfrm>
          <a:prstGeom prst="rect">
            <a:avLst/>
          </a:prstGeom>
          <a:noFill/>
        </p:spPr>
        <p:txBody>
          <a:bodyPr lIns="26724" tIns="13361" rIns="26724" bIns="13361"/>
          <a:lstStyle>
            <a:defPPr>
              <a:defRPr lang="en-US"/>
            </a:defPPr>
            <a:lvl1pPr marL="0" algn="l" defTabSz="685800" rtl="0" eaLnBrk="1" latinLnBrk="0" hangingPunct="1">
              <a:defRPr kumimoji="1" sz="21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685800" rtl="0" eaLnBrk="1" latinLnBrk="0" hangingPunct="1">
              <a:defRPr kumimoji="1" sz="15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6pPr>
            <a:lvl7pPr marL="29718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7pPr>
            <a:lvl8pPr marL="34290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8pPr>
            <a:lvl9pPr marL="38862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9pPr>
          </a:lstStyle>
          <a:p>
            <a:pPr algn="r"/>
            <a:fld id="{E9063D3A-B3E6-B140-8F41-43CF44724143}" type="slidenum">
              <a:rPr lang="ru-RU" altLang="zh-CN" sz="1400">
                <a:solidFill>
                  <a:srgbClr val="FFFFFF"/>
                </a:solidFill>
                <a:cs typeface="等线" charset="0"/>
              </a:rPr>
              <a:t>3</a:t>
            </a:fld>
            <a:endParaRPr lang="ru-RU" altLang="zh-CN" sz="1400">
              <a:solidFill>
                <a:srgbClr val="FFFFFF"/>
              </a:solidFill>
              <a:cs typeface="等线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31445" y="4381500"/>
            <a:ext cx="7697470" cy="707390"/>
            <a:chOff x="207" y="6900"/>
            <a:chExt cx="12122" cy="1114"/>
          </a:xfrm>
        </p:grpSpPr>
        <p:pic>
          <p:nvPicPr>
            <p:cNvPr id="11" name="Изображение 10" descr="Снимок экрана 2018-10-17 в 16.01.5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3" r="36977" b="12165"/>
            <a:stretch>
              <a:fillRect/>
            </a:stretch>
          </p:blipFill>
          <p:spPr>
            <a:xfrm>
              <a:off x="7926" y="7314"/>
              <a:ext cx="860" cy="701"/>
            </a:xfrm>
            <a:prstGeom prst="rect">
              <a:avLst/>
            </a:prstGeom>
          </p:spPr>
        </p:pic>
        <p:pic>
          <p:nvPicPr>
            <p:cNvPr id="10" name="Изображение 9" descr="Цифровизация сельского хозяйства_ЛОГО_прозрачный фон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" y="6900"/>
              <a:ext cx="2168" cy="1043"/>
            </a:xfrm>
            <a:prstGeom prst="rect">
              <a:avLst/>
            </a:prstGeom>
          </p:spPr>
        </p:pic>
        <p:pic>
          <p:nvPicPr>
            <p:cNvPr id="12" name="Изображение 11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49" t="32847" r="22715" b="25547"/>
            <a:stretch>
              <a:fillRect/>
            </a:stretch>
          </p:blipFill>
          <p:spPr>
            <a:xfrm>
              <a:off x="10188" y="7514"/>
              <a:ext cx="1027" cy="380"/>
            </a:xfrm>
            <a:prstGeom prst="rect">
              <a:avLst/>
            </a:prstGeom>
          </p:spPr>
        </p:pic>
        <p:pic>
          <p:nvPicPr>
            <p:cNvPr id="13" name="Изображение 12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15" t="20681" b="25547"/>
            <a:stretch>
              <a:fillRect/>
            </a:stretch>
          </p:blipFill>
          <p:spPr>
            <a:xfrm>
              <a:off x="8897" y="7453"/>
              <a:ext cx="1254" cy="490"/>
            </a:xfrm>
            <a:prstGeom prst="rect">
              <a:avLst/>
            </a:prstGeom>
          </p:spPr>
        </p:pic>
        <p:cxnSp>
          <p:nvCxnSpPr>
            <p:cNvPr id="15" name="Прямое соединение 14"/>
            <p:cNvCxnSpPr/>
            <p:nvPr/>
          </p:nvCxnSpPr>
          <p:spPr>
            <a:xfrm>
              <a:off x="821" y="7308"/>
              <a:ext cx="11508" cy="0"/>
            </a:xfrm>
            <a:prstGeom prst="line">
              <a:avLst/>
            </a:prstGeom>
            <a:ln w="19050">
              <a:solidFill>
                <a:srgbClr val="6DB64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-12700" y="-7620"/>
            <a:ext cx="9159240" cy="673100"/>
            <a:chOff x="-20" y="-12"/>
            <a:chExt cx="14424" cy="1060"/>
          </a:xfrm>
        </p:grpSpPr>
        <p:pic>
          <p:nvPicPr>
            <p:cNvPr id="20" name="Замещающая рамка рисунка 13" descr="фон"/>
            <p:cNvPicPr>
              <a:picLocks noChangeAspect="1"/>
            </p:cNvPicPr>
            <p:nvPr/>
          </p:nvPicPr>
          <p:blipFill>
            <a:blip r:embed="rId2"/>
            <a:srcRect t="22778" b="44132"/>
            <a:stretch>
              <a:fillRect/>
            </a:stretch>
          </p:blipFill>
          <p:spPr>
            <a:xfrm flipH="1">
              <a:off x="-20" y="-12"/>
              <a:ext cx="10141" cy="1046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-20" y="0"/>
              <a:ext cx="14424" cy="1049"/>
            </a:xfrm>
            <a:prstGeom prst="rect">
              <a:avLst/>
            </a:prstGeom>
            <a:solidFill>
              <a:srgbClr val="3FAB3C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6525" tIns="136525" rIns="136525" bIns="136525" rtlCol="0" anchor="ctr"/>
            <a:lstStyle/>
            <a:p>
              <a:pPr algn="ctr"/>
              <a:endParaRPr lang="ru-RU" altLang="en-US"/>
            </a:p>
          </p:txBody>
        </p:sp>
      </p:grpSp>
      <p:sp>
        <p:nvSpPr>
          <p:cNvPr id="5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426085" y="111760"/>
            <a:ext cx="8411845" cy="481330"/>
          </a:xfrm>
        </p:spPr>
        <p:txBody>
          <a:bodyPr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ru-RU" altLang="zh-CN" sz="2800" b="1" kern="1200" spc="100" baseline="0" dirty="0" smtClean="0">
                <a:solidFill>
                  <a:schemeClr val="bg1"/>
                </a:solidFill>
                <a:ea typeface="+mj-ea"/>
                <a:cs typeface="+mj-lt"/>
              </a:rPr>
              <a:t>Цели</a:t>
            </a:r>
            <a:r>
              <a:rPr lang="ru-RU" altLang="zh-CN" sz="2800" b="1" kern="1200" spc="100" dirty="0" smtClean="0">
                <a:solidFill>
                  <a:schemeClr val="bg1"/>
                </a:solidFill>
                <a:ea typeface="+mj-ea"/>
                <a:cs typeface="+mj-lt"/>
              </a:rPr>
              <a:t> проекта</a:t>
            </a:r>
            <a:endParaRPr lang="ru-RU" altLang="zh-CN" sz="2800" b="1" kern="1200" spc="100" baseline="0" dirty="0">
              <a:solidFill>
                <a:schemeClr val="bg1"/>
              </a:solidFill>
              <a:ea typeface="+mj-ea"/>
              <a:cs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4761819" y="896260"/>
            <a:ext cx="544241" cy="52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4759401" y="1675434"/>
            <a:ext cx="536489" cy="522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4812435" y="2473784"/>
            <a:ext cx="483455" cy="49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4824647" y="3418239"/>
            <a:ext cx="536489" cy="522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504042" y="907980"/>
            <a:ext cx="3482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Исследование в области цифровой трансформации сельского хозяйства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79110" y="1675434"/>
            <a:ext cx="2969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Выявление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эффективных кейсов применения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цифровых технологий в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сельском хозяйстве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51645" y="2475766"/>
            <a:ext cx="3024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Рекомендации по внедрению цифровых технологий и формирование базы знаний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88220" y="3378550"/>
            <a:ext cx="340974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Комплекс обучающих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мероприятий и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видеоматериалов</a:t>
            </a:r>
          </a:p>
          <a:p>
            <a:endParaRPr lang="ru-RU" dirty="0"/>
          </a:p>
        </p:txBody>
      </p:sp>
      <p:sp>
        <p:nvSpPr>
          <p:cNvPr id="23" name="Нашивка 22"/>
          <p:cNvSpPr/>
          <p:nvPr/>
        </p:nvSpPr>
        <p:spPr>
          <a:xfrm>
            <a:off x="4052620" y="2102643"/>
            <a:ext cx="548641" cy="633242"/>
          </a:xfrm>
          <a:prstGeom prst="chevr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бъект 13"/>
          <p:cNvSpPr txBox="1">
            <a:spLocks/>
          </p:cNvSpPr>
          <p:nvPr/>
        </p:nvSpPr>
        <p:spPr>
          <a:xfrm>
            <a:off x="351129" y="807084"/>
            <a:ext cx="3701491" cy="3430272"/>
          </a:xfr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распространение успешного опыта внедрения цифровых технологий в сельском хозяйстве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повышение уровня управленческих решений и эффективности работы в регионах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Повышение цифровой грамотности специалистов, работающих в сельском хозяйстве</a:t>
            </a:r>
          </a:p>
        </p:txBody>
      </p:sp>
    </p:spTree>
    <p:extLst>
      <p:ext uri="{BB962C8B-B14F-4D97-AF65-F5344CB8AC3E}">
        <p14:creationId xmlns:p14="http://schemas.microsoft.com/office/powerpoint/2010/main" val="40775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85293" y="779145"/>
            <a:ext cx="8756294" cy="1229259"/>
          </a:xfrm>
          <a:prstGeom prst="roundRect">
            <a:avLst>
              <a:gd name="adj" fmla="val 50000"/>
            </a:avLst>
          </a:prstGeom>
          <a:solidFill>
            <a:srgbClr val="264C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/>
              <a:t>Целевая аудитория</a:t>
            </a:r>
            <a:r>
              <a:rPr lang="ru-RU" sz="1800" dirty="0" smtClean="0"/>
              <a:t>: руководители региональных органов власти и органов местного самоуправления, работники сельского хозяйства, преподаватели вузов и студенты, работники сельского хозяйства, предприниматели и молодые специалисты</a:t>
            </a:r>
            <a:endParaRPr lang="ru-RU" sz="18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-12700" y="-7620"/>
            <a:ext cx="9159240" cy="673100"/>
            <a:chOff x="-20" y="-12"/>
            <a:chExt cx="14424" cy="1060"/>
          </a:xfrm>
        </p:grpSpPr>
        <p:pic>
          <p:nvPicPr>
            <p:cNvPr id="20" name="Замещающая рамка рисунка 13" descr="фон"/>
            <p:cNvPicPr>
              <a:picLocks noChangeAspect="1"/>
            </p:cNvPicPr>
            <p:nvPr/>
          </p:nvPicPr>
          <p:blipFill>
            <a:blip r:embed="rId2"/>
            <a:srcRect t="22778" b="44132"/>
            <a:stretch>
              <a:fillRect/>
            </a:stretch>
          </p:blipFill>
          <p:spPr>
            <a:xfrm flipH="1">
              <a:off x="-20" y="-12"/>
              <a:ext cx="10141" cy="1046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0" y="0"/>
              <a:ext cx="14424" cy="1049"/>
            </a:xfrm>
            <a:prstGeom prst="rect">
              <a:avLst/>
            </a:prstGeom>
            <a:solidFill>
              <a:srgbClr val="3FAB3C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6525" tIns="136525" rIns="136525" bIns="136525" rtlCol="0" anchor="ctr"/>
            <a:lstStyle/>
            <a:p>
              <a:pPr algn="ctr"/>
              <a:endParaRPr lang="ru-RU" altLang="en-US"/>
            </a:p>
          </p:txBody>
        </p:sp>
      </p:grpSp>
      <p:sp>
        <p:nvSpPr>
          <p:cNvPr id="29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426085" y="111760"/>
            <a:ext cx="8411845" cy="481330"/>
          </a:xfrm>
        </p:spPr>
        <p:txBody>
          <a:bodyPr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ru-RU" altLang="zh-CN" sz="2800" b="1" kern="1200" spc="100" baseline="0" dirty="0" smtClean="0">
                <a:solidFill>
                  <a:schemeClr val="bg1"/>
                </a:solidFill>
                <a:ea typeface="+mj-ea"/>
                <a:cs typeface="+mj-lt"/>
              </a:rPr>
              <a:t>Образовательные </a:t>
            </a:r>
            <a:r>
              <a:rPr lang="ru-RU" altLang="zh-CN" sz="2800" b="1" kern="1200" spc="100" baseline="0" dirty="0" smtClean="0">
                <a:solidFill>
                  <a:schemeClr val="bg1"/>
                </a:solidFill>
                <a:ea typeface="+mj-ea"/>
                <a:cs typeface="+mj-lt"/>
              </a:rPr>
              <a:t>региональные мероприятия</a:t>
            </a:r>
            <a:endParaRPr lang="ru-RU" altLang="zh-CN" sz="2800" b="1" kern="1200" spc="100" baseline="0" dirty="0">
              <a:solidFill>
                <a:schemeClr val="bg1"/>
              </a:solidFill>
              <a:ea typeface="+mj-ea"/>
              <a:cs typeface="+mj-lt"/>
            </a:endParaRPr>
          </a:p>
        </p:txBody>
      </p:sp>
      <p:pic>
        <p:nvPicPr>
          <p:cNvPr id="3" name="Замещающая рамка рисунка 2" descr="фон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07530" y="4433570"/>
            <a:ext cx="2239010" cy="702310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 noChangeArrowheads="1"/>
          </p:cNvSpPr>
          <p:nvPr/>
        </p:nvSpPr>
        <p:spPr bwMode="auto">
          <a:xfrm>
            <a:off x="8413750" y="4846955"/>
            <a:ext cx="391795" cy="223520"/>
          </a:xfrm>
          <a:prstGeom prst="rect">
            <a:avLst/>
          </a:prstGeom>
          <a:noFill/>
        </p:spPr>
        <p:txBody>
          <a:bodyPr lIns="26724" tIns="13361" rIns="26724" bIns="13361"/>
          <a:lstStyle>
            <a:defPPr>
              <a:defRPr lang="en-US"/>
            </a:defPPr>
            <a:lvl1pPr marL="0" algn="l" defTabSz="685800" rtl="0" eaLnBrk="1" latinLnBrk="0" hangingPunct="1">
              <a:defRPr kumimoji="1" sz="21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685800" rtl="0" eaLnBrk="1" latinLnBrk="0" hangingPunct="1">
              <a:defRPr kumimoji="1" sz="15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6pPr>
            <a:lvl7pPr marL="29718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7pPr>
            <a:lvl8pPr marL="34290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8pPr>
            <a:lvl9pPr marL="38862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9pPr>
          </a:lstStyle>
          <a:p>
            <a:pPr algn="r"/>
            <a:fld id="{E9063D3A-B3E6-B140-8F41-43CF44724143}" type="slidenum">
              <a:rPr lang="ru-RU" altLang="zh-CN" sz="1400">
                <a:solidFill>
                  <a:srgbClr val="FFFFFF"/>
                </a:solidFill>
                <a:cs typeface="等线" charset="0"/>
              </a:rPr>
              <a:t>4</a:t>
            </a:fld>
            <a:endParaRPr lang="ru-RU" altLang="zh-CN" sz="1400">
              <a:solidFill>
                <a:srgbClr val="FFFFFF"/>
              </a:solidFill>
              <a:cs typeface="等线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1445" y="4381500"/>
            <a:ext cx="7697470" cy="707390"/>
            <a:chOff x="207" y="6900"/>
            <a:chExt cx="12122" cy="1114"/>
          </a:xfrm>
        </p:grpSpPr>
        <p:pic>
          <p:nvPicPr>
            <p:cNvPr id="7" name="Изображение 6" descr="Снимок экрана 2018-10-17 в 16.01.5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3" r="36977" b="12165"/>
            <a:stretch>
              <a:fillRect/>
            </a:stretch>
          </p:blipFill>
          <p:spPr>
            <a:xfrm>
              <a:off x="7926" y="7314"/>
              <a:ext cx="860" cy="701"/>
            </a:xfrm>
            <a:prstGeom prst="rect">
              <a:avLst/>
            </a:prstGeom>
          </p:spPr>
        </p:pic>
        <p:pic>
          <p:nvPicPr>
            <p:cNvPr id="9" name="Изображение 8" descr="Цифровизация сельского хозяйства_ЛОГО_прозрачный фон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" y="6900"/>
              <a:ext cx="2168" cy="1043"/>
            </a:xfrm>
            <a:prstGeom prst="rect">
              <a:avLst/>
            </a:prstGeom>
          </p:spPr>
        </p:pic>
        <p:pic>
          <p:nvPicPr>
            <p:cNvPr id="17" name="Изображение 16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49" t="32847" r="22715" b="25547"/>
            <a:stretch>
              <a:fillRect/>
            </a:stretch>
          </p:blipFill>
          <p:spPr>
            <a:xfrm>
              <a:off x="10188" y="7514"/>
              <a:ext cx="1027" cy="380"/>
            </a:xfrm>
            <a:prstGeom prst="rect">
              <a:avLst/>
            </a:prstGeom>
          </p:spPr>
        </p:pic>
        <p:pic>
          <p:nvPicPr>
            <p:cNvPr id="21" name="Изображение 20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15" t="20681" b="25547"/>
            <a:stretch>
              <a:fillRect/>
            </a:stretch>
          </p:blipFill>
          <p:spPr>
            <a:xfrm>
              <a:off x="8897" y="7453"/>
              <a:ext cx="1254" cy="490"/>
            </a:xfrm>
            <a:prstGeom prst="rect">
              <a:avLst/>
            </a:prstGeom>
          </p:spPr>
        </p:pic>
        <p:cxnSp>
          <p:nvCxnSpPr>
            <p:cNvPr id="23" name="Прямое соединение 22"/>
            <p:cNvCxnSpPr/>
            <p:nvPr/>
          </p:nvCxnSpPr>
          <p:spPr>
            <a:xfrm>
              <a:off x="821" y="7308"/>
              <a:ext cx="11508" cy="0"/>
            </a:xfrm>
            <a:prstGeom prst="line">
              <a:avLst/>
            </a:prstGeom>
            <a:ln w="19050">
              <a:solidFill>
                <a:srgbClr val="6DB64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2" name="Схема 1"/>
          <p:cNvGraphicFramePr/>
          <p:nvPr>
            <p:extLst/>
          </p:nvPr>
        </p:nvGraphicFramePr>
        <p:xfrm>
          <a:off x="2800349" y="2081429"/>
          <a:ext cx="5875477" cy="334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2" name="Объект 13"/>
          <p:cNvSpPr txBox="1">
            <a:spLocks/>
          </p:cNvSpPr>
          <p:nvPr/>
        </p:nvSpPr>
        <p:spPr>
          <a:xfrm>
            <a:off x="521335" y="2370608"/>
            <a:ext cx="2232989" cy="1607668"/>
          </a:xfrm>
          <a:ln w="57150">
            <a:solidFill>
              <a:srgbClr val="6DB64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 </a:t>
            </a:r>
            <a:r>
              <a:rPr lang="ru-RU" sz="1400" dirty="0"/>
              <a:t>Л</a:t>
            </a:r>
            <a:r>
              <a:rPr lang="ru-RU" sz="1400" dirty="0" smtClean="0"/>
              <a:t>екции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Мастер-классы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Стратегические сессии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Тренинги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Питчи- проектов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Вебинары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Конференции 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800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131445" y="2100726"/>
            <a:ext cx="55744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Мероприятия для регионов (20 мероприятий в 6 регионах):</a:t>
            </a:r>
            <a:endParaRPr lang="ru-RU" b="1" dirty="0"/>
          </a:p>
        </p:txBody>
      </p:sp>
      <p:cxnSp>
        <p:nvCxnSpPr>
          <p:cNvPr id="56" name="Google Shape;227;p30"/>
          <p:cNvCxnSpPr/>
          <p:nvPr/>
        </p:nvCxnSpPr>
        <p:spPr>
          <a:xfrm flipV="1">
            <a:off x="3671620" y="2896362"/>
            <a:ext cx="7926" cy="46464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8" name="Google Shape;227;p30"/>
          <p:cNvCxnSpPr/>
          <p:nvPr/>
        </p:nvCxnSpPr>
        <p:spPr>
          <a:xfrm flipH="1" flipV="1">
            <a:off x="5477764" y="2816308"/>
            <a:ext cx="7315" cy="53048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3" name="Google Shape;227;p30"/>
          <p:cNvCxnSpPr/>
          <p:nvPr/>
        </p:nvCxnSpPr>
        <p:spPr>
          <a:xfrm flipH="1" flipV="1">
            <a:off x="7270090" y="2840515"/>
            <a:ext cx="7315" cy="53048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5" name="TextBox 64"/>
          <p:cNvSpPr txBox="1"/>
          <p:nvPr/>
        </p:nvSpPr>
        <p:spPr>
          <a:xfrm>
            <a:off x="3041027" y="2605805"/>
            <a:ext cx="1266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ноябрь 2019 г.</a:t>
            </a:r>
            <a:endParaRPr lang="ru-RU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436794" y="2562762"/>
            <a:ext cx="26847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ноябрь 2019 – март 2020 </a:t>
            </a:r>
            <a:r>
              <a:rPr lang="ru-RU" b="1" dirty="0" err="1" smtClean="0"/>
              <a:t>г.г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026166" y="2576627"/>
            <a:ext cx="1266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Май 2020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475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85037" y="705954"/>
            <a:ext cx="8320507" cy="713171"/>
          </a:xfrm>
          <a:prstGeom prst="roundRect">
            <a:avLst>
              <a:gd name="adj" fmla="val 50000"/>
            </a:avLst>
          </a:prstGeom>
          <a:solidFill>
            <a:srgbClr val="264C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/>
              <a:t>Онлайн курс «Цифровизация сельского хозяйства» - 5 видео лекций, продолжение курса «Основы цифровой экономики»</a:t>
            </a:r>
            <a:endParaRPr lang="ru-RU" sz="18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-12700" y="-7620"/>
            <a:ext cx="9159240" cy="673100"/>
            <a:chOff x="-20" y="-12"/>
            <a:chExt cx="14424" cy="1060"/>
          </a:xfrm>
        </p:grpSpPr>
        <p:pic>
          <p:nvPicPr>
            <p:cNvPr id="20" name="Замещающая рамка рисунка 13" descr="фон"/>
            <p:cNvPicPr>
              <a:picLocks noChangeAspect="1"/>
            </p:cNvPicPr>
            <p:nvPr/>
          </p:nvPicPr>
          <p:blipFill>
            <a:blip r:embed="rId2"/>
            <a:srcRect t="22778" b="44132"/>
            <a:stretch>
              <a:fillRect/>
            </a:stretch>
          </p:blipFill>
          <p:spPr>
            <a:xfrm flipH="1">
              <a:off x="-20" y="-12"/>
              <a:ext cx="10141" cy="1046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0" y="0"/>
              <a:ext cx="14424" cy="1049"/>
            </a:xfrm>
            <a:prstGeom prst="rect">
              <a:avLst/>
            </a:prstGeom>
            <a:solidFill>
              <a:srgbClr val="3FAB3C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6525" tIns="136525" rIns="136525" bIns="136525" rtlCol="0" anchor="ctr"/>
            <a:lstStyle/>
            <a:p>
              <a:pPr algn="ctr"/>
              <a:endParaRPr lang="ru-RU" altLang="en-US"/>
            </a:p>
          </p:txBody>
        </p:sp>
      </p:grpSp>
      <p:sp>
        <p:nvSpPr>
          <p:cNvPr id="29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426085" y="111760"/>
            <a:ext cx="8411845" cy="481330"/>
          </a:xfrm>
        </p:spPr>
        <p:txBody>
          <a:bodyPr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ru-RU" altLang="zh-CN" sz="2800" b="1" kern="1200" spc="100" baseline="0" dirty="0" smtClean="0">
                <a:solidFill>
                  <a:schemeClr val="bg1"/>
                </a:solidFill>
                <a:ea typeface="+mj-ea"/>
                <a:cs typeface="+mj-lt"/>
              </a:rPr>
              <a:t>Видео и онлайн материалы</a:t>
            </a:r>
            <a:endParaRPr lang="ru-RU" altLang="zh-CN" sz="2800" b="1" kern="1200" spc="100" baseline="0" dirty="0">
              <a:solidFill>
                <a:schemeClr val="bg1"/>
              </a:solidFill>
              <a:ea typeface="+mj-ea"/>
              <a:cs typeface="+mj-lt"/>
            </a:endParaRPr>
          </a:p>
        </p:txBody>
      </p:sp>
      <p:pic>
        <p:nvPicPr>
          <p:cNvPr id="3" name="Замещающая рамка рисунка 2" descr="фон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07530" y="4433570"/>
            <a:ext cx="2239010" cy="702310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 noChangeArrowheads="1"/>
          </p:cNvSpPr>
          <p:nvPr/>
        </p:nvSpPr>
        <p:spPr bwMode="auto">
          <a:xfrm>
            <a:off x="8413750" y="4846955"/>
            <a:ext cx="391795" cy="223520"/>
          </a:xfrm>
          <a:prstGeom prst="rect">
            <a:avLst/>
          </a:prstGeom>
          <a:noFill/>
        </p:spPr>
        <p:txBody>
          <a:bodyPr lIns="26724" tIns="13361" rIns="26724" bIns="13361"/>
          <a:lstStyle>
            <a:defPPr>
              <a:defRPr lang="en-US"/>
            </a:defPPr>
            <a:lvl1pPr marL="0" algn="l" defTabSz="685800" rtl="0" eaLnBrk="1" latinLnBrk="0" hangingPunct="1">
              <a:defRPr kumimoji="1" sz="21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685800" rtl="0" eaLnBrk="1" latinLnBrk="0" hangingPunct="1">
              <a:defRPr kumimoji="1" sz="15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6pPr>
            <a:lvl7pPr marL="29718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7pPr>
            <a:lvl8pPr marL="34290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8pPr>
            <a:lvl9pPr marL="38862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9pPr>
          </a:lstStyle>
          <a:p>
            <a:pPr algn="r"/>
            <a:fld id="{E9063D3A-B3E6-B140-8F41-43CF44724143}" type="slidenum">
              <a:rPr lang="ru-RU" altLang="zh-CN" sz="1400">
                <a:solidFill>
                  <a:srgbClr val="FFFFFF"/>
                </a:solidFill>
                <a:cs typeface="等线" charset="0"/>
              </a:rPr>
              <a:t>5</a:t>
            </a:fld>
            <a:endParaRPr lang="ru-RU" altLang="zh-CN" sz="1400">
              <a:solidFill>
                <a:srgbClr val="FFFFFF"/>
              </a:solidFill>
              <a:cs typeface="等线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1445" y="4381500"/>
            <a:ext cx="7697470" cy="707390"/>
            <a:chOff x="207" y="6900"/>
            <a:chExt cx="12122" cy="1114"/>
          </a:xfrm>
        </p:grpSpPr>
        <p:pic>
          <p:nvPicPr>
            <p:cNvPr id="7" name="Изображение 6" descr="Снимок экрана 2018-10-17 в 16.01.5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3" r="36977" b="12165"/>
            <a:stretch>
              <a:fillRect/>
            </a:stretch>
          </p:blipFill>
          <p:spPr>
            <a:xfrm>
              <a:off x="7926" y="7314"/>
              <a:ext cx="860" cy="701"/>
            </a:xfrm>
            <a:prstGeom prst="rect">
              <a:avLst/>
            </a:prstGeom>
          </p:spPr>
        </p:pic>
        <p:pic>
          <p:nvPicPr>
            <p:cNvPr id="9" name="Изображение 8" descr="Цифровизация сельского хозяйства_ЛОГО_прозрачный фон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" y="6900"/>
              <a:ext cx="2168" cy="1043"/>
            </a:xfrm>
            <a:prstGeom prst="rect">
              <a:avLst/>
            </a:prstGeom>
          </p:spPr>
        </p:pic>
        <p:pic>
          <p:nvPicPr>
            <p:cNvPr id="17" name="Изображение 16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49" t="32847" r="22715" b="25547"/>
            <a:stretch>
              <a:fillRect/>
            </a:stretch>
          </p:blipFill>
          <p:spPr>
            <a:xfrm>
              <a:off x="10188" y="7514"/>
              <a:ext cx="1027" cy="380"/>
            </a:xfrm>
            <a:prstGeom prst="rect">
              <a:avLst/>
            </a:prstGeom>
          </p:spPr>
        </p:pic>
        <p:pic>
          <p:nvPicPr>
            <p:cNvPr id="21" name="Изображение 20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15" t="20681" b="25547"/>
            <a:stretch>
              <a:fillRect/>
            </a:stretch>
          </p:blipFill>
          <p:spPr>
            <a:xfrm>
              <a:off x="8897" y="7453"/>
              <a:ext cx="1254" cy="490"/>
            </a:xfrm>
            <a:prstGeom prst="rect">
              <a:avLst/>
            </a:prstGeom>
          </p:spPr>
        </p:pic>
        <p:cxnSp>
          <p:nvCxnSpPr>
            <p:cNvPr id="23" name="Прямое соединение 22"/>
            <p:cNvCxnSpPr/>
            <p:nvPr/>
          </p:nvCxnSpPr>
          <p:spPr>
            <a:xfrm>
              <a:off x="821" y="7308"/>
              <a:ext cx="11508" cy="0"/>
            </a:xfrm>
            <a:prstGeom prst="line">
              <a:avLst/>
            </a:prstGeom>
            <a:ln w="19050">
              <a:solidFill>
                <a:srgbClr val="6DB64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2" name="Схема 1"/>
          <p:cNvGraphicFramePr/>
          <p:nvPr>
            <p:extLst/>
          </p:nvPr>
        </p:nvGraphicFramePr>
        <p:xfrm>
          <a:off x="2778745" y="2099301"/>
          <a:ext cx="5875477" cy="334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2" name="Объект 13"/>
          <p:cNvSpPr txBox="1">
            <a:spLocks/>
          </p:cNvSpPr>
          <p:nvPr/>
        </p:nvSpPr>
        <p:spPr>
          <a:xfrm>
            <a:off x="313283" y="2099301"/>
            <a:ext cx="2328239" cy="1764893"/>
          </a:xfrm>
          <a:ln w="57150">
            <a:solidFill>
              <a:srgbClr val="6DB64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 Исследования и аналитический материалы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 Методические рекомендации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 банк </a:t>
            </a:r>
            <a:r>
              <a:rPr lang="ru-RU" sz="1400" dirty="0"/>
              <a:t>знаний и технологий </a:t>
            </a:r>
            <a:endParaRPr lang="ru-RU" sz="1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Исследования партнеров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800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197283" y="1753694"/>
            <a:ext cx="21981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Электронная база знаний:</a:t>
            </a:r>
            <a:endParaRPr lang="ru-RU" b="1" dirty="0"/>
          </a:p>
        </p:txBody>
      </p:sp>
      <p:cxnSp>
        <p:nvCxnSpPr>
          <p:cNvPr id="56" name="Google Shape;227;p30"/>
          <p:cNvCxnSpPr/>
          <p:nvPr/>
        </p:nvCxnSpPr>
        <p:spPr>
          <a:xfrm flipH="1" flipV="1">
            <a:off x="3669074" y="2452351"/>
            <a:ext cx="2546" cy="90865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8" name="Google Shape;227;p30"/>
          <p:cNvCxnSpPr/>
          <p:nvPr/>
        </p:nvCxnSpPr>
        <p:spPr>
          <a:xfrm flipV="1">
            <a:off x="5485081" y="2313853"/>
            <a:ext cx="15809" cy="103294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3" name="Google Shape;227;p30"/>
          <p:cNvCxnSpPr/>
          <p:nvPr/>
        </p:nvCxnSpPr>
        <p:spPr>
          <a:xfrm flipV="1">
            <a:off x="7591960" y="2163812"/>
            <a:ext cx="23163" cy="118456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5" name="TextBox 64"/>
          <p:cNvSpPr txBox="1"/>
          <p:nvPr/>
        </p:nvSpPr>
        <p:spPr>
          <a:xfrm>
            <a:off x="2247252" y="2152269"/>
            <a:ext cx="23847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ноябрь 2019 г. – март 2020 г.</a:t>
            </a:r>
            <a:endParaRPr lang="ru-RU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154112" y="1820965"/>
            <a:ext cx="17556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май –июнь 2020 г.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44300" y="1924352"/>
            <a:ext cx="26105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ноябрь 2019 г. – апрель 2020 г.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175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Замещающая рамка рисунка 13" descr="фон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07530" y="4433570"/>
            <a:ext cx="2239010" cy="702310"/>
          </a:xfrm>
          <a:prstGeom prst="rect">
            <a:avLst/>
          </a:prstGeom>
        </p:spPr>
      </p:pic>
      <p:sp>
        <p:nvSpPr>
          <p:cNvPr id="18" name="Номер слайда 5"/>
          <p:cNvSpPr txBox="1">
            <a:spLocks noChangeArrowheads="1"/>
          </p:cNvSpPr>
          <p:nvPr/>
        </p:nvSpPr>
        <p:spPr bwMode="auto">
          <a:xfrm>
            <a:off x="8413750" y="4846955"/>
            <a:ext cx="391795" cy="223520"/>
          </a:xfrm>
          <a:prstGeom prst="rect">
            <a:avLst/>
          </a:prstGeom>
          <a:noFill/>
        </p:spPr>
        <p:txBody>
          <a:bodyPr lIns="26724" tIns="13361" rIns="26724" bIns="13361"/>
          <a:lstStyle>
            <a:defPPr>
              <a:defRPr lang="en-US"/>
            </a:defPPr>
            <a:lvl1pPr marL="0" algn="l" defTabSz="685800" rtl="0" eaLnBrk="1" latinLnBrk="0" hangingPunct="1">
              <a:defRPr kumimoji="1" sz="21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685800" rtl="0" eaLnBrk="1" latinLnBrk="0" hangingPunct="1">
              <a:defRPr kumimoji="1" sz="15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6pPr>
            <a:lvl7pPr marL="29718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7pPr>
            <a:lvl8pPr marL="34290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8pPr>
            <a:lvl9pPr marL="38862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9pPr>
          </a:lstStyle>
          <a:p>
            <a:pPr algn="r"/>
            <a:fld id="{E9063D3A-B3E6-B140-8F41-43CF44724143}" type="slidenum">
              <a:rPr lang="ru-RU" altLang="zh-CN" sz="1400">
                <a:solidFill>
                  <a:srgbClr val="FFFFFF"/>
                </a:solidFill>
                <a:cs typeface="等线" charset="0"/>
              </a:rPr>
              <a:t>6</a:t>
            </a:fld>
            <a:endParaRPr lang="ru-RU" altLang="zh-CN" sz="1400">
              <a:solidFill>
                <a:srgbClr val="FFFFFF"/>
              </a:solidFill>
              <a:cs typeface="等线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8022" y="4424045"/>
            <a:ext cx="7697470" cy="707390"/>
            <a:chOff x="207" y="6900"/>
            <a:chExt cx="12122" cy="1114"/>
          </a:xfrm>
        </p:grpSpPr>
        <p:pic>
          <p:nvPicPr>
            <p:cNvPr id="11" name="Изображение 10" descr="Снимок экрана 2018-10-17 в 16.01.5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3" r="36977" b="12165"/>
            <a:stretch>
              <a:fillRect/>
            </a:stretch>
          </p:blipFill>
          <p:spPr>
            <a:xfrm>
              <a:off x="7926" y="7314"/>
              <a:ext cx="860" cy="701"/>
            </a:xfrm>
            <a:prstGeom prst="rect">
              <a:avLst/>
            </a:prstGeom>
          </p:spPr>
        </p:pic>
        <p:pic>
          <p:nvPicPr>
            <p:cNvPr id="10" name="Изображение 9" descr="Цифровизация сельского хозяйства_ЛОГО_прозрачный фон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" y="6900"/>
              <a:ext cx="2168" cy="1043"/>
            </a:xfrm>
            <a:prstGeom prst="rect">
              <a:avLst/>
            </a:prstGeom>
          </p:spPr>
        </p:pic>
        <p:pic>
          <p:nvPicPr>
            <p:cNvPr id="12" name="Изображение 11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49" t="32847" r="22715" b="25547"/>
            <a:stretch>
              <a:fillRect/>
            </a:stretch>
          </p:blipFill>
          <p:spPr>
            <a:xfrm>
              <a:off x="10188" y="7514"/>
              <a:ext cx="1027" cy="380"/>
            </a:xfrm>
            <a:prstGeom prst="rect">
              <a:avLst/>
            </a:prstGeom>
          </p:spPr>
        </p:pic>
        <p:pic>
          <p:nvPicPr>
            <p:cNvPr id="13" name="Изображение 12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15" t="20681" b="25547"/>
            <a:stretch>
              <a:fillRect/>
            </a:stretch>
          </p:blipFill>
          <p:spPr>
            <a:xfrm>
              <a:off x="8897" y="7453"/>
              <a:ext cx="1254" cy="490"/>
            </a:xfrm>
            <a:prstGeom prst="rect">
              <a:avLst/>
            </a:prstGeom>
          </p:spPr>
        </p:pic>
        <p:cxnSp>
          <p:nvCxnSpPr>
            <p:cNvPr id="15" name="Прямое соединение 14"/>
            <p:cNvCxnSpPr/>
            <p:nvPr/>
          </p:nvCxnSpPr>
          <p:spPr>
            <a:xfrm>
              <a:off x="821" y="7308"/>
              <a:ext cx="11508" cy="0"/>
            </a:xfrm>
            <a:prstGeom prst="line">
              <a:avLst/>
            </a:prstGeom>
            <a:ln w="19050">
              <a:solidFill>
                <a:srgbClr val="6DB64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-12700" y="-7620"/>
            <a:ext cx="9159240" cy="673100"/>
            <a:chOff x="-20" y="-12"/>
            <a:chExt cx="14424" cy="1060"/>
          </a:xfrm>
        </p:grpSpPr>
        <p:pic>
          <p:nvPicPr>
            <p:cNvPr id="20" name="Замещающая рамка рисунка 13" descr="фон"/>
            <p:cNvPicPr>
              <a:picLocks noChangeAspect="1"/>
            </p:cNvPicPr>
            <p:nvPr/>
          </p:nvPicPr>
          <p:blipFill>
            <a:blip r:embed="rId2"/>
            <a:srcRect t="22778" b="44132"/>
            <a:stretch>
              <a:fillRect/>
            </a:stretch>
          </p:blipFill>
          <p:spPr>
            <a:xfrm flipH="1">
              <a:off x="-20" y="-12"/>
              <a:ext cx="10141" cy="1046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-20" y="0"/>
              <a:ext cx="14424" cy="1049"/>
            </a:xfrm>
            <a:prstGeom prst="rect">
              <a:avLst/>
            </a:prstGeom>
            <a:solidFill>
              <a:srgbClr val="3FAB3C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6525" tIns="136525" rIns="136525" bIns="136525" rtlCol="0" anchor="ctr"/>
            <a:lstStyle/>
            <a:p>
              <a:pPr algn="ctr"/>
              <a:endParaRPr lang="ru-RU" altLang="en-US"/>
            </a:p>
          </p:txBody>
        </p:sp>
      </p:grpSp>
      <p:sp>
        <p:nvSpPr>
          <p:cNvPr id="5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426085" y="111760"/>
            <a:ext cx="8411845" cy="481330"/>
          </a:xfrm>
        </p:spPr>
        <p:txBody>
          <a:bodyPr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ru-RU" altLang="zh-CN" sz="1800" b="1" kern="1200" spc="100" baseline="0" dirty="0" smtClean="0">
                <a:solidFill>
                  <a:schemeClr val="bg1"/>
                </a:solidFill>
                <a:ea typeface="+mj-ea"/>
                <a:cs typeface="+mj-lt"/>
              </a:rPr>
              <a:t>1958 год. Фильм «Дело было в Пенькове»</a:t>
            </a:r>
            <a:endParaRPr lang="ru-RU" altLang="zh-CN" sz="1800" b="1" kern="1200" spc="100" baseline="0" dirty="0">
              <a:solidFill>
                <a:schemeClr val="bg1"/>
              </a:solidFill>
              <a:ea typeface="+mj-ea"/>
              <a:cs typeface="+mj-lt"/>
            </a:endParaRPr>
          </a:p>
        </p:txBody>
      </p:sp>
      <p:pic>
        <p:nvPicPr>
          <p:cNvPr id="2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0" y="1138803"/>
            <a:ext cx="2432998" cy="22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ÐÐ°ÑÑÐ¸Ð½ÐºÐ¸ Ð¿Ð¾ Ð·Ð°Ð¿ÑÐ¾ÑÑ ÑÐ¸Ð»ÑÐ¼ Ð´ÐµÐ»Ð¾ Ð±ÑÐ»Ð¾ Ð² Ð¿ÐµÐ½ÑÐºÐ¾Ð²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10" y="1432952"/>
            <a:ext cx="2254004" cy="149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ÐÐ°ÑÑÐ¸Ð½ÐºÐ¸ Ð¿Ð¾ Ð·Ð°Ð¿ÑÐ¾ÑÑ ÑÐ¸Ð»ÑÐ¼ Ð´ÐµÐ»Ð¾ Ð±ÑÐ»Ð¾ Ð² Ð¿ÐµÐ½ÑÐºÐ¾Ð²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64" y="891111"/>
            <a:ext cx="3134966" cy="23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805911" y="3817162"/>
            <a:ext cx="772647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defTabSz="171450">
              <a:buSzPct val="100000"/>
              <a:buFontTx/>
              <a:buChar char="-"/>
              <a:defRPr sz="2800">
                <a:solidFill>
                  <a:srgbClr val="23384B"/>
                </a:solidFill>
                <a:latin typeface="Geometria"/>
                <a:ea typeface="Geometria"/>
                <a:cs typeface="Geometria"/>
                <a:sym typeface="Geometria"/>
              </a:defRPr>
            </a:pPr>
            <a:r>
              <a:rPr lang="ru-RU" sz="1650" dirty="0"/>
              <a:t>Ну расскажите, как это будет без тракториста, без трактора, без горючего?</a:t>
            </a:r>
          </a:p>
          <a:p>
            <a:pPr marL="171450" indent="-171450" defTabSz="171450">
              <a:buSzPct val="100000"/>
              <a:buFontTx/>
              <a:buChar char="-"/>
              <a:defRPr sz="2800">
                <a:solidFill>
                  <a:srgbClr val="23384B"/>
                </a:solidFill>
                <a:latin typeface="Geometria"/>
                <a:ea typeface="Geometria"/>
                <a:cs typeface="Geometria"/>
                <a:sym typeface="Geometria"/>
              </a:defRPr>
            </a:pPr>
            <a:r>
              <a:rPr lang="ru-RU" sz="1650" dirty="0"/>
              <a:t>Представь себе вон там идет трактор, в нем никого нет.</a:t>
            </a:r>
            <a:endParaRPr lang="ru-RU" sz="1650" dirty="0"/>
          </a:p>
        </p:txBody>
      </p:sp>
    </p:spTree>
    <p:extLst>
      <p:ext uri="{BB962C8B-B14F-4D97-AF65-F5344CB8AC3E}">
        <p14:creationId xmlns:p14="http://schemas.microsoft.com/office/powerpoint/2010/main" val="22140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Замещающая рамка рисунка 13" descr="фон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07530" y="4433570"/>
            <a:ext cx="2239010" cy="702310"/>
          </a:xfrm>
          <a:prstGeom prst="rect">
            <a:avLst/>
          </a:prstGeom>
        </p:spPr>
      </p:pic>
      <p:sp>
        <p:nvSpPr>
          <p:cNvPr id="18" name="Номер слайда 5"/>
          <p:cNvSpPr txBox="1">
            <a:spLocks noChangeArrowheads="1"/>
          </p:cNvSpPr>
          <p:nvPr/>
        </p:nvSpPr>
        <p:spPr bwMode="auto">
          <a:xfrm>
            <a:off x="8413750" y="4846955"/>
            <a:ext cx="391795" cy="223520"/>
          </a:xfrm>
          <a:prstGeom prst="rect">
            <a:avLst/>
          </a:prstGeom>
          <a:noFill/>
        </p:spPr>
        <p:txBody>
          <a:bodyPr lIns="26724" tIns="13361" rIns="26724" bIns="13361"/>
          <a:lstStyle>
            <a:defPPr>
              <a:defRPr lang="en-US"/>
            </a:defPPr>
            <a:lvl1pPr marL="0" algn="l" defTabSz="685800" rtl="0" eaLnBrk="1" latinLnBrk="0" hangingPunct="1">
              <a:defRPr kumimoji="1" sz="21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685800" rtl="0" eaLnBrk="1" latinLnBrk="0" hangingPunct="1">
              <a:defRPr kumimoji="1" sz="15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6pPr>
            <a:lvl7pPr marL="29718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7pPr>
            <a:lvl8pPr marL="34290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8pPr>
            <a:lvl9pPr marL="38862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9pPr>
          </a:lstStyle>
          <a:p>
            <a:pPr algn="r"/>
            <a:fld id="{E9063D3A-B3E6-B140-8F41-43CF44724143}" type="slidenum">
              <a:rPr lang="ru-RU" altLang="zh-CN" sz="1400">
                <a:solidFill>
                  <a:srgbClr val="FFFFFF"/>
                </a:solidFill>
                <a:cs typeface="等线" charset="0"/>
              </a:rPr>
              <a:t>7</a:t>
            </a:fld>
            <a:endParaRPr lang="ru-RU" altLang="zh-CN" sz="1400">
              <a:solidFill>
                <a:srgbClr val="FFFFFF"/>
              </a:solidFill>
              <a:cs typeface="等线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8022" y="4424045"/>
            <a:ext cx="7697470" cy="707390"/>
            <a:chOff x="207" y="6900"/>
            <a:chExt cx="12122" cy="1114"/>
          </a:xfrm>
        </p:grpSpPr>
        <p:pic>
          <p:nvPicPr>
            <p:cNvPr id="11" name="Изображение 10" descr="Снимок экрана 2018-10-17 в 16.01.5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3" r="36977" b="12165"/>
            <a:stretch>
              <a:fillRect/>
            </a:stretch>
          </p:blipFill>
          <p:spPr>
            <a:xfrm>
              <a:off x="7926" y="7314"/>
              <a:ext cx="860" cy="701"/>
            </a:xfrm>
            <a:prstGeom prst="rect">
              <a:avLst/>
            </a:prstGeom>
          </p:spPr>
        </p:pic>
        <p:pic>
          <p:nvPicPr>
            <p:cNvPr id="10" name="Изображение 9" descr="Цифровизация сельского хозяйства_ЛОГО_прозрачный фон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" y="6900"/>
              <a:ext cx="2168" cy="1043"/>
            </a:xfrm>
            <a:prstGeom prst="rect">
              <a:avLst/>
            </a:prstGeom>
          </p:spPr>
        </p:pic>
        <p:pic>
          <p:nvPicPr>
            <p:cNvPr id="12" name="Изображение 11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49" t="32847" r="22715" b="25547"/>
            <a:stretch>
              <a:fillRect/>
            </a:stretch>
          </p:blipFill>
          <p:spPr>
            <a:xfrm>
              <a:off x="10188" y="7514"/>
              <a:ext cx="1027" cy="380"/>
            </a:xfrm>
            <a:prstGeom prst="rect">
              <a:avLst/>
            </a:prstGeom>
          </p:spPr>
        </p:pic>
        <p:pic>
          <p:nvPicPr>
            <p:cNvPr id="13" name="Изображение 12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15" t="20681" b="25547"/>
            <a:stretch>
              <a:fillRect/>
            </a:stretch>
          </p:blipFill>
          <p:spPr>
            <a:xfrm>
              <a:off x="8897" y="7453"/>
              <a:ext cx="1254" cy="490"/>
            </a:xfrm>
            <a:prstGeom prst="rect">
              <a:avLst/>
            </a:prstGeom>
          </p:spPr>
        </p:pic>
        <p:cxnSp>
          <p:nvCxnSpPr>
            <p:cNvPr id="15" name="Прямое соединение 14"/>
            <p:cNvCxnSpPr/>
            <p:nvPr/>
          </p:nvCxnSpPr>
          <p:spPr>
            <a:xfrm>
              <a:off x="821" y="7308"/>
              <a:ext cx="11508" cy="0"/>
            </a:xfrm>
            <a:prstGeom prst="line">
              <a:avLst/>
            </a:prstGeom>
            <a:ln w="19050">
              <a:solidFill>
                <a:srgbClr val="6DB64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-12700" y="-7620"/>
            <a:ext cx="9159240" cy="673100"/>
            <a:chOff x="-20" y="-12"/>
            <a:chExt cx="14424" cy="1060"/>
          </a:xfrm>
        </p:grpSpPr>
        <p:pic>
          <p:nvPicPr>
            <p:cNvPr id="20" name="Замещающая рамка рисунка 13" descr="фон"/>
            <p:cNvPicPr>
              <a:picLocks noChangeAspect="1"/>
            </p:cNvPicPr>
            <p:nvPr/>
          </p:nvPicPr>
          <p:blipFill>
            <a:blip r:embed="rId2"/>
            <a:srcRect t="22778" b="44132"/>
            <a:stretch>
              <a:fillRect/>
            </a:stretch>
          </p:blipFill>
          <p:spPr>
            <a:xfrm flipH="1">
              <a:off x="-20" y="-12"/>
              <a:ext cx="10141" cy="1046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-20" y="0"/>
              <a:ext cx="14424" cy="1049"/>
            </a:xfrm>
            <a:prstGeom prst="rect">
              <a:avLst/>
            </a:prstGeom>
            <a:solidFill>
              <a:srgbClr val="3FAB3C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6525" tIns="136525" rIns="136525" bIns="136525" rtlCol="0" anchor="ctr"/>
            <a:lstStyle/>
            <a:p>
              <a:pPr algn="ctr"/>
              <a:endParaRPr lang="ru-RU" altLang="en-US"/>
            </a:p>
          </p:txBody>
        </p:sp>
      </p:grpSp>
      <p:sp>
        <p:nvSpPr>
          <p:cNvPr id="5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426085" y="111760"/>
            <a:ext cx="8411845" cy="481330"/>
          </a:xfrm>
        </p:spPr>
        <p:txBody>
          <a:bodyPr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ru-RU" altLang="zh-CN" sz="1800" b="1" kern="1200" spc="100" baseline="0" dirty="0" smtClean="0">
                <a:solidFill>
                  <a:schemeClr val="bg1"/>
                </a:solidFill>
                <a:ea typeface="+mj-ea"/>
                <a:cs typeface="+mj-lt"/>
              </a:rPr>
              <a:t>Цифровое будущее уже наступило</a:t>
            </a:r>
            <a:endParaRPr lang="ru-RU" altLang="zh-CN" sz="1800" b="1" kern="1200" spc="100" baseline="0" dirty="0">
              <a:solidFill>
                <a:schemeClr val="bg1"/>
              </a:solidFill>
              <a:ea typeface="+mj-ea"/>
              <a:cs typeface="+mj-lt"/>
            </a:endParaRPr>
          </a:p>
        </p:txBody>
      </p:sp>
      <p:pic>
        <p:nvPicPr>
          <p:cNvPr id="16" name="Picture 2" descr="https://nag.ru/upload/images/20180601-0004-w7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" y="2873375"/>
            <a:ext cx="2883660" cy="14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s://nag.ru/upload/images/20180601-0011-w7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62" y="2848611"/>
            <a:ext cx="3043895" cy="14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36" y="885437"/>
            <a:ext cx="2866509" cy="16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ÐÐ°ÑÑÐ¸Ð½ÐºÐ¸ Ð¿Ð¾ Ð·Ð°Ð¿ÑÐ¾ÑÑ ÑÐµÐ»ÑÑÐºÐ¾Ðµ ÑÐ¾Ð·ÑÐ¹ÑÑÐ²Ð¾ 50-60 Ð³Ð¾Ð´Ð¾Ð²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31" y="931976"/>
            <a:ext cx="2820537" cy="151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544702" y="2504118"/>
            <a:ext cx="1353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1920 -1930 </a:t>
            </a:r>
            <a:r>
              <a:rPr lang="ru-RU" b="1" dirty="0" err="1" smtClean="0"/>
              <a:t>гг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200843" y="2437222"/>
            <a:ext cx="1353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1950 -1960 </a:t>
            </a:r>
            <a:r>
              <a:rPr lang="ru-RU" b="1" dirty="0" err="1" smtClean="0"/>
              <a:t>гг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182368" y="4333513"/>
            <a:ext cx="5105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2019 год</a:t>
            </a:r>
            <a:endParaRPr lang="ru-RU" b="1" dirty="0"/>
          </a:p>
        </p:txBody>
      </p:sp>
      <p:pic>
        <p:nvPicPr>
          <p:cNvPr id="28" name="Picture 4" descr="Ð¼Ð¾Ð½Ð¸ÑÐ¾ÑÑ Ð² ÐºÐ°Ð±Ð¸Ð½Ðµ ÑÑÐ°ÐºÑÐ¾ÑÐ°: Ð£ÑÑÐ¾Ð¹ÑÐ¸Ð²Ð¾Ðµ ÑÐ°Ð·Ð²Ð¸ÑÐ¸Ð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74" y="2818104"/>
            <a:ext cx="2147271" cy="140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Замещающая рамка рисунка 13" descr="фон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07530" y="4433570"/>
            <a:ext cx="2239010" cy="702310"/>
          </a:xfrm>
          <a:prstGeom prst="rect">
            <a:avLst/>
          </a:prstGeom>
        </p:spPr>
      </p:pic>
      <p:sp>
        <p:nvSpPr>
          <p:cNvPr id="18" name="Номер слайда 5"/>
          <p:cNvSpPr txBox="1">
            <a:spLocks noChangeArrowheads="1"/>
          </p:cNvSpPr>
          <p:nvPr/>
        </p:nvSpPr>
        <p:spPr bwMode="auto">
          <a:xfrm>
            <a:off x="8413750" y="4846955"/>
            <a:ext cx="391795" cy="223520"/>
          </a:xfrm>
          <a:prstGeom prst="rect">
            <a:avLst/>
          </a:prstGeom>
          <a:noFill/>
        </p:spPr>
        <p:txBody>
          <a:bodyPr lIns="26724" tIns="13361" rIns="26724" bIns="13361"/>
          <a:lstStyle>
            <a:defPPr>
              <a:defRPr lang="en-US"/>
            </a:defPPr>
            <a:lvl1pPr marL="0" algn="l" defTabSz="685800" rtl="0" eaLnBrk="1" latinLnBrk="0" hangingPunct="1">
              <a:defRPr kumimoji="1" sz="21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685800" rtl="0" eaLnBrk="1" latinLnBrk="0" hangingPunct="1">
              <a:defRPr kumimoji="1" sz="15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6pPr>
            <a:lvl7pPr marL="29718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7pPr>
            <a:lvl8pPr marL="34290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8pPr>
            <a:lvl9pPr marL="38862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9pPr>
          </a:lstStyle>
          <a:p>
            <a:pPr algn="r"/>
            <a:fld id="{E9063D3A-B3E6-B140-8F41-43CF44724143}" type="slidenum">
              <a:rPr lang="ru-RU" altLang="zh-CN" sz="1400">
                <a:solidFill>
                  <a:srgbClr val="FFFFFF"/>
                </a:solidFill>
                <a:cs typeface="等线" charset="0"/>
              </a:rPr>
              <a:t>8</a:t>
            </a:fld>
            <a:endParaRPr lang="ru-RU" altLang="zh-CN" sz="1400">
              <a:solidFill>
                <a:srgbClr val="FFFFFF"/>
              </a:solidFill>
              <a:cs typeface="等线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8022" y="4424045"/>
            <a:ext cx="7697470" cy="707390"/>
            <a:chOff x="207" y="6900"/>
            <a:chExt cx="12122" cy="1114"/>
          </a:xfrm>
        </p:grpSpPr>
        <p:pic>
          <p:nvPicPr>
            <p:cNvPr id="11" name="Изображение 10" descr="Снимок экрана 2018-10-17 в 16.01.5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3" r="36977" b="12165"/>
            <a:stretch>
              <a:fillRect/>
            </a:stretch>
          </p:blipFill>
          <p:spPr>
            <a:xfrm>
              <a:off x="7926" y="7314"/>
              <a:ext cx="860" cy="701"/>
            </a:xfrm>
            <a:prstGeom prst="rect">
              <a:avLst/>
            </a:prstGeom>
          </p:spPr>
        </p:pic>
        <p:pic>
          <p:nvPicPr>
            <p:cNvPr id="10" name="Изображение 9" descr="Цифровизация сельского хозяйства_ЛОГО_прозрачный фон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" y="6900"/>
              <a:ext cx="2168" cy="1043"/>
            </a:xfrm>
            <a:prstGeom prst="rect">
              <a:avLst/>
            </a:prstGeom>
          </p:spPr>
        </p:pic>
        <p:pic>
          <p:nvPicPr>
            <p:cNvPr id="12" name="Изображение 11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49" t="32847" r="22715" b="25547"/>
            <a:stretch>
              <a:fillRect/>
            </a:stretch>
          </p:blipFill>
          <p:spPr>
            <a:xfrm>
              <a:off x="10188" y="7514"/>
              <a:ext cx="1027" cy="380"/>
            </a:xfrm>
            <a:prstGeom prst="rect">
              <a:avLst/>
            </a:prstGeom>
          </p:spPr>
        </p:pic>
        <p:pic>
          <p:nvPicPr>
            <p:cNvPr id="13" name="Изображение 12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15" t="20681" b="25547"/>
            <a:stretch>
              <a:fillRect/>
            </a:stretch>
          </p:blipFill>
          <p:spPr>
            <a:xfrm>
              <a:off x="8897" y="7453"/>
              <a:ext cx="1254" cy="490"/>
            </a:xfrm>
            <a:prstGeom prst="rect">
              <a:avLst/>
            </a:prstGeom>
          </p:spPr>
        </p:pic>
        <p:cxnSp>
          <p:nvCxnSpPr>
            <p:cNvPr id="15" name="Прямое соединение 14"/>
            <p:cNvCxnSpPr/>
            <p:nvPr/>
          </p:nvCxnSpPr>
          <p:spPr>
            <a:xfrm>
              <a:off x="821" y="7308"/>
              <a:ext cx="11508" cy="0"/>
            </a:xfrm>
            <a:prstGeom prst="line">
              <a:avLst/>
            </a:prstGeom>
            <a:ln w="19050">
              <a:solidFill>
                <a:srgbClr val="6DB64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-12700" y="-7620"/>
            <a:ext cx="9159240" cy="673100"/>
            <a:chOff x="-20" y="-12"/>
            <a:chExt cx="14424" cy="1060"/>
          </a:xfrm>
        </p:grpSpPr>
        <p:pic>
          <p:nvPicPr>
            <p:cNvPr id="20" name="Замещающая рамка рисунка 13" descr="фон"/>
            <p:cNvPicPr>
              <a:picLocks noChangeAspect="1"/>
            </p:cNvPicPr>
            <p:nvPr/>
          </p:nvPicPr>
          <p:blipFill>
            <a:blip r:embed="rId2"/>
            <a:srcRect t="22778" b="44132"/>
            <a:stretch>
              <a:fillRect/>
            </a:stretch>
          </p:blipFill>
          <p:spPr>
            <a:xfrm flipH="1">
              <a:off x="-20" y="-12"/>
              <a:ext cx="10141" cy="1046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-20" y="0"/>
              <a:ext cx="14424" cy="1049"/>
            </a:xfrm>
            <a:prstGeom prst="rect">
              <a:avLst/>
            </a:prstGeom>
            <a:solidFill>
              <a:srgbClr val="3FAB3C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6525" tIns="136525" rIns="136525" bIns="136525" rtlCol="0" anchor="ctr"/>
            <a:lstStyle/>
            <a:p>
              <a:pPr algn="ctr"/>
              <a:endParaRPr lang="ru-RU" altLang="en-US"/>
            </a:p>
          </p:txBody>
        </p:sp>
      </p:grpSp>
      <p:sp>
        <p:nvSpPr>
          <p:cNvPr id="5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73152" y="111760"/>
            <a:ext cx="9073387" cy="481330"/>
          </a:xfrm>
        </p:spPr>
        <p:txBody>
          <a:bodyPr lIns="91440" tIns="45720" rIns="91440" bIns="45720" anchor="b">
            <a:normAutofit fontScale="90000"/>
          </a:bodyPr>
          <a:lstStyle/>
          <a:p>
            <a:pPr defTabSz="914400"/>
            <a:r>
              <a:rPr lang="ru-RU" sz="2800" dirty="0">
                <a:solidFill>
                  <a:schemeClr val="bg1"/>
                </a:solidFill>
              </a:rPr>
              <a:t>В России существует как минимум трехкратный резерв </a:t>
            </a:r>
            <a:r>
              <a:rPr lang="ru-RU" sz="3100" b="1" spc="100" dirty="0" smtClean="0">
                <a:solidFill>
                  <a:schemeClr val="bg1"/>
                </a:solidFill>
                <a:cs typeface="+mj-lt"/>
              </a:rPr>
              <a:t>п</a:t>
            </a:r>
            <a:br>
              <a:rPr lang="ru-RU" sz="3100" b="1" spc="100" dirty="0" smtClean="0">
                <a:solidFill>
                  <a:schemeClr val="bg1"/>
                </a:solidFill>
                <a:cs typeface="+mj-lt"/>
              </a:rPr>
            </a:br>
            <a:r>
              <a:rPr lang="ru-RU" sz="3100" b="1" spc="100" dirty="0">
                <a:solidFill>
                  <a:schemeClr val="bg1"/>
                </a:solidFill>
                <a:cs typeface="+mj-lt"/>
              </a:rPr>
              <a:t/>
            </a:r>
            <a:br>
              <a:rPr lang="ru-RU" sz="3100" b="1" spc="100" dirty="0">
                <a:solidFill>
                  <a:schemeClr val="bg1"/>
                </a:solidFill>
                <a:cs typeface="+mj-lt"/>
              </a:rPr>
            </a:br>
            <a:r>
              <a:rPr lang="ru-RU" sz="3100" b="1" spc="100" dirty="0" smtClean="0">
                <a:solidFill>
                  <a:schemeClr val="bg1"/>
                </a:solidFill>
                <a:cs typeface="+mj-lt"/>
              </a:rPr>
              <a:t/>
            </a:r>
            <a:br>
              <a:rPr lang="ru-RU" sz="3100" b="1" spc="100" dirty="0" smtClean="0">
                <a:solidFill>
                  <a:schemeClr val="bg1"/>
                </a:solidFill>
                <a:cs typeface="+mj-lt"/>
              </a:rPr>
            </a:br>
            <a:r>
              <a:rPr lang="ru-RU" sz="3100" b="1" spc="100" dirty="0">
                <a:solidFill>
                  <a:schemeClr val="bg1"/>
                </a:solidFill>
                <a:cs typeface="+mj-lt"/>
              </a:rPr>
              <a:t/>
            </a:r>
            <a:br>
              <a:rPr lang="ru-RU" sz="3100" b="1" spc="100" dirty="0">
                <a:solidFill>
                  <a:schemeClr val="bg1"/>
                </a:solidFill>
                <a:cs typeface="+mj-lt"/>
              </a:rPr>
            </a:br>
            <a:r>
              <a:rPr lang="ru-RU" sz="3100" b="1" spc="100" dirty="0" smtClean="0">
                <a:solidFill>
                  <a:schemeClr val="bg1"/>
                </a:solidFill>
                <a:cs typeface="+mj-lt"/>
              </a:rPr>
              <a:t/>
            </a:r>
            <a:br>
              <a:rPr lang="ru-RU" sz="3100" b="1" spc="100" dirty="0" smtClean="0">
                <a:solidFill>
                  <a:schemeClr val="bg1"/>
                </a:solidFill>
                <a:cs typeface="+mj-lt"/>
              </a:rPr>
            </a:br>
            <a:r>
              <a:rPr lang="ru-RU" sz="3100" b="1" spc="100" dirty="0">
                <a:solidFill>
                  <a:schemeClr val="bg1"/>
                </a:solidFill>
                <a:cs typeface="+mj-lt"/>
              </a:rPr>
              <a:t/>
            </a:r>
            <a:br>
              <a:rPr lang="ru-RU" sz="3100" b="1" spc="100" dirty="0">
                <a:solidFill>
                  <a:schemeClr val="bg1"/>
                </a:solidFill>
                <a:cs typeface="+mj-lt"/>
              </a:rPr>
            </a:br>
            <a:r>
              <a:rPr lang="ru-RU" sz="3100" b="1" spc="100" dirty="0" smtClean="0">
                <a:solidFill>
                  <a:schemeClr val="bg1"/>
                </a:solidFill>
                <a:cs typeface="+mj-lt"/>
              </a:rPr>
              <a:t/>
            </a:r>
            <a:br>
              <a:rPr lang="ru-RU" sz="3100" b="1" spc="100" dirty="0" smtClean="0">
                <a:solidFill>
                  <a:schemeClr val="bg1"/>
                </a:solidFill>
                <a:cs typeface="+mj-lt"/>
              </a:rPr>
            </a:br>
            <a:r>
              <a:rPr lang="ru-RU" sz="3100" b="1" spc="100" dirty="0" smtClean="0">
                <a:solidFill>
                  <a:schemeClr val="bg1"/>
                </a:solidFill>
                <a:cs typeface="+mj-lt"/>
              </a:rPr>
              <a:t/>
            </a:r>
            <a:br>
              <a:rPr lang="ru-RU" sz="3100" b="1" spc="100" dirty="0" smtClean="0">
                <a:solidFill>
                  <a:schemeClr val="bg1"/>
                </a:solidFill>
                <a:cs typeface="+mj-lt"/>
              </a:rPr>
            </a:br>
            <a:r>
              <a:rPr lang="ru-RU" sz="3100" b="1" spc="100" dirty="0">
                <a:solidFill>
                  <a:schemeClr val="bg1"/>
                </a:solidFill>
                <a:cs typeface="+mj-lt"/>
              </a:rPr>
              <a:t/>
            </a:r>
            <a:br>
              <a:rPr lang="ru-RU" sz="3100" b="1" spc="100" dirty="0">
                <a:solidFill>
                  <a:schemeClr val="bg1"/>
                </a:solidFill>
                <a:cs typeface="+mj-lt"/>
              </a:rPr>
            </a:br>
            <a:r>
              <a:rPr lang="ru-RU" sz="1800" b="1" spc="100" dirty="0" smtClean="0">
                <a:solidFill>
                  <a:schemeClr val="bg1"/>
                </a:solidFill>
                <a:cs typeface="+mj-lt"/>
              </a:rPr>
              <a:t>Ключевая задача, которая стоит перед российским сельским хозяйством – это повышение производительности. Без цифровых технологий и цифровой грамотности это невозможно.</a:t>
            </a:r>
            <a:endParaRPr lang="ru-RU" altLang="zh-CN" sz="1800" b="1" spc="100" dirty="0">
              <a:solidFill>
                <a:schemeClr val="bg1"/>
              </a:solidFill>
              <a:cs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58649" y="1008989"/>
            <a:ext cx="508535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23384B"/>
              </a:solidFill>
              <a:latin typeface="Geometria"/>
              <a:ea typeface="Geometria"/>
              <a:cs typeface="Geometria"/>
            </a:endParaRPr>
          </a:p>
          <a:p>
            <a:r>
              <a:rPr lang="ru-RU" sz="2000" b="1" dirty="0" smtClean="0">
                <a:solidFill>
                  <a:srgbClr val="23384B"/>
                </a:solidFill>
                <a:ea typeface="Geometria"/>
                <a:cs typeface="Geometria"/>
              </a:rPr>
              <a:t>Фермер </a:t>
            </a:r>
            <a:r>
              <a:rPr lang="ru-RU" sz="2000" b="1" dirty="0">
                <a:solidFill>
                  <a:srgbClr val="23384B"/>
                </a:solidFill>
                <a:ea typeface="Geometria"/>
                <a:cs typeface="Geometria"/>
              </a:rPr>
              <a:t>будущего </a:t>
            </a:r>
            <a:r>
              <a:rPr lang="ru-RU" sz="2000" dirty="0">
                <a:solidFill>
                  <a:srgbClr val="23384B"/>
                </a:solidFill>
                <a:ea typeface="Geometria"/>
                <a:cs typeface="Geometria"/>
              </a:rPr>
              <a:t>– это человек, который умеет работать с данными и контролировать процессы на своем участке практически из любого места через приложения на смартфоне или прямо на тракторе, на котором он объезжает поля</a:t>
            </a:r>
            <a:r>
              <a:rPr lang="ru-RU" sz="1600" dirty="0">
                <a:solidFill>
                  <a:srgbClr val="23384B"/>
                </a:solidFill>
                <a:ea typeface="Geometria"/>
                <a:cs typeface="Geometria"/>
              </a:rPr>
              <a:t>.</a:t>
            </a:r>
          </a:p>
        </p:txBody>
      </p:sp>
      <p:pic>
        <p:nvPicPr>
          <p:cNvPr id="24" name="Picture 12" descr="ÐÐ°ÑÑÐ¸Ð½ÐºÐ¸ Ð¿Ð¾ Ð·Ð°Ð¿ÑÐ¾ÑÑ ÑÐ¾Ð±Ð¾ÑÑ Ð² ÑÐµÐ»ÑÑÐºÐ¾Ð¼ ÑÐ¾Ð·ÑÐ¹ÑÑÐ²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3" y="1128765"/>
            <a:ext cx="3026535" cy="255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Замещающая рамка рисунка 13" descr="фон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07530" y="4433570"/>
            <a:ext cx="2239010" cy="702310"/>
          </a:xfrm>
          <a:prstGeom prst="rect">
            <a:avLst/>
          </a:prstGeom>
        </p:spPr>
      </p:pic>
      <p:sp>
        <p:nvSpPr>
          <p:cNvPr id="18" name="Номер слайда 5"/>
          <p:cNvSpPr txBox="1">
            <a:spLocks noChangeArrowheads="1"/>
          </p:cNvSpPr>
          <p:nvPr/>
        </p:nvSpPr>
        <p:spPr bwMode="auto">
          <a:xfrm>
            <a:off x="8413750" y="4846955"/>
            <a:ext cx="391795" cy="223520"/>
          </a:xfrm>
          <a:prstGeom prst="rect">
            <a:avLst/>
          </a:prstGeom>
          <a:noFill/>
        </p:spPr>
        <p:txBody>
          <a:bodyPr lIns="26724" tIns="13361" rIns="26724" bIns="13361"/>
          <a:lstStyle>
            <a:defPPr>
              <a:defRPr lang="en-US"/>
            </a:defPPr>
            <a:lvl1pPr marL="0" algn="l" defTabSz="685800" rtl="0" eaLnBrk="1" latinLnBrk="0" hangingPunct="1">
              <a:defRPr kumimoji="1" sz="21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685800" rtl="0" eaLnBrk="1" latinLnBrk="0" hangingPunct="1">
              <a:defRPr kumimoji="1" sz="135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685800" rtl="0" eaLnBrk="1" latinLnBrk="0" hangingPunct="1">
              <a:defRPr kumimoji="1" sz="15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685800" rtl="0" eaLnBrk="1" latinLnBrk="0" hangingPunct="1"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6pPr>
            <a:lvl7pPr marL="29718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7pPr>
            <a:lvl8pPr marL="34290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8pPr>
            <a:lvl9pPr marL="3886200" indent="-228600" algn="l" defTabSz="685800" rtl="0" eaLnBrk="0" fontAlgn="base" latinLnBrk="0" hangingPunct="0">
              <a:spcAft>
                <a:spcPct val="0"/>
              </a:spcAft>
              <a:buFont typeface="Arial" panose="020B0604020202020204" pitchFamily="34" charset="0"/>
              <a:defRPr kumimoji="1" sz="1300" kern="1200"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+mn-cs"/>
              </a:defRPr>
            </a:lvl9pPr>
          </a:lstStyle>
          <a:p>
            <a:pPr algn="r"/>
            <a:fld id="{E9063D3A-B3E6-B140-8F41-43CF44724143}" type="slidenum">
              <a:rPr lang="ru-RU" altLang="zh-CN" sz="1400">
                <a:solidFill>
                  <a:srgbClr val="FFFFFF"/>
                </a:solidFill>
                <a:cs typeface="等线" charset="0"/>
              </a:rPr>
              <a:t>9</a:t>
            </a:fld>
            <a:endParaRPr lang="ru-RU" altLang="zh-CN" sz="1400">
              <a:solidFill>
                <a:srgbClr val="FFFFFF"/>
              </a:solidFill>
              <a:cs typeface="等线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8022" y="4424045"/>
            <a:ext cx="7697470" cy="707390"/>
            <a:chOff x="207" y="6900"/>
            <a:chExt cx="12122" cy="1114"/>
          </a:xfrm>
        </p:grpSpPr>
        <p:pic>
          <p:nvPicPr>
            <p:cNvPr id="11" name="Изображение 10" descr="Снимок экрана 2018-10-17 в 16.01.5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3" r="36977" b="12165"/>
            <a:stretch>
              <a:fillRect/>
            </a:stretch>
          </p:blipFill>
          <p:spPr>
            <a:xfrm>
              <a:off x="7926" y="7314"/>
              <a:ext cx="860" cy="701"/>
            </a:xfrm>
            <a:prstGeom prst="rect">
              <a:avLst/>
            </a:prstGeom>
          </p:spPr>
        </p:pic>
        <p:pic>
          <p:nvPicPr>
            <p:cNvPr id="10" name="Изображение 9" descr="Цифровизация сельского хозяйства_ЛОГО_прозрачный фон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" y="6900"/>
              <a:ext cx="2168" cy="1043"/>
            </a:xfrm>
            <a:prstGeom prst="rect">
              <a:avLst/>
            </a:prstGeom>
          </p:spPr>
        </p:pic>
        <p:pic>
          <p:nvPicPr>
            <p:cNvPr id="12" name="Изображение 11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49" t="32847" r="22715" b="25547"/>
            <a:stretch>
              <a:fillRect/>
            </a:stretch>
          </p:blipFill>
          <p:spPr>
            <a:xfrm>
              <a:off x="10188" y="7514"/>
              <a:ext cx="1027" cy="380"/>
            </a:xfrm>
            <a:prstGeom prst="rect">
              <a:avLst/>
            </a:prstGeom>
          </p:spPr>
        </p:pic>
        <p:pic>
          <p:nvPicPr>
            <p:cNvPr id="13" name="Изображение 12" descr="Снимок экрана 2018-10-17 в 16.01.5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15" t="20681" b="25547"/>
            <a:stretch>
              <a:fillRect/>
            </a:stretch>
          </p:blipFill>
          <p:spPr>
            <a:xfrm>
              <a:off x="8897" y="7453"/>
              <a:ext cx="1254" cy="490"/>
            </a:xfrm>
            <a:prstGeom prst="rect">
              <a:avLst/>
            </a:prstGeom>
          </p:spPr>
        </p:pic>
        <p:cxnSp>
          <p:nvCxnSpPr>
            <p:cNvPr id="15" name="Прямое соединение 14"/>
            <p:cNvCxnSpPr/>
            <p:nvPr/>
          </p:nvCxnSpPr>
          <p:spPr>
            <a:xfrm>
              <a:off x="821" y="7308"/>
              <a:ext cx="11508" cy="0"/>
            </a:xfrm>
            <a:prstGeom prst="line">
              <a:avLst/>
            </a:prstGeom>
            <a:ln w="19050">
              <a:solidFill>
                <a:srgbClr val="6DB647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-12700" y="-7620"/>
            <a:ext cx="9159240" cy="673100"/>
            <a:chOff x="-20" y="-12"/>
            <a:chExt cx="14424" cy="1060"/>
          </a:xfrm>
        </p:grpSpPr>
        <p:pic>
          <p:nvPicPr>
            <p:cNvPr id="20" name="Замещающая рамка рисунка 13" descr="фон"/>
            <p:cNvPicPr>
              <a:picLocks noChangeAspect="1"/>
            </p:cNvPicPr>
            <p:nvPr/>
          </p:nvPicPr>
          <p:blipFill>
            <a:blip r:embed="rId2"/>
            <a:srcRect t="22778" b="44132"/>
            <a:stretch>
              <a:fillRect/>
            </a:stretch>
          </p:blipFill>
          <p:spPr>
            <a:xfrm flipH="1">
              <a:off x="-20" y="-12"/>
              <a:ext cx="10141" cy="1046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-20" y="0"/>
              <a:ext cx="14424" cy="1049"/>
            </a:xfrm>
            <a:prstGeom prst="rect">
              <a:avLst/>
            </a:prstGeom>
            <a:solidFill>
              <a:srgbClr val="3FAB3C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6525" tIns="136525" rIns="136525" bIns="136525" rtlCol="0" anchor="ctr"/>
            <a:lstStyle/>
            <a:p>
              <a:pPr algn="ctr"/>
              <a:endParaRPr lang="ru-RU" altLang="en-US"/>
            </a:p>
          </p:txBody>
        </p:sp>
      </p:grpSp>
      <p:sp>
        <p:nvSpPr>
          <p:cNvPr id="5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168022" y="131674"/>
            <a:ext cx="9073387" cy="613574"/>
          </a:xfrm>
        </p:spPr>
        <p:txBody>
          <a:bodyPr lIns="91440" tIns="45720" rIns="91440" bIns="45720" anchor="b">
            <a:normAutofit fontScale="90000"/>
          </a:bodyPr>
          <a:lstStyle/>
          <a:p>
            <a:pPr defTabSz="914400"/>
            <a:r>
              <a:rPr lang="ru-RU" sz="2800" dirty="0">
                <a:solidFill>
                  <a:schemeClr val="bg1"/>
                </a:solidFill>
              </a:rPr>
              <a:t>В России существует как минимум трехкратный резерв </a:t>
            </a:r>
            <a:r>
              <a:rPr lang="ru-RU" sz="3100" b="1" spc="100" dirty="0" smtClean="0">
                <a:solidFill>
                  <a:schemeClr val="bg1"/>
                </a:solidFill>
                <a:cs typeface="+mj-lt"/>
              </a:rPr>
              <a:t>п</a:t>
            </a:r>
            <a:br>
              <a:rPr lang="ru-RU" sz="3100" b="1" spc="100" dirty="0" smtClean="0">
                <a:solidFill>
                  <a:schemeClr val="bg1"/>
                </a:solidFill>
                <a:cs typeface="+mj-lt"/>
              </a:rPr>
            </a:br>
            <a:r>
              <a:rPr lang="ru-RU" sz="3100" b="1" spc="100" dirty="0">
                <a:solidFill>
                  <a:schemeClr val="bg1"/>
                </a:solidFill>
                <a:cs typeface="+mj-lt"/>
              </a:rPr>
              <a:t/>
            </a:r>
            <a:br>
              <a:rPr lang="ru-RU" sz="3100" b="1" spc="100" dirty="0">
                <a:solidFill>
                  <a:schemeClr val="bg1"/>
                </a:solidFill>
                <a:cs typeface="+mj-lt"/>
              </a:rPr>
            </a:br>
            <a:r>
              <a:rPr lang="ru-RU" sz="3100" b="1" spc="100" dirty="0" smtClean="0">
                <a:solidFill>
                  <a:schemeClr val="bg1"/>
                </a:solidFill>
                <a:cs typeface="+mj-lt"/>
              </a:rPr>
              <a:t/>
            </a:r>
            <a:br>
              <a:rPr lang="ru-RU" sz="3100" b="1" spc="100" dirty="0" smtClean="0">
                <a:solidFill>
                  <a:schemeClr val="bg1"/>
                </a:solidFill>
                <a:cs typeface="+mj-lt"/>
              </a:rPr>
            </a:br>
            <a:r>
              <a:rPr lang="ru-RU" sz="3100" b="1" spc="100" dirty="0">
                <a:solidFill>
                  <a:schemeClr val="bg1"/>
                </a:solidFill>
                <a:cs typeface="+mj-lt"/>
              </a:rPr>
              <a:t/>
            </a:r>
            <a:br>
              <a:rPr lang="ru-RU" sz="3100" b="1" spc="100" dirty="0">
                <a:solidFill>
                  <a:schemeClr val="bg1"/>
                </a:solidFill>
                <a:cs typeface="+mj-lt"/>
              </a:rPr>
            </a:br>
            <a:r>
              <a:rPr lang="ru-RU" sz="3100" b="1" spc="100" dirty="0" smtClean="0">
                <a:solidFill>
                  <a:schemeClr val="bg1"/>
                </a:solidFill>
                <a:cs typeface="+mj-lt"/>
              </a:rPr>
              <a:t/>
            </a:r>
            <a:br>
              <a:rPr lang="ru-RU" sz="3100" b="1" spc="100" dirty="0" smtClean="0">
                <a:solidFill>
                  <a:schemeClr val="bg1"/>
                </a:solidFill>
                <a:cs typeface="+mj-lt"/>
              </a:rPr>
            </a:br>
            <a:r>
              <a:rPr lang="ru-RU" sz="3100" b="1" spc="100" dirty="0">
                <a:solidFill>
                  <a:schemeClr val="bg1"/>
                </a:solidFill>
                <a:cs typeface="+mj-lt"/>
              </a:rPr>
              <a:t/>
            </a:r>
            <a:br>
              <a:rPr lang="ru-RU" sz="3100" b="1" spc="100" dirty="0">
                <a:solidFill>
                  <a:schemeClr val="bg1"/>
                </a:solidFill>
                <a:cs typeface="+mj-lt"/>
              </a:rPr>
            </a:br>
            <a:r>
              <a:rPr lang="ru-RU" sz="3100" b="1" spc="100" dirty="0" smtClean="0">
                <a:solidFill>
                  <a:schemeClr val="bg1"/>
                </a:solidFill>
                <a:cs typeface="+mj-lt"/>
              </a:rPr>
              <a:t/>
            </a:r>
            <a:br>
              <a:rPr lang="ru-RU" sz="3100" b="1" spc="100" dirty="0" smtClean="0">
                <a:solidFill>
                  <a:schemeClr val="bg1"/>
                </a:solidFill>
                <a:cs typeface="+mj-lt"/>
              </a:rPr>
            </a:br>
            <a:r>
              <a:rPr lang="ru-RU" sz="3100" b="1" spc="100" dirty="0" smtClean="0">
                <a:solidFill>
                  <a:schemeClr val="bg1"/>
                </a:solidFill>
                <a:cs typeface="+mj-lt"/>
              </a:rPr>
              <a:t/>
            </a:r>
            <a:br>
              <a:rPr lang="ru-RU" sz="3100" b="1" spc="100" dirty="0" smtClean="0">
                <a:solidFill>
                  <a:schemeClr val="bg1"/>
                </a:solidFill>
                <a:cs typeface="+mj-lt"/>
              </a:rPr>
            </a:br>
            <a:r>
              <a:rPr lang="ru-RU" sz="3100" b="1" spc="100" dirty="0" smtClean="0">
                <a:solidFill>
                  <a:schemeClr val="bg1"/>
                </a:solidFill>
                <a:cs typeface="+mj-lt"/>
              </a:rPr>
              <a:t>Прошлое, настоящее, будущее</a:t>
            </a:r>
            <a:r>
              <a:rPr lang="ru-RU" sz="3100" b="1" spc="100" dirty="0">
                <a:solidFill>
                  <a:schemeClr val="bg1"/>
                </a:solidFill>
                <a:cs typeface="+mj-lt"/>
              </a:rPr>
              <a:t/>
            </a:r>
            <a:br>
              <a:rPr lang="ru-RU" sz="3100" b="1" spc="100" dirty="0">
                <a:solidFill>
                  <a:schemeClr val="bg1"/>
                </a:solidFill>
                <a:cs typeface="+mj-lt"/>
              </a:rPr>
            </a:br>
            <a:endParaRPr lang="ru-RU" altLang="zh-CN" sz="1800" b="1" spc="100" dirty="0">
              <a:solidFill>
                <a:schemeClr val="bg1"/>
              </a:solidFill>
              <a:cs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22" y="770769"/>
            <a:ext cx="8588045" cy="3646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029" y="3033514"/>
            <a:ext cx="1999725" cy="9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</Template>
  <TotalTime>2375</TotalTime>
  <Words>701</Words>
  <Application>Microsoft Office PowerPoint</Application>
  <PresentationFormat>Экран (16:9)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SimSun</vt:lpstr>
      <vt:lpstr>Arial</vt:lpstr>
      <vt:lpstr>Arial Narrow</vt:lpstr>
      <vt:lpstr>Calibri</vt:lpstr>
      <vt:lpstr>Calibri Light</vt:lpstr>
      <vt:lpstr>等线</vt:lpstr>
      <vt:lpstr>Geometria</vt:lpstr>
      <vt:lpstr>Roboto</vt:lpstr>
      <vt:lpstr>Symbol</vt:lpstr>
      <vt:lpstr>Times New Roman</vt:lpstr>
      <vt:lpstr>Wingdings</vt:lpstr>
      <vt:lpstr>Office Theme</vt:lpstr>
      <vt:lpstr>Презентация PowerPoint</vt:lpstr>
      <vt:lpstr>Инициаторы проекта «Цифровизация с/х»</vt:lpstr>
      <vt:lpstr>Цели проекта</vt:lpstr>
      <vt:lpstr>Образовательные региональные мероприятия</vt:lpstr>
      <vt:lpstr>Видео и онлайн материалы</vt:lpstr>
      <vt:lpstr>1958 год. Фильм «Дело было в Пенькове»</vt:lpstr>
      <vt:lpstr>Цифровое будущее уже наступило</vt:lpstr>
      <vt:lpstr>В России существует как минимум трехкратный резерв п         Ключевая задача, которая стоит перед российским сельским хозяйством – это повышение производительности. Без цифровых технологий и цифровой грамотности это невозможно.</vt:lpstr>
      <vt:lpstr>В России существует как минимум трехкратный резерв п        Прошлое, настоящее, будущее </vt:lpstr>
      <vt:lpstr>Презентация PowerPoint</vt:lpstr>
      <vt:lpstr>Цель сессии</vt:lpstr>
      <vt:lpstr>Время работы </vt:lpstr>
      <vt:lpstr>Результат работы</vt:lpstr>
      <vt:lpstr>Формат работы – 5 шагов</vt:lpstr>
      <vt:lpstr>Результат работы</vt:lpstr>
      <vt:lpstr>О проекте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uttom sen</dc:creator>
  <cp:lastModifiedBy>Скрытникова Инна Рустамовна</cp:lastModifiedBy>
  <cp:revision>576</cp:revision>
  <dcterms:created xsi:type="dcterms:W3CDTF">2016-04-28T05:06:00Z</dcterms:created>
  <dcterms:modified xsi:type="dcterms:W3CDTF">2019-12-09T21:21:54Z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