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573" r:id="rId2"/>
  </p:sldIdLst>
  <p:sldSz cx="9144000" cy="6858000" type="screen4x3"/>
  <p:notesSz cx="9874250" cy="67246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FF5050"/>
    <a:srgbClr val="B45608"/>
    <a:srgbClr val="DA9710"/>
    <a:srgbClr val="FFFFCC"/>
    <a:srgbClr val="CC0000"/>
    <a:srgbClr val="99CCFF"/>
    <a:srgbClr val="A46DCD"/>
    <a:srgbClr val="FF7C80"/>
    <a:srgbClr val="FF3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485" autoAdjust="0"/>
    <p:restoredTop sz="96947" autoAdjust="0"/>
  </p:normalViewPr>
  <p:slideViewPr>
    <p:cSldViewPr>
      <p:cViewPr varScale="1">
        <p:scale>
          <a:sx n="101" d="100"/>
          <a:sy n="101" d="100"/>
        </p:scale>
        <p:origin x="-9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5E37F-5277-49D1-AC97-F70BAF2EEC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212496-12C0-4D73-88C5-653E368B7132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Условные обозначения:</a:t>
          </a:r>
        </a:p>
        <a:p>
          <a:pPr marL="177800" indent="0"/>
          <a:r>
            <a:rPr 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Башкирский государственный аграрный университет;</a:t>
          </a:r>
        </a:p>
        <a:p>
          <a:pPr marL="177800" indent="0"/>
          <a:r>
            <a:rPr 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Башкирский институт технологий и управления (филиал) ФГБОУ ВО «МГУТУ им. К.Г. Разумовского;</a:t>
          </a:r>
        </a:p>
        <a:p>
          <a:pPr marL="177800" indent="0"/>
          <a:r>
            <a:rPr 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28 аграрных колледжа;</a:t>
          </a:r>
        </a:p>
        <a:p>
          <a:pPr marL="177800" indent="0"/>
          <a:r>
            <a:rPr 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26 филиалов аграрных колледжей;</a:t>
          </a:r>
        </a:p>
        <a:p>
          <a:pPr marL="177800" indent="0"/>
          <a:r>
            <a:rPr 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Учебно-курсовой комбинат «</a:t>
          </a:r>
          <a:r>
            <a:rPr lang="ru-RU" sz="1300" b="1" dirty="0" err="1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Давлекановский</a:t>
          </a:r>
          <a:r>
            <a:rPr 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»</a:t>
          </a:r>
          <a:endParaRPr lang="ru-RU" sz="1300" b="1" dirty="0">
            <a:solidFill>
              <a:schemeClr val="bg1"/>
            </a:solidFill>
            <a:latin typeface="Times New Roman" pitchFamily="18" charset="0"/>
            <a:cs typeface="Arial" pitchFamily="34" charset="0"/>
          </a:endParaRPr>
        </a:p>
      </dgm:t>
    </dgm:pt>
    <dgm:pt modelId="{6D3BB738-C20D-427D-AEF9-5E4EDDF59A30}" type="parTrans" cxnId="{35203AB4-DEC1-4F46-BE0D-81B19BA0E8BF}">
      <dgm:prSet/>
      <dgm:spPr/>
      <dgm:t>
        <a:bodyPr/>
        <a:lstStyle/>
        <a:p>
          <a:endParaRPr lang="ru-RU" sz="1300"/>
        </a:p>
      </dgm:t>
    </dgm:pt>
    <dgm:pt modelId="{09839F8C-0268-4B9B-BA8B-75607D16D998}" type="sibTrans" cxnId="{35203AB4-DEC1-4F46-BE0D-81B19BA0E8BF}">
      <dgm:prSet/>
      <dgm:spPr/>
      <dgm:t>
        <a:bodyPr/>
        <a:lstStyle/>
        <a:p>
          <a:endParaRPr lang="ru-RU" sz="1300"/>
        </a:p>
      </dgm:t>
    </dgm:pt>
    <dgm:pt modelId="{55EF273D-F2B5-4C5A-900C-99C9F1E1570C}">
      <dgm:prSet phldrT="[Текст]" custT="1"/>
      <dgm:spPr/>
      <dgm:t>
        <a:bodyPr/>
        <a:lstStyle/>
        <a:p>
          <a:r>
            <a:rPr lang="ru-RU" alt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Образовательные учреждения аграрного профиля</a:t>
          </a:r>
        </a:p>
        <a:p>
          <a:r>
            <a:rPr kumimoji="0" lang="ru-RU" altLang="ru-RU" sz="13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rPr>
            <a:t>ежегодно подготавливают:</a:t>
          </a:r>
        </a:p>
        <a:p>
          <a:r>
            <a:rPr lang="ru-RU" alt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2,4 тыс. выпускников - по программам высшего профессионального образования, из них 200 подготавливаются по целевым направлениям;</a:t>
          </a:r>
        </a:p>
        <a:p>
          <a:r>
            <a:rPr lang="ru-RU" alt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4,6 тыс. выпускников по программам подготовки специалистов среднего звена  и квалифицированных рабочих.</a:t>
          </a:r>
          <a:endParaRPr lang="ru-RU" sz="1300" dirty="0"/>
        </a:p>
      </dgm:t>
    </dgm:pt>
    <dgm:pt modelId="{E4315A27-435E-4EC0-BAB6-B420DFA34C06}" type="parTrans" cxnId="{6D37A084-C573-4D01-92FA-0E56CA7D9D72}">
      <dgm:prSet/>
      <dgm:spPr/>
      <dgm:t>
        <a:bodyPr/>
        <a:lstStyle/>
        <a:p>
          <a:endParaRPr lang="ru-RU" sz="1300"/>
        </a:p>
      </dgm:t>
    </dgm:pt>
    <dgm:pt modelId="{3527E10E-5B02-4D0B-98F3-11ADBDCCEA29}" type="sibTrans" cxnId="{6D37A084-C573-4D01-92FA-0E56CA7D9D72}">
      <dgm:prSet/>
      <dgm:spPr/>
      <dgm:t>
        <a:bodyPr/>
        <a:lstStyle/>
        <a:p>
          <a:endParaRPr lang="ru-RU" sz="1300"/>
        </a:p>
      </dgm:t>
    </dgm:pt>
    <dgm:pt modelId="{1FE212A8-7DEC-4861-8C71-DBC742AB06B8}">
      <dgm:prSet phldrT="[Текст]" custT="1"/>
      <dgm:spPr/>
      <dgm:t>
        <a:bodyPr/>
        <a:lstStyle/>
        <a:p>
          <a:r>
            <a:rPr kumimoji="0" lang="ru-RU" altLang="ru-RU" sz="13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rPr>
            <a:t>Подготовку, переподготовку и повышение квалификации за счет бюджетных средств ежегодно проходят около 1200</a:t>
          </a:r>
          <a:r>
            <a:rPr kumimoji="0" lang="ru-RU" altLang="ru-RU" sz="1300" b="1" i="0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rPr>
            <a:t> работников.</a:t>
          </a:r>
        </a:p>
        <a:p>
          <a:r>
            <a:rPr lang="ru-RU" altLang="ru-RU" sz="1300" b="1" baseline="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Их них 500 работников </a:t>
          </a:r>
          <a:r>
            <a:rPr lang="ru-RU" alt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обучаются в Институте повышения квалификации Башкирского государственного аграрного университета и 700 работников в Учебно-курсовом комбинате «</a:t>
          </a:r>
          <a:r>
            <a:rPr lang="ru-RU" altLang="ru-RU" sz="1300" b="1" dirty="0" err="1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Давлекановский</a:t>
          </a:r>
          <a:r>
            <a:rPr lang="ru-RU" altLang="ru-RU" sz="1300" b="1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» .</a:t>
          </a:r>
          <a:endParaRPr lang="ru-RU" sz="1300" b="1" dirty="0">
            <a:solidFill>
              <a:schemeClr val="bg1"/>
            </a:solidFill>
          </a:endParaRPr>
        </a:p>
      </dgm:t>
    </dgm:pt>
    <dgm:pt modelId="{DCB029BD-BB7D-4C31-AD80-FD9B13D40824}" type="parTrans" cxnId="{77283439-5CD0-4AD7-86F4-043EF64FCCEC}">
      <dgm:prSet/>
      <dgm:spPr/>
      <dgm:t>
        <a:bodyPr/>
        <a:lstStyle/>
        <a:p>
          <a:endParaRPr lang="ru-RU" sz="1300"/>
        </a:p>
      </dgm:t>
    </dgm:pt>
    <dgm:pt modelId="{4BE677A7-4EB6-4895-95AC-27B27CAB6101}" type="sibTrans" cxnId="{77283439-5CD0-4AD7-86F4-043EF64FCCEC}">
      <dgm:prSet/>
      <dgm:spPr/>
      <dgm:t>
        <a:bodyPr/>
        <a:lstStyle/>
        <a:p>
          <a:endParaRPr lang="ru-RU" sz="1300"/>
        </a:p>
      </dgm:t>
    </dgm:pt>
    <dgm:pt modelId="{923EF1D2-848B-4C63-9947-5266F09448FF}" type="pres">
      <dgm:prSet presAssocID="{CA65E37F-5277-49D1-AC97-F70BAF2EEC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A8BA41-4EDC-47D2-BC07-E78434FB4AFF}" type="pres">
      <dgm:prSet presAssocID="{D3212496-12C0-4D73-88C5-653E368B71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15A8F-D1AF-4E8B-9716-1AA75C1F3070}" type="pres">
      <dgm:prSet presAssocID="{09839F8C-0268-4B9B-BA8B-75607D16D998}" presName="spacer" presStyleCnt="0"/>
      <dgm:spPr/>
    </dgm:pt>
    <dgm:pt modelId="{18A65D08-B0D8-43D2-8940-CC71A26D59B6}" type="pres">
      <dgm:prSet presAssocID="{55EF273D-F2B5-4C5A-900C-99C9F1E1570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3AF8A-5AA7-4009-9023-92FF07915E14}" type="pres">
      <dgm:prSet presAssocID="{3527E10E-5B02-4D0B-98F3-11ADBDCCEA29}" presName="spacer" presStyleCnt="0"/>
      <dgm:spPr/>
    </dgm:pt>
    <dgm:pt modelId="{DFABF673-0DD9-4696-8A26-00D824228A88}" type="pres">
      <dgm:prSet presAssocID="{1FE212A8-7DEC-4861-8C71-DBC742AB06B8}" presName="parentText" presStyleLbl="node1" presStyleIdx="2" presStyleCnt="3" custLinFactNeighborX="-949" custLinFactNeighborY="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F58E96-7B08-437C-83E0-D30CBE042804}" type="presOf" srcId="{1FE212A8-7DEC-4861-8C71-DBC742AB06B8}" destId="{DFABF673-0DD9-4696-8A26-00D824228A88}" srcOrd="0" destOrd="0" presId="urn:microsoft.com/office/officeart/2005/8/layout/vList2"/>
    <dgm:cxn modelId="{4A4FBFEF-83F4-4283-AF4F-4A29C85CA5C6}" type="presOf" srcId="{D3212496-12C0-4D73-88C5-653E368B7132}" destId="{54A8BA41-4EDC-47D2-BC07-E78434FB4AFF}" srcOrd="0" destOrd="0" presId="urn:microsoft.com/office/officeart/2005/8/layout/vList2"/>
    <dgm:cxn modelId="{E4FD749F-0180-4528-9650-E8ADD1D2C8A5}" type="presOf" srcId="{CA65E37F-5277-49D1-AC97-F70BAF2EEC39}" destId="{923EF1D2-848B-4C63-9947-5266F09448FF}" srcOrd="0" destOrd="0" presId="urn:microsoft.com/office/officeart/2005/8/layout/vList2"/>
    <dgm:cxn modelId="{6D37A084-C573-4D01-92FA-0E56CA7D9D72}" srcId="{CA65E37F-5277-49D1-AC97-F70BAF2EEC39}" destId="{55EF273D-F2B5-4C5A-900C-99C9F1E1570C}" srcOrd="1" destOrd="0" parTransId="{E4315A27-435E-4EC0-BAB6-B420DFA34C06}" sibTransId="{3527E10E-5B02-4D0B-98F3-11ADBDCCEA29}"/>
    <dgm:cxn modelId="{77283439-5CD0-4AD7-86F4-043EF64FCCEC}" srcId="{CA65E37F-5277-49D1-AC97-F70BAF2EEC39}" destId="{1FE212A8-7DEC-4861-8C71-DBC742AB06B8}" srcOrd="2" destOrd="0" parTransId="{DCB029BD-BB7D-4C31-AD80-FD9B13D40824}" sibTransId="{4BE677A7-4EB6-4895-95AC-27B27CAB6101}"/>
    <dgm:cxn modelId="{35203AB4-DEC1-4F46-BE0D-81B19BA0E8BF}" srcId="{CA65E37F-5277-49D1-AC97-F70BAF2EEC39}" destId="{D3212496-12C0-4D73-88C5-653E368B7132}" srcOrd="0" destOrd="0" parTransId="{6D3BB738-C20D-427D-AEF9-5E4EDDF59A30}" sibTransId="{09839F8C-0268-4B9B-BA8B-75607D16D998}"/>
    <dgm:cxn modelId="{6E4A7399-8E3B-4F55-B662-9F3263F70EC2}" type="presOf" srcId="{55EF273D-F2B5-4C5A-900C-99C9F1E1570C}" destId="{18A65D08-B0D8-43D2-8940-CC71A26D59B6}" srcOrd="0" destOrd="0" presId="urn:microsoft.com/office/officeart/2005/8/layout/vList2"/>
    <dgm:cxn modelId="{FF815405-4C9C-43A7-B397-227ACF68CBDE}" type="presParOf" srcId="{923EF1D2-848B-4C63-9947-5266F09448FF}" destId="{54A8BA41-4EDC-47D2-BC07-E78434FB4AFF}" srcOrd="0" destOrd="0" presId="urn:microsoft.com/office/officeart/2005/8/layout/vList2"/>
    <dgm:cxn modelId="{DC5B3093-4235-4FEE-A63A-0C399EC8C4AD}" type="presParOf" srcId="{923EF1D2-848B-4C63-9947-5266F09448FF}" destId="{AF315A8F-D1AF-4E8B-9716-1AA75C1F3070}" srcOrd="1" destOrd="0" presId="urn:microsoft.com/office/officeart/2005/8/layout/vList2"/>
    <dgm:cxn modelId="{172DAC1C-DDF2-416C-9857-96E902C3FB8B}" type="presParOf" srcId="{923EF1D2-848B-4C63-9947-5266F09448FF}" destId="{18A65D08-B0D8-43D2-8940-CC71A26D59B6}" srcOrd="2" destOrd="0" presId="urn:microsoft.com/office/officeart/2005/8/layout/vList2"/>
    <dgm:cxn modelId="{737EDE5C-30C8-4805-B1DF-E094E0A64E86}" type="presParOf" srcId="{923EF1D2-848B-4C63-9947-5266F09448FF}" destId="{4D13AF8A-5AA7-4009-9023-92FF07915E14}" srcOrd="3" destOrd="0" presId="urn:microsoft.com/office/officeart/2005/8/layout/vList2"/>
    <dgm:cxn modelId="{32D0AD00-861C-44F6-9125-36B1C708CB7E}" type="presParOf" srcId="{923EF1D2-848B-4C63-9947-5266F09448FF}" destId="{DFABF673-0DD9-4696-8A26-00D824228A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BA41-4EDC-47D2-BC07-E78434FB4AFF}">
      <dsp:nvSpPr>
        <dsp:cNvPr id="0" name=""/>
        <dsp:cNvSpPr/>
      </dsp:nvSpPr>
      <dsp:spPr>
        <a:xfrm>
          <a:off x="0" y="386"/>
          <a:ext cx="4560168" cy="1890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Условные обозначения:</a:t>
          </a:r>
        </a:p>
        <a:p>
          <a:pPr marL="17780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Башкирский государственный аграрный университет;</a:t>
          </a:r>
        </a:p>
        <a:p>
          <a:pPr marL="17780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Башкирский институт технологий и управления (филиал) ФГБОУ ВО «МГУТУ им. К.Г. Разумовского;</a:t>
          </a:r>
        </a:p>
        <a:p>
          <a:pPr marL="17780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28 аграрных колледжа;</a:t>
          </a:r>
        </a:p>
        <a:p>
          <a:pPr marL="17780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26 филиалов аграрных колледжей;</a:t>
          </a:r>
        </a:p>
        <a:p>
          <a:pPr marL="17780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Учебно-курсовой комбинат «</a:t>
          </a:r>
          <a:r>
            <a:rPr lang="ru-RU" sz="1300" b="1" kern="1200" dirty="0" err="1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Давлекановский</a:t>
          </a:r>
          <a:r>
            <a:rPr 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»</a:t>
          </a:r>
          <a:endParaRPr lang="ru-RU" sz="1300" b="1" kern="1200" dirty="0">
            <a:solidFill>
              <a:schemeClr val="bg1"/>
            </a:solidFill>
            <a:latin typeface="Times New Roman" pitchFamily="18" charset="0"/>
            <a:cs typeface="Arial" pitchFamily="34" charset="0"/>
          </a:endParaRPr>
        </a:p>
      </dsp:txBody>
      <dsp:txXfrm>
        <a:off x="92289" y="92675"/>
        <a:ext cx="4375590" cy="1705977"/>
      </dsp:txXfrm>
    </dsp:sp>
    <dsp:sp modelId="{18A65D08-B0D8-43D2-8940-CC71A26D59B6}">
      <dsp:nvSpPr>
        <dsp:cNvPr id="0" name=""/>
        <dsp:cNvSpPr/>
      </dsp:nvSpPr>
      <dsp:spPr>
        <a:xfrm>
          <a:off x="0" y="1904470"/>
          <a:ext cx="4560168" cy="1890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Образовательные учреждения аграрного профиля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300" b="1" i="0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rPr>
            <a:t>ежегодно подготавливают: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2,4 тыс. выпускников - по программам высшего профессионального образования, из них 200 подготавливаются по целевым направлениям;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4,6 тыс. выпускников по программам подготовки специалистов среднего звена  и квалифицированных рабочих.</a:t>
          </a:r>
          <a:endParaRPr lang="ru-RU" sz="1300" kern="1200" dirty="0"/>
        </a:p>
      </dsp:txBody>
      <dsp:txXfrm>
        <a:off x="92289" y="1996759"/>
        <a:ext cx="4375590" cy="1705977"/>
      </dsp:txXfrm>
    </dsp:sp>
    <dsp:sp modelId="{DFABF673-0DD9-4696-8A26-00D824228A88}">
      <dsp:nvSpPr>
        <dsp:cNvPr id="0" name=""/>
        <dsp:cNvSpPr/>
      </dsp:nvSpPr>
      <dsp:spPr>
        <a:xfrm>
          <a:off x="0" y="3808566"/>
          <a:ext cx="4560168" cy="1890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300" b="1" i="0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rPr>
            <a:t>Подготовку, переподготовку и повышение квалификации за счет бюджетных средств ежегодно проходят около 1200</a:t>
          </a:r>
          <a:r>
            <a:rPr kumimoji="0" lang="ru-RU" altLang="ru-RU" sz="1300" b="1" i="0" strike="noStrike" kern="1200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rPr>
            <a:t> работников.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baseline="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Их них 500 работников </a:t>
          </a:r>
          <a:r>
            <a:rPr lang="ru-RU" alt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обучаются в Институте повышения квалификации Башкирского государственного аграрного университета и 700 работников в Учебно-курсовом комбинате «</a:t>
          </a:r>
          <a:r>
            <a:rPr lang="ru-RU" altLang="ru-RU" sz="1300" b="1" kern="1200" dirty="0" err="1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Давлекановский</a:t>
          </a:r>
          <a:r>
            <a:rPr lang="ru-RU" altLang="ru-RU" sz="1300" b="1" kern="1200" dirty="0" smtClean="0">
              <a:solidFill>
                <a:schemeClr val="bg1"/>
              </a:solidFill>
              <a:latin typeface="Times New Roman" pitchFamily="18" charset="0"/>
              <a:cs typeface="Arial" pitchFamily="34" charset="0"/>
            </a:rPr>
            <a:t>» .</a:t>
          </a:r>
          <a:endParaRPr lang="ru-RU" sz="1300" b="1" kern="1200" dirty="0">
            <a:solidFill>
              <a:schemeClr val="bg1"/>
            </a:solidFill>
          </a:endParaRPr>
        </a:p>
      </dsp:txBody>
      <dsp:txXfrm>
        <a:off x="92289" y="3900855"/>
        <a:ext cx="4375590" cy="1705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9105" cy="336233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570" y="0"/>
            <a:ext cx="4279104" cy="336233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26.08.2016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86861"/>
            <a:ext cx="4279105" cy="336233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570" y="6386861"/>
            <a:ext cx="4279104" cy="336233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9105" cy="3362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570" y="0"/>
            <a:ext cx="4279104" cy="3362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26.08.2016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5963" y="504825"/>
            <a:ext cx="3362325" cy="252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8214" y="3194208"/>
            <a:ext cx="7899400" cy="30260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86861"/>
            <a:ext cx="4279105" cy="3362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570" y="6386861"/>
            <a:ext cx="4279104" cy="3362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1141-1093-485C-83C5-8F3E59DB1473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C857-9C15-4609-9CC5-FFE4DE74B264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20B5-67D6-4112-AC53-F672FA85C06C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E90E-ECC1-4EB4-86E4-A9014ED08811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93A1-9F6E-4A93-AB5F-5FFA0ED0FFF8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E0AC9-1610-4AC2-B7AC-8B793E33B928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D458-9ADF-4084-8A72-48672D4350D7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9DB3C-817C-44A8-BC89-77EFE4959FF1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D3A8-6A7B-4B56-A555-359B3202013D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3FDD2-BE1C-432E-89FF-20A00955D3AE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03EE-4BE8-4503-B463-91C507D3BADE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72E3A5-558A-49A2-8ADE-5D80D480B46B}" type="datetime1">
              <a:rPr lang="ru-RU" smtClean="0"/>
              <a:t>26.08.2016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4944" y="767089"/>
            <a:ext cx="4454308" cy="5975110"/>
            <a:chOff x="1405497" y="1209012"/>
            <a:chExt cx="6779479" cy="861060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5497" y="1209012"/>
              <a:ext cx="6779479" cy="8610602"/>
            </a:xfrm>
            <a:prstGeom prst="rect">
              <a:avLst/>
            </a:prstGeom>
          </p:spPr>
        </p:pic>
        <p:sp>
          <p:nvSpPr>
            <p:cNvPr id="6" name="Овал 5"/>
            <p:cNvSpPr>
              <a:spLocks noChangeAspect="1"/>
            </p:cNvSpPr>
            <p:nvPr/>
          </p:nvSpPr>
          <p:spPr>
            <a:xfrm>
              <a:off x="3174050" y="18595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>
              <a:spLocks noChangeAspect="1"/>
            </p:cNvSpPr>
            <p:nvPr/>
          </p:nvSpPr>
          <p:spPr>
            <a:xfrm>
              <a:off x="3512023" y="5267802"/>
              <a:ext cx="144000" cy="14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>
              <a:spLocks noChangeAspect="1"/>
            </p:cNvSpPr>
            <p:nvPr/>
          </p:nvSpPr>
          <p:spPr>
            <a:xfrm>
              <a:off x="6444013" y="89210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>
              <a:spLocks noChangeAspect="1"/>
            </p:cNvSpPr>
            <p:nvPr/>
          </p:nvSpPr>
          <p:spPr>
            <a:xfrm>
              <a:off x="4086103" y="4050672"/>
              <a:ext cx="144000" cy="1440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>
              <a:spLocks noChangeAspect="1"/>
            </p:cNvSpPr>
            <p:nvPr/>
          </p:nvSpPr>
          <p:spPr>
            <a:xfrm>
              <a:off x="2989286" y="5514313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>
              <a:spLocks noChangeAspect="1"/>
            </p:cNvSpPr>
            <p:nvPr/>
          </p:nvSpPr>
          <p:spPr>
            <a:xfrm>
              <a:off x="2496344" y="3007735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6444013" y="769694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>
              <a:spLocks noChangeAspect="1"/>
            </p:cNvSpPr>
            <p:nvPr/>
          </p:nvSpPr>
          <p:spPr>
            <a:xfrm>
              <a:off x="2859803" y="377100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>
              <a:spLocks noChangeAspect="1"/>
            </p:cNvSpPr>
            <p:nvPr/>
          </p:nvSpPr>
          <p:spPr>
            <a:xfrm>
              <a:off x="4064186" y="541180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>
              <a:spLocks noChangeAspect="1"/>
            </p:cNvSpPr>
            <p:nvPr/>
          </p:nvSpPr>
          <p:spPr>
            <a:xfrm>
              <a:off x="3993785" y="6259265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>
              <a:spLocks noChangeAspect="1"/>
            </p:cNvSpPr>
            <p:nvPr/>
          </p:nvSpPr>
          <p:spPr>
            <a:xfrm>
              <a:off x="4737397" y="2141431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>
              <a:spLocks noChangeAspect="1"/>
            </p:cNvSpPr>
            <p:nvPr/>
          </p:nvSpPr>
          <p:spPr>
            <a:xfrm>
              <a:off x="3715323" y="315591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>
              <a:spLocks noChangeAspect="1"/>
            </p:cNvSpPr>
            <p:nvPr/>
          </p:nvSpPr>
          <p:spPr>
            <a:xfrm>
              <a:off x="6263288" y="292274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>
              <a:spLocks noChangeAspect="1"/>
            </p:cNvSpPr>
            <p:nvPr/>
          </p:nvSpPr>
          <p:spPr>
            <a:xfrm>
              <a:off x="3271135" y="300089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>
              <a:spLocks noChangeAspect="1"/>
            </p:cNvSpPr>
            <p:nvPr/>
          </p:nvSpPr>
          <p:spPr>
            <a:xfrm>
              <a:off x="4177729" y="302011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>
              <a:spLocks noChangeAspect="1"/>
            </p:cNvSpPr>
            <p:nvPr/>
          </p:nvSpPr>
          <p:spPr>
            <a:xfrm>
              <a:off x="2089795" y="348260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>
              <a:spLocks noChangeAspect="1"/>
            </p:cNvSpPr>
            <p:nvPr/>
          </p:nvSpPr>
          <p:spPr>
            <a:xfrm>
              <a:off x="3513035" y="373650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>
              <a:spLocks noChangeAspect="1"/>
            </p:cNvSpPr>
            <p:nvPr/>
          </p:nvSpPr>
          <p:spPr>
            <a:xfrm>
              <a:off x="5518980" y="834501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5148528" y="8869429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>
              <a:spLocks noChangeAspect="1"/>
            </p:cNvSpPr>
            <p:nvPr/>
          </p:nvSpPr>
          <p:spPr>
            <a:xfrm>
              <a:off x="2775627" y="4585503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>
              <a:spLocks noChangeAspect="1"/>
            </p:cNvSpPr>
            <p:nvPr/>
          </p:nvSpPr>
          <p:spPr>
            <a:xfrm>
              <a:off x="2299165" y="41586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>
              <a:spLocks noChangeAspect="1"/>
            </p:cNvSpPr>
            <p:nvPr/>
          </p:nvSpPr>
          <p:spPr>
            <a:xfrm>
              <a:off x="3280974" y="429571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>
              <a:spLocks noChangeAspect="1"/>
            </p:cNvSpPr>
            <p:nvPr/>
          </p:nvSpPr>
          <p:spPr>
            <a:xfrm>
              <a:off x="2053795" y="4549503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>
              <a:spLocks noChangeAspect="1"/>
            </p:cNvSpPr>
            <p:nvPr/>
          </p:nvSpPr>
          <p:spPr>
            <a:xfrm>
              <a:off x="2415475" y="5460313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>
              <a:spLocks noChangeAspect="1"/>
            </p:cNvSpPr>
            <p:nvPr/>
          </p:nvSpPr>
          <p:spPr>
            <a:xfrm>
              <a:off x="7464896" y="4779765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>
              <a:spLocks noChangeAspect="1"/>
            </p:cNvSpPr>
            <p:nvPr/>
          </p:nvSpPr>
          <p:spPr>
            <a:xfrm>
              <a:off x="4037401" y="438457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>
              <a:spLocks noChangeAspect="1"/>
            </p:cNvSpPr>
            <p:nvPr/>
          </p:nvSpPr>
          <p:spPr>
            <a:xfrm>
              <a:off x="2498227" y="2177431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>
              <a:spLocks noChangeAspect="1"/>
            </p:cNvSpPr>
            <p:nvPr/>
          </p:nvSpPr>
          <p:spPr>
            <a:xfrm>
              <a:off x="4065050" y="2319473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>
              <a:spLocks noChangeAspect="1"/>
            </p:cNvSpPr>
            <p:nvPr/>
          </p:nvSpPr>
          <p:spPr>
            <a:xfrm>
              <a:off x="4080520" y="733480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>
              <a:spLocks noChangeAspect="1"/>
            </p:cNvSpPr>
            <p:nvPr/>
          </p:nvSpPr>
          <p:spPr>
            <a:xfrm>
              <a:off x="4008520" y="70488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6551219" y="8843235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368544" y="5160228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905434" y="495099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738290" y="5524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795136" y="6256776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921140" y="608573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409057" y="6472808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4916753" y="2469746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6797935" y="2664686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5952728" y="3173910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28050" y="5549932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6816824" y="3072890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6134440" y="2571988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6312768" y="2198872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881522" y="5318638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192050" y="526590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208312" y="5567932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405925" y="597879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667106" y="46186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4715999" y="4402576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854889" y="1893492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584029" y="2433746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4191852" y="7066872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634058" y="7678944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513035" y="7264896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792488" y="7642944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/>
            <p:cNvCxnSpPr>
              <a:stCxn id="8" idx="7"/>
            </p:cNvCxnSpPr>
            <p:nvPr/>
          </p:nvCxnSpPr>
          <p:spPr>
            <a:xfrm flipV="1">
              <a:off x="6536197" y="8879236"/>
              <a:ext cx="15022" cy="576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10" idx="6"/>
              <a:endCxn id="46" idx="2"/>
            </p:cNvCxnSpPr>
            <p:nvPr/>
          </p:nvCxnSpPr>
          <p:spPr>
            <a:xfrm flipV="1">
              <a:off x="3097286" y="5567932"/>
              <a:ext cx="130764" cy="38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38" idx="3"/>
              <a:endCxn id="14" idx="6"/>
            </p:cNvCxnSpPr>
            <p:nvPr/>
          </p:nvCxnSpPr>
          <p:spPr>
            <a:xfrm flipH="1">
              <a:off x="4172186" y="4981721"/>
              <a:ext cx="738520" cy="48408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37" idx="3"/>
              <a:endCxn id="14" idx="7"/>
            </p:cNvCxnSpPr>
            <p:nvPr/>
          </p:nvCxnSpPr>
          <p:spPr>
            <a:xfrm flipH="1">
              <a:off x="4156370" y="5190956"/>
              <a:ext cx="217446" cy="23666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14" idx="5"/>
              <a:endCxn id="39" idx="3"/>
            </p:cNvCxnSpPr>
            <p:nvPr/>
          </p:nvCxnSpPr>
          <p:spPr>
            <a:xfrm>
              <a:off x="4156370" y="5503986"/>
              <a:ext cx="587192" cy="509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40" idx="2"/>
              <a:endCxn id="15" idx="6"/>
            </p:cNvCxnSpPr>
            <p:nvPr/>
          </p:nvCxnSpPr>
          <p:spPr>
            <a:xfrm flipH="1">
              <a:off x="4101785" y="6274776"/>
              <a:ext cx="693351" cy="3848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15" idx="2"/>
              <a:endCxn id="42" idx="6"/>
            </p:cNvCxnSpPr>
            <p:nvPr/>
          </p:nvCxnSpPr>
          <p:spPr>
            <a:xfrm flipH="1">
              <a:off x="3445057" y="6313265"/>
              <a:ext cx="548728" cy="17754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41" idx="4"/>
              <a:endCxn id="15" idx="0"/>
            </p:cNvCxnSpPr>
            <p:nvPr/>
          </p:nvCxnSpPr>
          <p:spPr>
            <a:xfrm>
              <a:off x="3939140" y="6121739"/>
              <a:ext cx="108645" cy="13752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16" idx="5"/>
              <a:endCxn id="43" idx="1"/>
            </p:cNvCxnSpPr>
            <p:nvPr/>
          </p:nvCxnSpPr>
          <p:spPr>
            <a:xfrm>
              <a:off x="4829581" y="2233615"/>
              <a:ext cx="92444" cy="24140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18" idx="0"/>
              <a:endCxn id="49" idx="4"/>
            </p:cNvCxnSpPr>
            <p:nvPr/>
          </p:nvCxnSpPr>
          <p:spPr>
            <a:xfrm flipV="1">
              <a:off x="6317288" y="2234872"/>
              <a:ext cx="13480" cy="68787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18" idx="1"/>
              <a:endCxn id="48" idx="4"/>
            </p:cNvCxnSpPr>
            <p:nvPr/>
          </p:nvCxnSpPr>
          <p:spPr>
            <a:xfrm flipH="1" flipV="1">
              <a:off x="6152440" y="2607988"/>
              <a:ext cx="126664" cy="33057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>
              <a:stCxn id="18" idx="7"/>
              <a:endCxn id="44" idx="2"/>
            </p:cNvCxnSpPr>
            <p:nvPr/>
          </p:nvCxnSpPr>
          <p:spPr>
            <a:xfrm flipV="1">
              <a:off x="6355472" y="2682686"/>
              <a:ext cx="442463" cy="25587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18" idx="6"/>
              <a:endCxn id="47" idx="2"/>
            </p:cNvCxnSpPr>
            <p:nvPr/>
          </p:nvCxnSpPr>
          <p:spPr>
            <a:xfrm>
              <a:off x="6371288" y="2976744"/>
              <a:ext cx="445536" cy="11414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>
              <a:stCxn id="45" idx="7"/>
              <a:endCxn id="18" idx="3"/>
            </p:cNvCxnSpPr>
            <p:nvPr/>
          </p:nvCxnSpPr>
          <p:spPr>
            <a:xfrm flipV="1">
              <a:off x="5983456" y="3014928"/>
              <a:ext cx="295648" cy="16425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52" idx="6"/>
              <a:endCxn id="29" idx="3"/>
            </p:cNvCxnSpPr>
            <p:nvPr/>
          </p:nvCxnSpPr>
          <p:spPr>
            <a:xfrm flipV="1">
              <a:off x="2244312" y="5552497"/>
              <a:ext cx="186979" cy="3343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>
              <a:endCxn id="29" idx="4"/>
            </p:cNvCxnSpPr>
            <p:nvPr/>
          </p:nvCxnSpPr>
          <p:spPr>
            <a:xfrm flipV="1">
              <a:off x="2423925" y="5568313"/>
              <a:ext cx="45550" cy="4284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stCxn id="50" idx="7"/>
              <a:endCxn id="29" idx="2"/>
            </p:cNvCxnSpPr>
            <p:nvPr/>
          </p:nvCxnSpPr>
          <p:spPr>
            <a:xfrm>
              <a:off x="1912250" y="5323910"/>
              <a:ext cx="503225" cy="19040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>
              <a:stCxn id="29" idx="6"/>
              <a:endCxn id="51" idx="3"/>
            </p:cNvCxnSpPr>
            <p:nvPr/>
          </p:nvCxnSpPr>
          <p:spPr>
            <a:xfrm flipV="1">
              <a:off x="2523475" y="5296631"/>
              <a:ext cx="673847" cy="21768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>
              <a:stCxn id="31" idx="3"/>
              <a:endCxn id="54" idx="7"/>
            </p:cNvCxnSpPr>
            <p:nvPr/>
          </p:nvCxnSpPr>
          <p:spPr>
            <a:xfrm flipH="1">
              <a:off x="3697834" y="4476760"/>
              <a:ext cx="355383" cy="14717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>
              <a:stCxn id="55" idx="2"/>
              <a:endCxn id="31" idx="6"/>
            </p:cNvCxnSpPr>
            <p:nvPr/>
          </p:nvCxnSpPr>
          <p:spPr>
            <a:xfrm flipH="1">
              <a:off x="4145401" y="4420576"/>
              <a:ext cx="570598" cy="18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>
              <a:stCxn id="56" idx="5"/>
              <a:endCxn id="33" idx="1"/>
            </p:cNvCxnSpPr>
            <p:nvPr/>
          </p:nvCxnSpPr>
          <p:spPr>
            <a:xfrm>
              <a:off x="3885617" y="1924220"/>
              <a:ext cx="195249" cy="41106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>
              <a:stCxn id="33" idx="2"/>
              <a:endCxn id="57" idx="6"/>
            </p:cNvCxnSpPr>
            <p:nvPr/>
          </p:nvCxnSpPr>
          <p:spPr>
            <a:xfrm flipH="1">
              <a:off x="3620029" y="2373473"/>
              <a:ext cx="445021" cy="7827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stCxn id="58" idx="2"/>
              <a:endCxn id="35" idx="6"/>
            </p:cNvCxnSpPr>
            <p:nvPr/>
          </p:nvCxnSpPr>
          <p:spPr>
            <a:xfrm flipH="1">
              <a:off x="4116520" y="7084872"/>
              <a:ext cx="75332" cy="18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>
              <a:stCxn id="34" idx="2"/>
              <a:endCxn id="60" idx="6"/>
            </p:cNvCxnSpPr>
            <p:nvPr/>
          </p:nvCxnSpPr>
          <p:spPr>
            <a:xfrm flipH="1" flipV="1">
              <a:off x="3549035" y="7282896"/>
              <a:ext cx="531485" cy="10590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>
              <a:stCxn id="34" idx="3"/>
              <a:endCxn id="61" idx="7"/>
            </p:cNvCxnSpPr>
            <p:nvPr/>
          </p:nvCxnSpPr>
          <p:spPr>
            <a:xfrm flipH="1">
              <a:off x="3823216" y="7426988"/>
              <a:ext cx="273120" cy="22122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4137050" y="7390866"/>
              <a:ext cx="497008" cy="30607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Овал 87"/>
            <p:cNvSpPr>
              <a:spLocks noChangeAspect="1"/>
            </p:cNvSpPr>
            <p:nvPr/>
          </p:nvSpPr>
          <p:spPr>
            <a:xfrm>
              <a:off x="4367392" y="7284012"/>
              <a:ext cx="144000" cy="144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51520" y="188640"/>
            <a:ext cx="8743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ПОДГОТОВКА КАДРОВ ДЛЯ АПК РЕСПУБЛИКИ БАШКОРТОСТАН</a:t>
            </a:r>
            <a:endParaRPr lang="ru-RU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20395217"/>
              </p:ext>
            </p:extLst>
          </p:nvPr>
        </p:nvGraphicFramePr>
        <p:xfrm>
          <a:off x="4499992" y="1113880"/>
          <a:ext cx="4560168" cy="569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3" name="Овал 92"/>
          <p:cNvSpPr/>
          <p:nvPr/>
        </p:nvSpPr>
        <p:spPr>
          <a:xfrm>
            <a:off x="4623084" y="1508962"/>
            <a:ext cx="108000" cy="108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4626248" y="2307722"/>
            <a:ext cx="108000" cy="108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4633649" y="254797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4624116" y="2776350"/>
            <a:ext cx="108000" cy="108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4615649" y="1901311"/>
            <a:ext cx="108000" cy="108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293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Zased_W_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Пресняков Константин Викторович</cp:lastModifiedBy>
  <cp:revision>41</cp:revision>
  <cp:lastPrinted>2016-07-29T07:27:52Z</cp:lastPrinted>
  <dcterms:created xsi:type="dcterms:W3CDTF">2014-06-03T04:33:56Z</dcterms:created>
  <dcterms:modified xsi:type="dcterms:W3CDTF">2016-08-26T05:52:31Z</dcterms:modified>
</cp:coreProperties>
</file>