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33" r:id="rId2"/>
    <p:sldId id="327" r:id="rId3"/>
    <p:sldId id="352" r:id="rId4"/>
    <p:sldId id="339" r:id="rId5"/>
    <p:sldId id="338" r:id="rId6"/>
    <p:sldId id="340" r:id="rId7"/>
    <p:sldId id="349" r:id="rId8"/>
    <p:sldId id="353" r:id="rId9"/>
    <p:sldId id="354" r:id="rId10"/>
    <p:sldId id="343" r:id="rId11"/>
    <p:sldId id="346" r:id="rId12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4276">
          <p15:clr>
            <a:srgbClr val="A4A3A4"/>
          </p15:clr>
        </p15:guide>
        <p15:guide id="4" pos="7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4F6BF"/>
    <a:srgbClr val="F6C76A"/>
    <a:srgbClr val="FF3B3B"/>
    <a:srgbClr val="B2E8D2"/>
    <a:srgbClr val="E5A3A3"/>
    <a:srgbClr val="64F8D5"/>
    <a:srgbClr val="DDEBFD"/>
    <a:srgbClr val="0000FF"/>
    <a:srgbClr val="E3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5886" autoAdjust="0"/>
  </p:normalViewPr>
  <p:slideViewPr>
    <p:cSldViewPr snapToGrid="0">
      <p:cViewPr varScale="1">
        <p:scale>
          <a:sx n="56" d="100"/>
          <a:sy n="56" d="100"/>
        </p:scale>
        <p:origin x="-288" y="-84"/>
      </p:cViewPr>
      <p:guideLst>
        <p:guide orient="horz" pos="4320"/>
        <p:guide orient="horz" pos="4276"/>
        <p:guide pos="7680"/>
        <p:guide pos="76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0D18-182F-4228-B916-D2F71D0F39B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7E31-57E5-4777-8318-8A4F61FFF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15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0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7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3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51275" y="9431258"/>
            <a:ext cx="2944813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9BD3F09-0DBC-43CF-A2CC-7F9B9D2E8980}" type="slidenum">
              <a:rPr lang="ru-RU" altLang="ru-RU" sz="1200">
                <a:latin typeface="Lucida Fax" pitchFamily="18" charset="0"/>
                <a:cs typeface="Arial" pitchFamily="34" charset="0"/>
              </a:rPr>
              <a:pPr algn="r" eaLnBrk="1" hangingPunct="1"/>
              <a:t>11</a:t>
            </a:fld>
            <a:endParaRPr lang="ru-RU" altLang="ru-RU" sz="1200">
              <a:latin typeface="Lucida Fax" pitchFamily="18" charset="0"/>
              <a:cs typeface="Arial" pitchFamily="34" charset="0"/>
            </a:endParaRPr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49689" y="9431258"/>
            <a:ext cx="2946400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8" tIns="45494" rIns="90988" bIns="45494" anchor="b"/>
          <a:lstStyle>
            <a:lvl1pPr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6088" eaLnBrk="0" hangingPunct="0"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39863" algn="l"/>
                <a:tab pos="2159000" algn="l"/>
                <a:tab pos="2879725" algn="l"/>
                <a:tab pos="3600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CAF728DF-82BE-496D-9162-8ADC26EFC6ED}" type="slidenum">
              <a:rPr lang="en-GB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45000"/>
              </a:pPr>
              <a:t>11</a:t>
            </a:fld>
            <a:endParaRPr lang="en-GB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8" name="Text Box 1"/>
          <p:cNvSpPr txBox="1">
            <a:spLocks noChangeArrowheads="1"/>
          </p:cNvSpPr>
          <p:nvPr/>
        </p:nvSpPr>
        <p:spPr bwMode="auto">
          <a:xfrm>
            <a:off x="2233613" y="746244"/>
            <a:ext cx="2330450" cy="3721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88" tIns="45494" rIns="90988" bIns="45494" anchor="ctr"/>
          <a:lstStyle>
            <a:lvl1pPr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</a:pPr>
            <a:endParaRPr lang="ru-RU" altLang="ru-RU" sz="1800">
              <a:solidFill>
                <a:schemeClr val="bg1"/>
              </a:solidFill>
              <a:latin typeface="Lucida Fax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14041"/>
            <a:ext cx="5435600" cy="44711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20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7" y="549282"/>
            <a:ext cx="5486399" cy="11703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82"/>
            <a:ext cx="16052801" cy="11703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8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0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6065079" cy="275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 userDrawn="1"/>
        </p:nvSpPr>
        <p:spPr>
          <a:xfrm>
            <a:off x="5446643" y="198783"/>
            <a:ext cx="5963479" cy="2027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7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438072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5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7" y="3200408"/>
            <a:ext cx="10769601" cy="9051924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6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3070228"/>
            <a:ext cx="10773835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8" y="4349753"/>
            <a:ext cx="10773835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8" y="3070228"/>
            <a:ext cx="10778066" cy="127952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9442" indent="0">
              <a:buNone/>
              <a:defRPr sz="5100" b="1"/>
            </a:lvl2pPr>
            <a:lvl3pPr marL="2378883" indent="0">
              <a:buNone/>
              <a:defRPr sz="4600" b="1"/>
            </a:lvl3pPr>
            <a:lvl4pPr marL="3568325" indent="0">
              <a:buNone/>
              <a:defRPr sz="4100" b="1"/>
            </a:lvl4pPr>
            <a:lvl5pPr marL="4757767" indent="0">
              <a:buNone/>
              <a:defRPr sz="4100" b="1"/>
            </a:lvl5pPr>
            <a:lvl6pPr marL="5947206" indent="0">
              <a:buNone/>
              <a:defRPr sz="4100" b="1"/>
            </a:lvl6pPr>
            <a:lvl7pPr marL="7136648" indent="0">
              <a:buNone/>
              <a:defRPr sz="4100" b="1"/>
            </a:lvl7pPr>
            <a:lvl8pPr marL="8326090" indent="0">
              <a:buNone/>
              <a:defRPr sz="4100" b="1"/>
            </a:lvl8pPr>
            <a:lvl9pPr marL="9515531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8" y="4349753"/>
            <a:ext cx="10778066" cy="7902574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099"/>
            <a:ext cx="8022169" cy="2324104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5" y="546106"/>
            <a:ext cx="13631334" cy="11706226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2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6"/>
            <a:ext cx="8022169" cy="9382127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199"/>
            <a:ext cx="14630401" cy="1133476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3"/>
            <a:ext cx="14630401" cy="8229600"/>
          </a:xfrm>
        </p:spPr>
        <p:txBody>
          <a:bodyPr/>
          <a:lstStyle>
            <a:lvl1pPr marL="0" indent="0">
              <a:buNone/>
              <a:defRPr sz="8200"/>
            </a:lvl1pPr>
            <a:lvl2pPr marL="1189442" indent="0">
              <a:buNone/>
              <a:defRPr sz="7200"/>
            </a:lvl2pPr>
            <a:lvl3pPr marL="2378883" indent="0">
              <a:buNone/>
              <a:defRPr sz="6200"/>
            </a:lvl3pPr>
            <a:lvl4pPr marL="3568325" indent="0">
              <a:buNone/>
              <a:defRPr sz="5100"/>
            </a:lvl4pPr>
            <a:lvl5pPr marL="4757767" indent="0">
              <a:buNone/>
              <a:defRPr sz="5100"/>
            </a:lvl5pPr>
            <a:lvl6pPr marL="5947206" indent="0">
              <a:buNone/>
              <a:defRPr sz="5100"/>
            </a:lvl6pPr>
            <a:lvl7pPr marL="7136648" indent="0">
              <a:buNone/>
              <a:defRPr sz="5100"/>
            </a:lvl7pPr>
            <a:lvl8pPr marL="8326090" indent="0">
              <a:buNone/>
              <a:defRPr sz="5100"/>
            </a:lvl8pPr>
            <a:lvl9pPr marL="9515531" indent="0">
              <a:buNone/>
              <a:defRPr sz="5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9"/>
            <a:ext cx="14630401" cy="1609724"/>
          </a:xfrm>
        </p:spPr>
        <p:txBody>
          <a:bodyPr/>
          <a:lstStyle>
            <a:lvl1pPr marL="0" indent="0">
              <a:buNone/>
              <a:defRPr sz="3600"/>
            </a:lvl1pPr>
            <a:lvl2pPr marL="1189442" indent="0">
              <a:buNone/>
              <a:defRPr sz="3100"/>
            </a:lvl2pPr>
            <a:lvl3pPr marL="2378883" indent="0">
              <a:buNone/>
              <a:defRPr sz="2600"/>
            </a:lvl3pPr>
            <a:lvl4pPr marL="3568325" indent="0">
              <a:buNone/>
              <a:defRPr sz="2300"/>
            </a:lvl4pPr>
            <a:lvl5pPr marL="4757767" indent="0">
              <a:buNone/>
              <a:defRPr sz="2300"/>
            </a:lvl5pPr>
            <a:lvl6pPr marL="5947206" indent="0">
              <a:buNone/>
              <a:defRPr sz="2300"/>
            </a:lvl6pPr>
            <a:lvl7pPr marL="7136648" indent="0">
              <a:buNone/>
              <a:defRPr sz="2300"/>
            </a:lvl7pPr>
            <a:lvl8pPr marL="8326090" indent="0">
              <a:buNone/>
              <a:defRPr sz="2300"/>
            </a:lvl8pPr>
            <a:lvl9pPr marL="9515531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5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9"/>
            <a:ext cx="21945601" cy="2286003"/>
          </a:xfrm>
          <a:prstGeom prst="rect">
            <a:avLst/>
          </a:prstGeom>
        </p:spPr>
        <p:txBody>
          <a:bodyPr vert="horz" lIns="237888" tIns="118943" rIns="237888" bIns="118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8"/>
            <a:ext cx="21945601" cy="9051924"/>
          </a:xfrm>
          <a:prstGeom prst="rect">
            <a:avLst/>
          </a:prstGeom>
        </p:spPr>
        <p:txBody>
          <a:bodyPr vert="horz" lIns="237888" tIns="118943" rIns="237888" bIns="1189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6EA0D9D3-9904-8C48-8E03-01760A1D8F8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12/26/2019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2" y="12712704"/>
            <a:ext cx="7721599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1" y="12712704"/>
            <a:ext cx="5689601" cy="730251"/>
          </a:xfrm>
          <a:prstGeom prst="rect">
            <a:avLst/>
          </a:prstGeom>
        </p:spPr>
        <p:txBody>
          <a:bodyPr vert="horz" lIns="237888" tIns="118943" rIns="237888" bIns="118943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9442" hangingPunct="1"/>
            <a:fld id="{DB699076-EACD-6F48-A38F-1CEDAE6B1DD7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189442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1189442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2081" indent="-892081" algn="l" defTabSz="118944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32843" indent="-743401" algn="l" defTabSz="1189442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73603" indent="-594720" algn="l" defTabSz="1189442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3045" indent="-594720" algn="l" defTabSz="1189442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352487" indent="-594720" algn="l" defTabSz="1189442" rtl="0" eaLnBrk="1" latinLnBrk="0" hangingPunct="1">
        <a:spcBef>
          <a:spcPct val="20000"/>
        </a:spcBef>
        <a:buFont typeface="Arial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41928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731370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920812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110251" indent="-594720" algn="l" defTabSz="1189442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89442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78883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68325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57767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947206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136648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326090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515531" algn="l" defTabSz="1189442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xportcenter.ru/services/subsidirovanie/kompensatsiya-chasti-zatrat-na-transportirovku-selskokhozyaystvennoy-i-prodovolstvennoy-produktsii/kompensaciya-chasti-zatrat-na-transportirovku-selskohozyajstvennoj/" TargetMode="External"/><Relationship Id="rId4" Type="http://schemas.openxmlformats.org/officeDocument/2006/relationships/hyperlink" Target="mailto:kachnova@exportcent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ttern.jpg"/>
          <p:cNvPicPr>
            <a:picLocks noChangeAspect="1"/>
          </p:cNvPicPr>
          <p:nvPr/>
        </p:nvPicPr>
        <p:blipFill>
          <a:blip r:embed="rId3">
            <a:extLst/>
          </a:blip>
          <a:srcRect l="62629" t="4038" r="15742"/>
          <a:stretch>
            <a:fillRect/>
          </a:stretch>
        </p:blipFill>
        <p:spPr>
          <a:xfrm>
            <a:off x="18156815" y="-45799"/>
            <a:ext cx="6292671" cy="137886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8029394" y="-1556"/>
            <a:ext cx="131606" cy="136800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11499" y="5367130"/>
            <a:ext cx="1666857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>
              <a:lnSpc>
                <a:spcPct val="105000"/>
              </a:lnSpc>
              <a:spcBef>
                <a:spcPct val="0"/>
              </a:spcBef>
            </a:pP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Компенсация</a:t>
            </a:r>
            <a:r>
              <a:rPr lang="en-US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 </a:t>
            </a:r>
            <a:r>
              <a:rPr lang="ru-RU" sz="55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российским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</a:t>
            </a:r>
            <a:r>
              <a:rPr lang="ru-RU" sz="55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55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транспортировку сельскохозяйственной и продовольственной продукции</a:t>
            </a:r>
            <a:endParaRPr lang="ru-RU" sz="5500" b="1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9" y="5385"/>
            <a:ext cx="12194346" cy="53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82511" y="12393385"/>
            <a:ext cx="190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36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</a:t>
            </a:r>
            <a:endParaRPr lang="ru-RU" sz="36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14" y="2944738"/>
            <a:ext cx="24383999" cy="752672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4000" b="1" kern="12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ДЛЯ ОТКАЗА В ПРЕДОСТАВЛЕНИИ СУБСИДИИ</a:t>
            </a:r>
            <a:endParaRPr lang="ru-RU" sz="4000" b="1" kern="12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64750" y="672610"/>
            <a:ext cx="1154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  <a:p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2918" y="4164694"/>
            <a:ext cx="18946278" cy="83376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Непредставление (представление не в полном объеме) российской организацией документов, предусмотренных Правилами;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Несоответствие представленных российской организацией документов положениям, предусмотренным пунктом 4 Правил;</a:t>
            </a: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в представленных российской организацией документах, предусмотренных пунктом 9 Правил, недостоверной информации;</a:t>
            </a:r>
          </a:p>
          <a:p>
            <a:pPr marL="814388" algn="just">
              <a:lnSpc>
                <a:spcPct val="15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недостатка ЛБО, доведенных в установленном порядке до Минсельхоза России.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5085634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6752523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8455269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красный крести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7" y="10158015"/>
            <a:ext cx="731155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1"/>
          <p:cNvSpPr txBox="1">
            <a:spLocks/>
          </p:cNvSpPr>
          <p:nvPr/>
        </p:nvSpPr>
        <p:spPr bwMode="auto">
          <a:xfrm>
            <a:off x="893361" y="10923428"/>
            <a:ext cx="22567772" cy="13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952"/>
              </a:spcBef>
              <a:buClr>
                <a:schemeClr val="accent1"/>
              </a:buClr>
              <a:buSzPct val="68000"/>
            </a:pP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123610  </a:t>
            </a:r>
            <a:r>
              <a:rPr lang="ru-RU" alt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Краснопресненская набережная, 12, </a:t>
            </a: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подъезд 9</a:t>
            </a:r>
            <a:endParaRPr lang="en-US" alt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952"/>
              </a:spcBef>
              <a:buClr>
                <a:schemeClr val="accent1"/>
              </a:buClr>
              <a:buSzPct val="68000"/>
            </a:pP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ru-RU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(495) 937-47-47, </a:t>
            </a:r>
            <a:r>
              <a:rPr lang="en-US" alt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www.exportcenter.ru</a:t>
            </a:r>
            <a:endParaRPr lang="ru-RU" alt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249" name="Line 4"/>
          <p:cNvSpPr>
            <a:spLocks noChangeShapeType="1"/>
          </p:cNvSpPr>
          <p:nvPr/>
        </p:nvSpPr>
        <p:spPr bwMode="auto">
          <a:xfrm flipV="1">
            <a:off x="673101" y="2105026"/>
            <a:ext cx="22788032" cy="0"/>
          </a:xfrm>
          <a:prstGeom prst="line">
            <a:avLst/>
          </a:prstGeom>
          <a:noFill/>
          <a:ln w="57150" cmpd="thinThick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7709" tIns="108855" rIns="217709" bIns="108855"/>
          <a:lstStyle/>
          <a:p>
            <a:endParaRPr lang="ru-RU"/>
          </a:p>
        </p:txBody>
      </p:sp>
      <p:sp>
        <p:nvSpPr>
          <p:cNvPr id="179251" name="Text Box 51"/>
          <p:cNvSpPr txBox="1">
            <a:spLocks noChangeArrowheads="1"/>
          </p:cNvSpPr>
          <p:nvPr/>
        </p:nvSpPr>
        <p:spPr bwMode="auto">
          <a:xfrm>
            <a:off x="5994400" y="4016376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pPr algn="l"/>
            <a:endParaRPr lang="ru-RU" altLang="ru-RU" sz="43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ortal.exportcenter.ru/docs/themes_inctruction/external-communications/webdav_bizproc_history_get/6082029/6082029/?ncc=1&amp;force_download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3" y="2285301"/>
            <a:ext cx="10686227" cy="97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79086" y="3624943"/>
            <a:ext cx="888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510075" y="3275516"/>
            <a:ext cx="8882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 в АО «РЭЦ»:</a:t>
            </a:r>
          </a:p>
          <a:p>
            <a:pPr algn="l"/>
            <a:endParaRPr lang="ru-RU" sz="28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Ирина Качнова</a:t>
            </a: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администрированию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субсидий</a:t>
            </a:r>
          </a:p>
          <a:p>
            <a:pPr algn="l"/>
            <a:endParaRPr lang="ru-RU" sz="28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+7 (495) 937-47-47, доб. 11-61</a:t>
            </a:r>
          </a:p>
          <a:p>
            <a:pPr algn="l"/>
            <a:r>
              <a:rPr lang="en-US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kachnova@exportcenter.ru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411" y="7690836"/>
            <a:ext cx="22290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>
                <a:solidFill>
                  <a:srgbClr val="4F81BD"/>
                </a:solidFill>
                <a:latin typeface="Arial Black" panose="020B0A04020102020204" pitchFamily="34" charset="0"/>
              </a:rPr>
              <a:t>Материалы по программе размещены на сайте РЭЦ </a:t>
            </a:r>
            <a:r>
              <a:rPr lang="en-US" sz="3200" dirty="0">
                <a:latin typeface="Arial Black" panose="020B0A04020102020204" pitchFamily="34" charset="0"/>
                <a:hlinkClick r:id="rId5"/>
              </a:rPr>
              <a:t>https://www.exportcenter.ru/services/subsidirovanie/kompensatsiya-chasti-zatrat-na-transportirovku-selskokhozyaystvennoy-i-prodovolstvennoy-produktsii/kompensaciya-chasti-zatrat-na-transportirovku-selskohozyajstvennoj</a:t>
            </a:r>
            <a:r>
              <a:rPr lang="en-US" sz="3200" dirty="0" smtClean="0"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90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154" y="2557577"/>
            <a:ext cx="22045352" cy="2336503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Правительства Российский Федерации </a:t>
            </a: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15 сентября 2017 г. №</a:t>
            </a:r>
            <a:r>
              <a:rPr lang="en-US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1104 «О предоставлении субсидий из федерального бюджета российским организациям</a:t>
            </a:r>
            <a:r>
              <a:rPr lang="ru-RU" sz="2800" b="1" kern="12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компенсацию части затрат на транспортировку сельскохозяйственной и продовольственной продукции» (с изменениями и дополнениями)</a:t>
            </a:r>
            <a:br>
              <a:rPr lang="ru-RU" sz="28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(далее – Постановление № 1104)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31" y="578458"/>
            <a:ext cx="624766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0752" y="6288200"/>
            <a:ext cx="2005965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Положение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осуществлении акционерным обществом «Российский экспортный центр» функций агента Правительства Российской Федерации по вопросу о предоставлении субсидий из федерального бюджета российским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на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компенсацию части затрат на транспортировку сельскохозяйственной и продовольственной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продукции;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предоставления субсидий из федерального бюджета российским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организациям на </a:t>
            </a:r>
            <a:r>
              <a:rPr lang="ru-RU" sz="2800" dirty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компенсацию части затрат на транспортировку сельскохозяйственной и продовольственной </a:t>
            </a:r>
            <a:r>
              <a:rPr lang="ru-RU" sz="28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продукции.</a:t>
            </a:r>
            <a:endParaRPr lang="ru-RU" sz="28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0751" y="4972654"/>
            <a:ext cx="20059650" cy="761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140" hangingPunct="1">
              <a:defRPr sz="2600" b="1" kern="120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Утверждает:</a:t>
            </a:r>
          </a:p>
        </p:txBody>
      </p:sp>
    </p:spTree>
    <p:extLst>
      <p:ext uri="{BB962C8B-B14F-4D97-AF65-F5344CB8AC3E}">
        <p14:creationId xmlns:p14="http://schemas.microsoft.com/office/powerpoint/2010/main" val="14102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6604" y="1897665"/>
            <a:ext cx="1985079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endParaRPr lang="ru-RU" sz="2000" b="1" kern="1200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32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Обзор основных изменений, внесенных в Постановление 1104 </a:t>
            </a:r>
          </a:p>
          <a:p>
            <a:pPr defTabSz="457200" hangingPunct="1">
              <a:lnSpc>
                <a:spcPts val="3500"/>
              </a:lnSpc>
              <a:spcBef>
                <a:spcPct val="0"/>
              </a:spcBef>
            </a:pPr>
            <a:r>
              <a:rPr lang="ru-RU" sz="32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Правительства от 14 декабря 2019 г. № 1673:</a:t>
            </a:r>
            <a:endParaRPr lang="ru-RU" sz="5400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-15417008"/>
            <a:ext cx="12192000" cy="4032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Отмена ограничения по географии отправки сельскохозяйственной и продовольственной продукции. Таким образом, доступ к программе открыт для организаций, функционирующих на всей территории страны.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действия программы на автомобильный и водный транспорт. Предыдущая редакция Постановления 1104 предусматривала компенсацию части затрат на транспортировку сельскохозяйственной и продовольственной продукции посредством железнодорожного, а также железнодорожного с применением автомобильного транспорта. В новой редакции данное условие изменено – субсидированию подлежат затраты на транспортировку с применением одного или нескольких из следующих видов транспорта: железнодорожный, автомобильный, водный.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расширен перечень сельскохозяйственной и продовольственной продукции, подлежащей субсидированию (Приложение № 1 к Правилам), в том числе включены группы живые животные; продукты животного происхождения; мясо и пищевые мясные субпродукты; некоторые виды риса; шкуры крупного рогатого скота; часть алкогольной продукции, а также жмыхи, шрота. Более того, Постановлением установлен расширенный перечень продукции, подпадающей под субсидирование, при отправке из Дальневосточного федерального округа РФ (зерновых культур – пшеницы, ячменя, кукурузы).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Изменена формула расчета предельной стоимости перевозки (в размере 30% стоимости перевезенной продукции вместо 50%, установленных предыдущей редакцией). То есть сумма субсидии должна быть не менее чем в 3 раза меньше стоимости перевезенной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7157" y="3462783"/>
            <a:ext cx="21991021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Отмена ограничения по географии отправки сельскохозяйственной и продовольственной продукции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Таким образом, доступ к программе открыт для организаций, функционирующих на всей территории страны</a:t>
            </a: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Распространение действия программы на автомобильный и водный транспорт. </a:t>
            </a:r>
            <a:endParaRPr lang="ru-RU" sz="3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ct val="107000"/>
              </a:lnSpc>
            </a:pP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Предыдущая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редакция Постановления 1104 предусматривала компенсацию части затрат на транспортировку сельскохозяйственной и продовольственной продукции посредством железнодорожного, а также железнодорожного с применением автомобильного транспорта. В новой редакции данное условие изменено – субсидированию подлежат затраты на транспортировку с применением одного или нескольких из следующих видов транспорта: железнодорожный, автомобильный, водный. </a:t>
            </a:r>
            <a:endParaRPr lang="ru-RU" sz="3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Значительно расширен перечень сельскохозяйственной и продовольственной продукции, подлежащей субсидированию (Приложение № 1 к Правилам),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включены группы живые животные; продукты животного происхождения; мясо и пищевые мясные субпродукты; некоторые виды риса; шкуры крупного рогатого скота; часть алкогольной продукции, а также жмыхи, шрота. Более того, Постановлением установлен расширенный перечень продукции, подпадающей под субсидирование, при отправке из Дальневосточного федерального округа РФ (зерновых культур – пшеницы, ячменя, кукурузы</a:t>
            </a:r>
            <a:r>
              <a:rPr lang="ru-RU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Изменена формула расчета предельной стоимости перевозки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размере 30% стоимости перевезенной продукции вместо 50%, установленных предыдущей редакцией). То есть сумма субсидии должна быть не менее чем в 3 раза меньше стоимости перевезенной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06109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5605" y="3238924"/>
            <a:ext cx="14483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</a:pP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Транспортировка продукции </a:t>
            </a:r>
            <a:r>
              <a:rPr lang="ru-RU" sz="28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(включенной в перечень согласно Приложения № 1 к Постановлению № 1104)</a:t>
            </a: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осуществлялась </a:t>
            </a:r>
            <a:r>
              <a:rPr lang="ru-RU" sz="28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ранее 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октября 201</a:t>
            </a:r>
            <a:r>
              <a:rPr lang="en-US" sz="28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года</a:t>
            </a:r>
            <a:r>
              <a:rPr lang="ru-RU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железнодорожным и (или) автомобильным и (или) водным транспортом</a:t>
            </a:r>
            <a:endParaRPr lang="en-US" sz="28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079437" y="3031483"/>
            <a:ext cx="11905" cy="105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356" y="3733992"/>
            <a:ext cx="882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Получатели компенсации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81891" y="4798412"/>
            <a:ext cx="7998783" cy="6124512"/>
            <a:chOff x="828661" y="5054652"/>
            <a:chExt cx="10165119" cy="836099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427" y="5054652"/>
              <a:ext cx="2066925" cy="2105025"/>
            </a:xfrm>
            <a:prstGeom prst="rect">
              <a:avLst/>
            </a:prstGeom>
          </p:spPr>
        </p:pic>
        <p:sp>
          <p:nvSpPr>
            <p:cNvPr id="30" name="Bent Arrow 131"/>
            <p:cNvSpPr/>
            <p:nvPr/>
          </p:nvSpPr>
          <p:spPr bwMode="auto">
            <a:xfrm rot="16200000" flipH="1" flipV="1">
              <a:off x="7104988" y="5947634"/>
              <a:ext cx="2016000" cy="2412000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E5A3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Bent Arrow 131"/>
            <p:cNvSpPr/>
            <p:nvPr/>
          </p:nvSpPr>
          <p:spPr bwMode="auto">
            <a:xfrm rot="16200000" flipH="1">
              <a:off x="2728843" y="6007946"/>
              <a:ext cx="2038350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E5A3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4485" y="7142458"/>
              <a:ext cx="3508310" cy="91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Российские организации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8661" y="8178853"/>
              <a:ext cx="3948027" cy="1301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Юридические лица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7045753" y="8178853"/>
              <a:ext cx="3948027" cy="1301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Индивидуальные предприниматели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Bent Arrow 131"/>
            <p:cNvSpPr/>
            <p:nvPr/>
          </p:nvSpPr>
          <p:spPr bwMode="auto">
            <a:xfrm flipH="1" flipV="1">
              <a:off x="8070761" y="9517224"/>
              <a:ext cx="1139688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B2E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Bent Arrow 131"/>
            <p:cNvSpPr/>
            <p:nvPr/>
          </p:nvSpPr>
          <p:spPr bwMode="auto">
            <a:xfrm rot="10800000" flipH="1">
              <a:off x="2747504" y="9558216"/>
              <a:ext cx="1118523" cy="2303462"/>
            </a:xfrm>
            <a:prstGeom prst="bentArrow">
              <a:avLst>
                <a:gd name="adj1" fmla="val 5470"/>
                <a:gd name="adj2" fmla="val 9301"/>
                <a:gd name="adj3" fmla="val 12699"/>
                <a:gd name="adj4" fmla="val 39482"/>
              </a:avLst>
            </a:prstGeom>
            <a:solidFill>
              <a:srgbClr val="B2E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Shape 255"/>
            <p:cNvSpPr/>
            <p:nvPr/>
          </p:nvSpPr>
          <p:spPr>
            <a:xfrm>
              <a:off x="3866028" y="9479903"/>
              <a:ext cx="4164271" cy="3935742"/>
            </a:xfrm>
            <a:prstGeom prst="ellipse">
              <a:avLst/>
            </a:prstGeom>
            <a:solidFill>
              <a:srgbClr val="F6C76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600" dirty="0">
                <a:solidFill>
                  <a:srgbClr val="666666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Shape 256"/>
            <p:cNvSpPr/>
            <p:nvPr/>
          </p:nvSpPr>
          <p:spPr>
            <a:xfrm>
              <a:off x="3981274" y="9595538"/>
              <a:ext cx="3930779" cy="3711852"/>
            </a:xfrm>
            <a:prstGeom prst="donut">
              <a:avLst>
                <a:gd name="adj" fmla="val 4933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600"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45264" y="10699756"/>
              <a:ext cx="2937045" cy="180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Производители </a:t>
              </a:r>
            </a:p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и/или поставщики (держатели экспортного контракта)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Загнутый угол 9"/>
          <p:cNvSpPr/>
          <p:nvPr/>
        </p:nvSpPr>
        <p:spPr>
          <a:xfrm>
            <a:off x="9435605" y="4943061"/>
            <a:ext cx="6907217" cy="8600422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От пунктов отправления, расположенных на территории Российской Федерации</a:t>
            </a:r>
          </a:p>
        </p:txBody>
      </p:sp>
      <p:sp>
        <p:nvSpPr>
          <p:cNvPr id="48" name="Загнутый угол 47"/>
          <p:cNvSpPr/>
          <p:nvPr/>
        </p:nvSpPr>
        <p:spPr>
          <a:xfrm>
            <a:off x="16841585" y="4943059"/>
            <a:ext cx="7164556" cy="8600423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Через пункты пограничных переходов: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Алтайский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Амурская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Астраханская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Брянская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г. Санкт-Петербург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Еврейская автономная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Забайкальский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Калининградская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Краснодарский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Курганская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Ленинградская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Новосибирская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Омская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Оренбургская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Приморский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Республика Бурятия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Республика Дагестан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Ростовская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Саратовская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Смоленская область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Хабаровский край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Челябинская область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20414" y="2515096"/>
            <a:ext cx="1415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F81BD"/>
                </a:solidFill>
                <a:latin typeface="Arial Black" panose="020B0A04020102020204" pitchFamily="34" charset="0"/>
              </a:rPr>
              <a:t>Маршруты, подлежащие компенсации</a:t>
            </a:r>
            <a:endParaRPr lang="ru-RU" sz="3200" b="1" dirty="0" smtClean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194" y="11465768"/>
            <a:ext cx="6570779" cy="1323439"/>
          </a:xfrm>
          <a:prstGeom prst="rect">
            <a:avLst/>
          </a:prstGeom>
          <a:solidFill>
            <a:srgbClr val="A4F6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Российская организация может претендовать на получение субсидии только при соблюдении условий, установленных п. 4 Правил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6383" y="2500182"/>
            <a:ext cx="10043705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rgbClr val="4F81BD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КОМПЕНСАЦИИ</a:t>
            </a:r>
            <a:endParaRPr lang="ru-RU" sz="3600" b="1" kern="1200" dirty="0">
              <a:solidFill>
                <a:srgbClr val="4F81BD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86746" y="3582736"/>
            <a:ext cx="17161407" cy="3680230"/>
            <a:chOff x="2782823" y="1557400"/>
            <a:chExt cx="6558848" cy="2028900"/>
          </a:xfrm>
        </p:grpSpPr>
        <p:sp>
          <p:nvSpPr>
            <p:cNvPr id="20" name="Shape 361"/>
            <p:cNvSpPr/>
            <p:nvPr/>
          </p:nvSpPr>
          <p:spPr>
            <a:xfrm>
              <a:off x="4662977" y="1743500"/>
              <a:ext cx="2424599" cy="1656600"/>
            </a:xfrm>
            <a:prstGeom prst="chevron">
              <a:avLst>
                <a:gd name="adj" fmla="val 29853"/>
              </a:avLst>
            </a:prstGeom>
            <a:solidFill>
              <a:srgbClr val="F670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В пределах</a:t>
              </a:r>
              <a:b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</a:b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лимитов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Shape 363"/>
            <p:cNvSpPr/>
            <p:nvPr/>
          </p:nvSpPr>
          <p:spPr>
            <a:xfrm>
              <a:off x="6431541" y="1557400"/>
              <a:ext cx="2910130" cy="2028900"/>
            </a:xfrm>
            <a:prstGeom prst="chevron">
              <a:avLst>
                <a:gd name="adj" fmla="val 29853"/>
              </a:avLst>
            </a:prstGeom>
            <a:solidFill>
              <a:srgbClr val="ED0036">
                <a:alpha val="7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Не более 30 % стоимости перевезенной продукции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Shape 364"/>
            <p:cNvSpPr/>
            <p:nvPr/>
          </p:nvSpPr>
          <p:spPr>
            <a:xfrm>
              <a:off x="2782823" y="1909250"/>
              <a:ext cx="2424600" cy="1325100"/>
            </a:xfrm>
            <a:prstGeom prst="chevron">
              <a:avLst>
                <a:gd name="adj" fmla="val 29853"/>
              </a:avLst>
            </a:prstGeom>
            <a:solidFill>
              <a:srgbClr val="FFA400">
                <a:alpha val="7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-RU" sz="28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Nunito Sans"/>
                  <a:cs typeface="Nunito Sans"/>
                  <a:sym typeface="Nunito Sans"/>
                </a:rPr>
                <a:t>До 50 % фактически понесенных затрат до государственной границы РФ</a:t>
              </a:r>
              <a:endParaRPr lang="en" sz="2800" dirty="0">
                <a:solidFill>
                  <a:srgbClr val="FFFFFF"/>
                </a:solidFill>
                <a:latin typeface="Arial Black" panose="020B0A04020102020204" pitchFamily="34" charset="0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265933" y="4557835"/>
            <a:ext cx="369506" cy="369504"/>
            <a:chOff x="19751956" y="4557835"/>
            <a:chExt cx="369506" cy="369504"/>
          </a:xfrm>
        </p:grpSpPr>
        <p:sp>
          <p:nvSpPr>
            <p:cNvPr id="44" name="Shape 575"/>
            <p:cNvSpPr/>
            <p:nvPr/>
          </p:nvSpPr>
          <p:spPr>
            <a:xfrm>
              <a:off x="19751956" y="4769199"/>
              <a:ext cx="158162" cy="15814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576"/>
            <p:cNvSpPr/>
            <p:nvPr/>
          </p:nvSpPr>
          <p:spPr>
            <a:xfrm>
              <a:off x="19973555" y="4557835"/>
              <a:ext cx="147907" cy="147928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577"/>
            <p:cNvSpPr/>
            <p:nvPr/>
          </p:nvSpPr>
          <p:spPr>
            <a:xfrm>
              <a:off x="19809767" y="4614632"/>
              <a:ext cx="254881" cy="254881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78"/>
            <p:cNvSpPr/>
            <p:nvPr/>
          </p:nvSpPr>
          <p:spPr>
            <a:xfrm>
              <a:off x="19926465" y="4649449"/>
              <a:ext cx="41983" cy="41983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192"/>
          <p:cNvGrpSpPr/>
          <p:nvPr/>
        </p:nvGrpSpPr>
        <p:grpSpPr>
          <a:xfrm>
            <a:off x="16982311" y="7336350"/>
            <a:ext cx="751284" cy="742281"/>
            <a:chOff x="5382800" y="412975"/>
            <a:chExt cx="433800" cy="433800"/>
          </a:xfrm>
        </p:grpSpPr>
        <p:sp>
          <p:nvSpPr>
            <p:cNvPr id="52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834785" y="8973447"/>
            <a:ext cx="6949439" cy="44722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на транспортировку продукции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 транспортом:</a:t>
            </a: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Провозные платежи (тариф по прейскуранту 10-01);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аренда)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состава;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/ уборка подвижного состава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автомобильным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транспортом: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Транспортировка продукции автомобильным транспортом с экологическим классом не ниже 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водным транспортом: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Транспортировка продукции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посредством водного транспорта.</a:t>
            </a:r>
          </a:p>
        </p:txBody>
      </p:sp>
      <p:grpSp>
        <p:nvGrpSpPr>
          <p:cNvPr id="56" name="Shape 192"/>
          <p:cNvGrpSpPr/>
          <p:nvPr/>
        </p:nvGrpSpPr>
        <p:grpSpPr>
          <a:xfrm>
            <a:off x="11873300" y="7262786"/>
            <a:ext cx="751284" cy="742281"/>
            <a:chOff x="5382800" y="412975"/>
            <a:chExt cx="433800" cy="433800"/>
          </a:xfrm>
        </p:grpSpPr>
        <p:sp>
          <p:nvSpPr>
            <p:cNvPr id="58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8826258" y="8973447"/>
            <a:ext cx="6845369" cy="44722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ж/д транспорта: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Вагоны, цистерны - ж/д тариф по прейскуранту 10-01</a:t>
            </a:r>
          </a:p>
          <a:p>
            <a:pPr algn="l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контейнер  - 100 000 руб.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20’ контейнер – 80 000 руб.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Рефрижераторный контейнер 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руб. 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1m3 (1 т) в сборном контейнере – 6 000 руб.</a:t>
            </a:r>
          </a:p>
          <a:p>
            <a:pPr algn="l">
              <a:lnSpc>
                <a:spcPct val="150000"/>
              </a:lnSpc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автомобильного транспорта:</a:t>
            </a:r>
            <a:endParaRPr lang="ru-RU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км – 45 руб.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перевозку авторефрижераторами 65 руб.)</a:t>
            </a:r>
          </a:p>
          <a:p>
            <a:pPr algn="l">
              <a:lnSpc>
                <a:spcPct val="150000"/>
              </a:lnSpc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водного транспорта: </a:t>
            </a:r>
          </a:p>
          <a:p>
            <a:pPr algn="l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км * 1 т – 4 руб. </a:t>
            </a:r>
          </a:p>
        </p:txBody>
      </p:sp>
      <p:cxnSp>
        <p:nvCxnSpPr>
          <p:cNvPr id="73" name="Прямая со стрелкой 72"/>
          <p:cNvCxnSpPr>
            <a:stCxn id="37" idx="3"/>
            <a:endCxn id="17" idx="0"/>
          </p:cNvCxnSpPr>
          <p:nvPr/>
        </p:nvCxnSpPr>
        <p:spPr>
          <a:xfrm flipH="1">
            <a:off x="4309505" y="7854792"/>
            <a:ext cx="1062277" cy="11186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8" idx="4"/>
            <a:endCxn id="61" idx="0"/>
          </p:cNvCxnSpPr>
          <p:nvPr/>
        </p:nvCxnSpPr>
        <p:spPr>
          <a:xfrm>
            <a:off x="12248942" y="8005067"/>
            <a:ext cx="1" cy="96838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Shape 192"/>
          <p:cNvGrpSpPr/>
          <p:nvPr/>
        </p:nvGrpSpPr>
        <p:grpSpPr>
          <a:xfrm>
            <a:off x="5261759" y="7221216"/>
            <a:ext cx="751284" cy="742281"/>
            <a:chOff x="5382800" y="412975"/>
            <a:chExt cx="433800" cy="433800"/>
          </a:xfrm>
        </p:grpSpPr>
        <p:sp>
          <p:nvSpPr>
            <p:cNvPr id="37" name="Shape 1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1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1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40" name="Прямая со стрелкой 39"/>
          <p:cNvCxnSpPr>
            <a:stCxn id="52" idx="5"/>
            <a:endCxn id="42" idx="0"/>
          </p:cNvCxnSpPr>
          <p:nvPr/>
        </p:nvCxnSpPr>
        <p:spPr>
          <a:xfrm>
            <a:off x="17623572" y="7969926"/>
            <a:ext cx="2109501" cy="15224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6713661" y="9492343"/>
            <a:ext cx="6038823" cy="297171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расчет принимается задекларированная стоимость перевезенной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случае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когда стоимость отгруженной продукции выставлена покупателю в валюте,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использовать курс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ЦБ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ГТД)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192" y="2197649"/>
            <a:ext cx="18239606" cy="707852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r>
              <a:rPr lang="ru-RU" sz="4000" dirty="0" smtClean="0">
                <a:solidFill>
                  <a:srgbClr val="4F81BD"/>
                </a:solidFill>
                <a:latin typeface="Arial Black" panose="020B0A04020102020204" pitchFamily="34" charset="0"/>
              </a:rPr>
              <a:t>КАК ПОЛУЧИТЬ КОМПЕНСАЦИЮ</a:t>
            </a:r>
            <a:endParaRPr lang="ru-RU" sz="4000" dirty="0">
              <a:solidFill>
                <a:srgbClr val="4F81B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537" y="3033558"/>
            <a:ext cx="23584568" cy="1019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Российская организация не позднее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01.11.2020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направляет в РЭЦ комплект документов, необходимых для получения компенсационной выплаты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у организации нет учетной записи в Государственной интегрированной информационной системе «Электронный Бюджет» (ГИИС «Электронный Бюджет»), необходимо заполнить заявку на регистрацию и направить ее в Минсельхоз России;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РЭЦ в течение 7 рабочих дней выносит решение по заявке и уведомляет организацию;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положительного решения РЭЦ направляет в Минсельхоз России заключение о соответствии российской организации положениям, предусмотренным Правилами, для принятия итогового решения о заключении соглашения о предоставлении субсидии;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Минсельхоз России в течение 7 рабочих дней принимает решение о заключении соглашения или об отказе в предоставлении субсидии и уведомляет Центр о принятом решении;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ГИИС «Электронный бюджет» заключается трехстороннее соглашение о предоставлении субсидии;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Субсидия перечисляется на расчетный счет российской организации.</a:t>
            </a: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2190169" y="5522198"/>
            <a:ext cx="757143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158232" y="6932791"/>
            <a:ext cx="821016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129470" y="8698874"/>
            <a:ext cx="878541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174267" y="10520058"/>
            <a:ext cx="788945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59969" y="11941008"/>
            <a:ext cx="817540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221780" y="3799984"/>
            <a:ext cx="693916" cy="5378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382" y="3479182"/>
            <a:ext cx="18239606" cy="757096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необходимых документов </a:t>
            </a:r>
            <a:b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(представляются на бумажном + электронном </a:t>
            </a:r>
            <a:r>
              <a:rPr lang="en-US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flash-</a:t>
            </a:r>
            <a:r>
              <a:rPr lang="ru-RU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носителе)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660" y="5910148"/>
            <a:ext cx="18239606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– расчет субсидии с инструкцией по заполнению 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89096"/>
              </p:ext>
            </p:extLst>
          </p:nvPr>
        </p:nvGraphicFramePr>
        <p:xfrm>
          <a:off x="16842059" y="5073214"/>
          <a:ext cx="3027224" cy="255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Лист" showAsIcon="1" r:id="rId3" imgW="914400" imgH="771480" progId="Excel.Sheet.12">
                  <p:embed/>
                </p:oleObj>
              </mc:Choice>
              <mc:Fallback>
                <p:oleObj name="Лист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2059" y="5073214"/>
                        <a:ext cx="3027224" cy="2554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0660" y="9033555"/>
            <a:ext cx="18239606" cy="546334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algn="l" defTabSz="457200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 по формированию электронного досье документов </a:t>
            </a:r>
            <a:endParaRPr lang="ru-RU" sz="900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51768"/>
              </p:ext>
            </p:extLst>
          </p:nvPr>
        </p:nvGraphicFramePr>
        <p:xfrm>
          <a:off x="18355671" y="7985940"/>
          <a:ext cx="3196358" cy="269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5671" y="7985940"/>
                        <a:ext cx="3196358" cy="269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92386"/>
              </p:ext>
            </p:extLst>
          </p:nvPr>
        </p:nvGraphicFramePr>
        <p:xfrm>
          <a:off x="12002430" y="2234879"/>
          <a:ext cx="3163230" cy="266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02430" y="2234879"/>
                        <a:ext cx="3163230" cy="266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1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4750" y="672610"/>
            <a:ext cx="115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57261"/>
              </p:ext>
            </p:extLst>
          </p:nvPr>
        </p:nvGraphicFramePr>
        <p:xfrm>
          <a:off x="220781" y="6869982"/>
          <a:ext cx="23846130" cy="4038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5453">
                  <a:extLst>
                    <a:ext uri="{9D8B030D-6E8A-4147-A177-3AD203B41FA5}">
                      <a16:colId xmlns="" xmlns:a16="http://schemas.microsoft.com/office/drawing/2014/main" val="1208980958"/>
                    </a:ext>
                  </a:extLst>
                </a:gridCol>
                <a:gridCol w="1134578">
                  <a:extLst>
                    <a:ext uri="{9D8B030D-6E8A-4147-A177-3AD203B41FA5}">
                      <a16:colId xmlns="" xmlns:a16="http://schemas.microsoft.com/office/drawing/2014/main" val="4275910600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2046532098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3464779912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3420243322"/>
                    </a:ext>
                  </a:extLst>
                </a:gridCol>
                <a:gridCol w="907720">
                  <a:extLst>
                    <a:ext uri="{9D8B030D-6E8A-4147-A177-3AD203B41FA5}">
                      <a16:colId xmlns="" xmlns:a16="http://schemas.microsoft.com/office/drawing/2014/main" val="554420862"/>
                    </a:ext>
                  </a:extLst>
                </a:gridCol>
                <a:gridCol w="1177231">
                  <a:extLst>
                    <a:ext uri="{9D8B030D-6E8A-4147-A177-3AD203B41FA5}">
                      <a16:colId xmlns="" xmlns:a16="http://schemas.microsoft.com/office/drawing/2014/main" val="2523275795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675953763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682597860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739857221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372267708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152389997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3640874036"/>
                    </a:ext>
                  </a:extLst>
                </a:gridCol>
                <a:gridCol w="1325453">
                  <a:extLst>
                    <a:ext uri="{9D8B030D-6E8A-4147-A177-3AD203B41FA5}">
                      <a16:colId xmlns="" xmlns:a16="http://schemas.microsoft.com/office/drawing/2014/main" val="2114363830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425230926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2295330247"/>
                    </a:ext>
                  </a:extLst>
                </a:gridCol>
                <a:gridCol w="1324117">
                  <a:extLst>
                    <a:ext uri="{9D8B030D-6E8A-4147-A177-3AD203B41FA5}">
                      <a16:colId xmlns="" xmlns:a16="http://schemas.microsoft.com/office/drawing/2014/main" val="740461277"/>
                    </a:ext>
                  </a:extLst>
                </a:gridCol>
                <a:gridCol w="1023106">
                  <a:extLst>
                    <a:ext uri="{9D8B030D-6E8A-4147-A177-3AD203B41FA5}">
                      <a16:colId xmlns="" xmlns:a16="http://schemas.microsoft.com/office/drawing/2014/main" val="391729870"/>
                    </a:ext>
                  </a:extLst>
                </a:gridCol>
                <a:gridCol w="1057841">
                  <a:extLst>
                    <a:ext uri="{9D8B030D-6E8A-4147-A177-3AD203B41FA5}">
                      <a16:colId xmlns="" xmlns:a16="http://schemas.microsoft.com/office/drawing/2014/main" val="2789041503"/>
                    </a:ext>
                  </a:extLst>
                </a:gridCol>
              </a:tblGrid>
              <a:tr h="12757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Продукция, перевезенная за период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__________, товарный код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ТН ВЭД ЕАЭС,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единица измерения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Объем продукции, перевезенной за период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Стоимость перевезенной продукции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автомобильным транспортом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железнодорожным транспортом (рублей)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Затраты на перевозку водным транспортом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Размер затрат, принимаемых к расчету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Предельная стоимость перевозки (С)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 размер субсидии (рублей)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67627805"/>
                  </a:ext>
                </a:extLst>
              </a:tr>
              <a:tr h="175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(Li) 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пробег (км)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5 и гр. 6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</a:t>
                      </a:r>
                      <a:r>
                        <a:rPr lang="ru-RU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Li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10 и гр. 11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фактические 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 0,5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лимит (Li) 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гр.14 и гр. 15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 </a:t>
                      </a:r>
                      <a:b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(гр. 8 + гр. 12 + гр. 16)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гр. 3 × 0,3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минимальное из значений гр. 17 и гр. 18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9250394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362296"/>
                  </a:ext>
                </a:extLst>
              </a:tr>
              <a:tr h="45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1101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 т.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6 750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4 750 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4 750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95 000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47 500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100 250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120 000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100 250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94311100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027522" y="11861047"/>
            <a:ext cx="2124546" cy="105170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руб.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150 км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86297" y="11861047"/>
            <a:ext cx="2759824" cy="166469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70 000 р. (ж/д тариф) 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+ 25 000 р. (аренда 20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контейнера)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29389" y="11846571"/>
            <a:ext cx="1165826" cy="57479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80 000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05544" y="11907980"/>
            <a:ext cx="2444594" cy="105170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км х 40 т х 4 р.</a:t>
            </a: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7089795" y="10959743"/>
            <a:ext cx="0" cy="90130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0612997" y="10959743"/>
            <a:ext cx="1" cy="87113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289186" y="10934390"/>
            <a:ext cx="23116" cy="88622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627841" y="10959743"/>
            <a:ext cx="8640" cy="88682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Картинки по запросу &quot;фура рисунок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17745" r="7434" b="26788"/>
          <a:stretch/>
        </p:blipFill>
        <p:spPr bwMode="auto">
          <a:xfrm>
            <a:off x="5088605" y="4746914"/>
            <a:ext cx="3208712" cy="20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грузовой поезд рисунок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385" y="4560215"/>
            <a:ext cx="3270008" cy="23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судно рисунок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56" y="4317730"/>
            <a:ext cx="3350357" cy="24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94263" y="2445853"/>
            <a:ext cx="9398130" cy="218333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Теоретический пример расчета размера компенсации при транспортировке пшеничной муки с применением всех видов транспорта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(часть продукции доставлялась до железной дороги в контейнерах посредством авто, часть – с применением речного транспорта)</a:t>
            </a:r>
          </a:p>
        </p:txBody>
      </p:sp>
    </p:spTree>
    <p:extLst>
      <p:ext uri="{BB962C8B-B14F-4D97-AF65-F5344CB8AC3E}">
        <p14:creationId xmlns:p14="http://schemas.microsoft.com/office/powerpoint/2010/main" val="3723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395" y="3465418"/>
            <a:ext cx="20473212" cy="9803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затрат, не подлежащих субсидированию (в том числе НДС, вознаграждение экспедитора, погрузочно-разгрузочные работы, стоимость простоя и т.д.);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 на транспортировку продукции, не включенной в перечень субсидируемой продукции (Приложение 1 к Правилам);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Некорректный расчет лимитов на перевозку продукции (Приложение №2 к Правилам);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Некорректный расчет стоимости отгруженной продукции (в расчете необходимо учитывать стоимость задекларированной продукции по курсу на дату ГТД);</a:t>
            </a:r>
          </a:p>
          <a:p>
            <a:pPr marL="1271588" indent="-457200" algn="just">
              <a:lnSpc>
                <a:spcPct val="15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расчет размера субсидии затрат на транспортировку продукции, отгрузка которой осуществлена ранее 1 октября года, предшествующего текущему финансовому году.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429348"/>
            <a:ext cx="24383999" cy="686629"/>
          </a:xfrm>
          <a:prstGeom prst="rect">
            <a:avLst/>
          </a:prstGeom>
          <a:noFill/>
        </p:spPr>
        <p:txBody>
          <a:bodyPr wrap="square" lIns="91386" tIns="45703" rIns="91386" bIns="45703" rtlCol="0">
            <a:spAutoFit/>
          </a:bodyPr>
          <a:lstStyle/>
          <a:p>
            <a:pPr defTabSz="457200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kern="1200" dirty="0" smtClea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РАСПРОСТРАНЕННЫЕ ОШИБКИ ПРИ РАСЧЕТЕ РАЗМЕРА СУБСИДИИ</a:t>
            </a:r>
            <a:endParaRPr lang="ru-RU" sz="3600" b="1" kern="12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8178" y="672610"/>
            <a:ext cx="78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361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22194</TotalTime>
  <Words>1490</Words>
  <Application>Microsoft Office PowerPoint</Application>
  <PresentationFormat>Произвольный</PresentationFormat>
  <Paragraphs>217</Paragraphs>
  <Slides>11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Лист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Хабирова Светлана Дамировна</cp:lastModifiedBy>
  <cp:revision>518</cp:revision>
  <cp:lastPrinted>2017-07-05T12:49:45Z</cp:lastPrinted>
  <dcterms:modified xsi:type="dcterms:W3CDTF">2019-12-26T09:54:42Z</dcterms:modified>
</cp:coreProperties>
</file>