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44" r:id="rId2"/>
  </p:sldMasterIdLst>
  <p:notesMasterIdLst>
    <p:notesMasterId r:id="rId10"/>
  </p:notesMasterIdLst>
  <p:sldIdLst>
    <p:sldId id="268" r:id="rId3"/>
    <p:sldId id="269" r:id="rId4"/>
    <p:sldId id="270" r:id="rId5"/>
    <p:sldId id="262" r:id="rId6"/>
    <p:sldId id="271" r:id="rId7"/>
    <p:sldId id="272" r:id="rId8"/>
    <p:sldId id="273" r:id="rId9"/>
  </p:sldIdLst>
  <p:sldSz cx="9144000" cy="6858000" type="screen4x3"/>
  <p:notesSz cx="6810375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4776A62F-097E-4256-91C3-E80129D949E8}">
          <p14:sldIdLst>
            <p14:sldId id="268"/>
            <p14:sldId id="269"/>
            <p14:sldId id="270"/>
            <p14:sldId id="262"/>
            <p14:sldId id="271"/>
            <p14:sldId id="272"/>
            <p14:sldId id="27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51163" cy="497125"/>
          </a:xfrm>
          <a:prstGeom prst="rect">
            <a:avLst/>
          </a:prstGeom>
        </p:spPr>
        <p:txBody>
          <a:bodyPr vert="horz" lIns="91453" tIns="45726" rIns="91453" bIns="4572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7639" y="2"/>
            <a:ext cx="2951163" cy="497125"/>
          </a:xfrm>
          <a:prstGeom prst="rect">
            <a:avLst/>
          </a:prstGeom>
        </p:spPr>
        <p:txBody>
          <a:bodyPr vert="horz" lIns="91453" tIns="45726" rIns="91453" bIns="45726" rtlCol="0"/>
          <a:lstStyle>
            <a:lvl1pPr algn="r">
              <a:defRPr sz="1200"/>
            </a:lvl1pPr>
          </a:lstStyle>
          <a:p>
            <a:fld id="{2F9CC05D-D31A-451D-8B12-9B38DE5B2951}" type="datetimeFigureOut">
              <a:rPr lang="ru-RU" smtClean="0"/>
              <a:t>22.09.2018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2950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53" tIns="45726" rIns="91453" bIns="4572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40" y="4722694"/>
            <a:ext cx="5448300" cy="4474131"/>
          </a:xfrm>
          <a:prstGeom prst="rect">
            <a:avLst/>
          </a:prstGeom>
        </p:spPr>
        <p:txBody>
          <a:bodyPr vert="horz" lIns="91453" tIns="45726" rIns="91453" bIns="45726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43664"/>
            <a:ext cx="2951163" cy="497125"/>
          </a:xfrm>
          <a:prstGeom prst="rect">
            <a:avLst/>
          </a:prstGeom>
        </p:spPr>
        <p:txBody>
          <a:bodyPr vert="horz" lIns="91453" tIns="45726" rIns="91453" bIns="4572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7639" y="9443664"/>
            <a:ext cx="2951163" cy="497125"/>
          </a:xfrm>
          <a:prstGeom prst="rect">
            <a:avLst/>
          </a:prstGeom>
        </p:spPr>
        <p:txBody>
          <a:bodyPr vert="horz" lIns="91453" tIns="45726" rIns="91453" bIns="45726" rtlCol="0" anchor="b"/>
          <a:lstStyle>
            <a:lvl1pPr algn="r">
              <a:defRPr sz="1200"/>
            </a:lvl1pPr>
          </a:lstStyle>
          <a:p>
            <a:fld id="{DF87A90D-1515-47A0-B81D-D5417E9E7E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6800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1636713" y="1187450"/>
            <a:ext cx="7897813" cy="59229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Rectangle 3"/>
          <p:cNvSpPr>
            <a:spLocks noGrp="1"/>
          </p:cNvSpPr>
          <p:nvPr>
            <p:ph type="body" idx="1"/>
          </p:nvPr>
        </p:nvSpPr>
        <p:spPr>
          <a:xfrm>
            <a:off x="461242" y="7503175"/>
            <a:ext cx="3702855" cy="7106914"/>
          </a:xfrm>
          <a:noFill/>
          <a:ln/>
        </p:spPr>
        <p:txBody>
          <a:bodyPr lIns="93361" tIns="46680" rIns="93361" bIns="46680"/>
          <a:lstStyle/>
          <a:p>
            <a:pPr eaLnBrk="1" hangingPunct="1">
              <a:spcBef>
                <a:spcPct val="0"/>
              </a:spcBef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1600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76750" cy="33575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3856881" y="9443244"/>
            <a:ext cx="2951905" cy="497681"/>
          </a:xfrm>
          <a:prstGeom prst="rect">
            <a:avLst/>
          </a:prstGeom>
        </p:spPr>
        <p:txBody>
          <a:bodyPr lIns="91443" tIns="45722" rIns="91443" bIns="45722"/>
          <a:lstStyle/>
          <a:p>
            <a:fld id="{ADFD74D4-23CF-4BF6-8698-29E09C29EDF4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5072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76750" cy="33575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3856881" y="9443244"/>
            <a:ext cx="2951905" cy="497681"/>
          </a:xfrm>
          <a:prstGeom prst="rect">
            <a:avLst/>
          </a:prstGeom>
        </p:spPr>
        <p:txBody>
          <a:bodyPr lIns="91443" tIns="45722" rIns="91443" bIns="45722"/>
          <a:lstStyle/>
          <a:p>
            <a:fld id="{ADFD74D4-23CF-4BF6-8698-29E09C29EDF4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5072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76750" cy="33575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3856881" y="9443244"/>
            <a:ext cx="2951905" cy="497681"/>
          </a:xfrm>
          <a:prstGeom prst="rect">
            <a:avLst/>
          </a:prstGeom>
        </p:spPr>
        <p:txBody>
          <a:bodyPr lIns="91443" tIns="45722" rIns="91443" bIns="45722"/>
          <a:lstStyle/>
          <a:p>
            <a:fld id="{ADFD74D4-23CF-4BF6-8698-29E09C29EDF4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5072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76750" cy="33575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3856881" y="9443244"/>
            <a:ext cx="2951905" cy="497681"/>
          </a:xfrm>
          <a:prstGeom prst="rect">
            <a:avLst/>
          </a:prstGeom>
        </p:spPr>
        <p:txBody>
          <a:bodyPr lIns="91443" tIns="45722" rIns="91443" bIns="45722"/>
          <a:lstStyle/>
          <a:p>
            <a:fld id="{ADFD74D4-23CF-4BF6-8698-29E09C29EDF4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507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3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54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09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6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77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28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88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43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DC74E-E1EB-4E31-BEE5-F6DAFB7F51E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C9B21-94A9-4092-80BE-2A005DA93EC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942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17FE7-CF70-489F-9575-DECBD26BD60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C9B21-94A9-4092-80BE-2A005DA93EC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868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64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64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7B222-25A9-4274-962E-55AF7644A1F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C9B21-94A9-4092-80BE-2A005DA93EC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748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570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06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013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52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02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534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041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548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055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011D12-D0B6-411F-969A-05B3D2F1E2F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675F-043A-4978-886A-7F9FCC37B93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902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52318B-034F-4281-A0BC-192C00BFF2F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9BF808-53F5-4C5D-A6E4-F647CF48562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7515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7139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2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069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0139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520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0278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534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0417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548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055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7B9A5C-1866-4FD1-A147-E7184CFDBEA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FECB9E-5FF9-4F15-A9F0-3EDA436513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3922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20DDB8-0E2E-420E-848E-985BF9572A2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EA704-9F6C-4FD2-910D-3EE9D5540DC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4204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0692" indent="0">
              <a:buNone/>
              <a:defRPr sz="2000" b="1"/>
            </a:lvl2pPr>
            <a:lvl3pPr marL="901392" indent="0">
              <a:buNone/>
              <a:defRPr sz="1800" b="1"/>
            </a:lvl3pPr>
            <a:lvl4pPr marL="1352088" indent="0">
              <a:buNone/>
              <a:defRPr sz="1600" b="1"/>
            </a:lvl4pPr>
            <a:lvl5pPr marL="1802782" indent="0">
              <a:buNone/>
              <a:defRPr sz="1600" b="1"/>
            </a:lvl5pPr>
            <a:lvl6pPr marL="2253479" indent="0">
              <a:buNone/>
              <a:defRPr sz="1600" b="1"/>
            </a:lvl6pPr>
            <a:lvl7pPr marL="2704173" indent="0">
              <a:buNone/>
              <a:defRPr sz="1600" b="1"/>
            </a:lvl7pPr>
            <a:lvl8pPr marL="3154870" indent="0">
              <a:buNone/>
              <a:defRPr sz="1600" b="1"/>
            </a:lvl8pPr>
            <a:lvl9pPr marL="3605563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124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0692" indent="0">
              <a:buNone/>
              <a:defRPr sz="2000" b="1"/>
            </a:lvl2pPr>
            <a:lvl3pPr marL="901392" indent="0">
              <a:buNone/>
              <a:defRPr sz="1800" b="1"/>
            </a:lvl3pPr>
            <a:lvl4pPr marL="1352088" indent="0">
              <a:buNone/>
              <a:defRPr sz="1600" b="1"/>
            </a:lvl4pPr>
            <a:lvl5pPr marL="1802782" indent="0">
              <a:buNone/>
              <a:defRPr sz="1600" b="1"/>
            </a:lvl5pPr>
            <a:lvl6pPr marL="2253479" indent="0">
              <a:buNone/>
              <a:defRPr sz="1600" b="1"/>
            </a:lvl6pPr>
            <a:lvl7pPr marL="2704173" indent="0">
              <a:buNone/>
              <a:defRPr sz="1600" b="1"/>
            </a:lvl7pPr>
            <a:lvl8pPr marL="3154870" indent="0">
              <a:buNone/>
              <a:defRPr sz="1600" b="1"/>
            </a:lvl8pPr>
            <a:lvl9pPr marL="3605563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124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5EC8D5-42F7-4B73-A220-B605029665B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0AF21A-6A78-4FE4-BC7C-B28E9715D26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9028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D03A81-4E99-412D-B45B-E16E347BB12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53BC99-2634-4D64-899F-71AD495C561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3200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81066F-3905-49AA-A057-F5CFEE34DB8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EC729-0578-4946-8828-FA4849AAD58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6565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0692" indent="0">
              <a:buNone/>
              <a:defRPr sz="1200"/>
            </a:lvl2pPr>
            <a:lvl3pPr marL="901392" indent="0">
              <a:buNone/>
              <a:defRPr sz="1000"/>
            </a:lvl3pPr>
            <a:lvl4pPr marL="1352088" indent="0">
              <a:buNone/>
              <a:defRPr sz="900"/>
            </a:lvl4pPr>
            <a:lvl5pPr marL="1802782" indent="0">
              <a:buNone/>
              <a:defRPr sz="900"/>
            </a:lvl5pPr>
            <a:lvl6pPr marL="2253479" indent="0">
              <a:buNone/>
              <a:defRPr sz="900"/>
            </a:lvl6pPr>
            <a:lvl7pPr marL="2704173" indent="0">
              <a:buNone/>
              <a:defRPr sz="900"/>
            </a:lvl7pPr>
            <a:lvl8pPr marL="3154870" indent="0">
              <a:buNone/>
              <a:defRPr sz="900"/>
            </a:lvl8pPr>
            <a:lvl9pPr marL="3605563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0EA81-E6E2-4447-8D09-AE660683A30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979FB-E759-4355-AE21-038119AD986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27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8080D-CE14-4739-8F8E-431642AFFFE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C9B21-94A9-4092-80BE-2A005DA93EC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9125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0692" indent="0">
              <a:buNone/>
              <a:defRPr sz="2800"/>
            </a:lvl2pPr>
            <a:lvl3pPr marL="901392" indent="0">
              <a:buNone/>
              <a:defRPr sz="2400"/>
            </a:lvl3pPr>
            <a:lvl4pPr marL="1352088" indent="0">
              <a:buNone/>
              <a:defRPr sz="2000"/>
            </a:lvl4pPr>
            <a:lvl5pPr marL="1802782" indent="0">
              <a:buNone/>
              <a:defRPr sz="2000"/>
            </a:lvl5pPr>
            <a:lvl6pPr marL="2253479" indent="0">
              <a:buNone/>
              <a:defRPr sz="2000"/>
            </a:lvl6pPr>
            <a:lvl7pPr marL="2704173" indent="0">
              <a:buNone/>
              <a:defRPr sz="2000"/>
            </a:lvl7pPr>
            <a:lvl8pPr marL="3154870" indent="0">
              <a:buNone/>
              <a:defRPr sz="2000"/>
            </a:lvl8pPr>
            <a:lvl9pPr marL="3605563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0692" indent="0">
              <a:buNone/>
              <a:defRPr sz="1200"/>
            </a:lvl2pPr>
            <a:lvl3pPr marL="901392" indent="0">
              <a:buNone/>
              <a:defRPr sz="1000"/>
            </a:lvl3pPr>
            <a:lvl4pPr marL="1352088" indent="0">
              <a:buNone/>
              <a:defRPr sz="900"/>
            </a:lvl4pPr>
            <a:lvl5pPr marL="1802782" indent="0">
              <a:buNone/>
              <a:defRPr sz="900"/>
            </a:lvl5pPr>
            <a:lvl6pPr marL="2253479" indent="0">
              <a:buNone/>
              <a:defRPr sz="900"/>
            </a:lvl6pPr>
            <a:lvl7pPr marL="2704173" indent="0">
              <a:buNone/>
              <a:defRPr sz="900"/>
            </a:lvl7pPr>
            <a:lvl8pPr marL="3154870" indent="0">
              <a:buNone/>
              <a:defRPr sz="900"/>
            </a:lvl8pPr>
            <a:lvl9pPr marL="3605563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4A3CF2-7EA2-4292-A222-F2CAAF9FBB1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EA6627-83DC-424F-B75F-AA1E9F0E0C4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52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B4220F-3AA1-4C5B-AA48-3B55D1C417E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F8BA0F-6CC4-4E01-8BA0-92612002A05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010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64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64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2BFF9C-83B1-4F33-B9E1-97206C80D06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2B7499-AFBC-4B11-B3D9-D8E09412A3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530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3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2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547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09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66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19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773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328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8835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438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C673F-237B-436E-A9E2-AF652AA22C2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C9B21-94A9-4092-80BE-2A005DA93EC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218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E7C73-644B-4486-A2AF-884712C1447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C9B21-94A9-4092-80BE-2A005DA93EC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974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5475" indent="0">
              <a:buNone/>
              <a:defRPr sz="2000" b="1"/>
            </a:lvl2pPr>
            <a:lvl3pPr marL="910955" indent="0">
              <a:buNone/>
              <a:defRPr sz="1800" b="1"/>
            </a:lvl3pPr>
            <a:lvl4pPr marL="1366440" indent="0">
              <a:buNone/>
              <a:defRPr sz="1600" b="1"/>
            </a:lvl4pPr>
            <a:lvl5pPr marL="1821920" indent="0">
              <a:buNone/>
              <a:defRPr sz="1600" b="1"/>
            </a:lvl5pPr>
            <a:lvl6pPr marL="2277396" indent="0">
              <a:buNone/>
              <a:defRPr sz="1600" b="1"/>
            </a:lvl6pPr>
            <a:lvl7pPr marL="2732874" indent="0">
              <a:buNone/>
              <a:defRPr sz="1600" b="1"/>
            </a:lvl7pPr>
            <a:lvl8pPr marL="3188357" indent="0">
              <a:buNone/>
              <a:defRPr sz="1600" b="1"/>
            </a:lvl8pPr>
            <a:lvl9pPr marL="364383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5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5475" indent="0">
              <a:buNone/>
              <a:defRPr sz="2000" b="1"/>
            </a:lvl2pPr>
            <a:lvl3pPr marL="910955" indent="0">
              <a:buNone/>
              <a:defRPr sz="1800" b="1"/>
            </a:lvl3pPr>
            <a:lvl4pPr marL="1366440" indent="0">
              <a:buNone/>
              <a:defRPr sz="1600" b="1"/>
            </a:lvl4pPr>
            <a:lvl5pPr marL="1821920" indent="0">
              <a:buNone/>
              <a:defRPr sz="1600" b="1"/>
            </a:lvl5pPr>
            <a:lvl6pPr marL="2277396" indent="0">
              <a:buNone/>
              <a:defRPr sz="1600" b="1"/>
            </a:lvl6pPr>
            <a:lvl7pPr marL="2732874" indent="0">
              <a:buNone/>
              <a:defRPr sz="1600" b="1"/>
            </a:lvl7pPr>
            <a:lvl8pPr marL="3188357" indent="0">
              <a:buNone/>
              <a:defRPr sz="1600" b="1"/>
            </a:lvl8pPr>
            <a:lvl9pPr marL="364383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5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FFF45-CBB4-4DBE-BD4B-7B6065729FA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C9B21-94A9-4092-80BE-2A005DA93EC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010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20F44-42C4-4328-9E3B-DBEECB78475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C9B21-94A9-4092-80BE-2A005DA93EC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143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894BC-C289-4BE6-9CB3-92CC7C2D57A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C9B21-94A9-4092-80BE-2A005DA93EC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075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5475" indent="0">
              <a:buNone/>
              <a:defRPr sz="1200"/>
            </a:lvl2pPr>
            <a:lvl3pPr marL="910955" indent="0">
              <a:buNone/>
              <a:defRPr sz="1000"/>
            </a:lvl3pPr>
            <a:lvl4pPr marL="1366440" indent="0">
              <a:buNone/>
              <a:defRPr sz="900"/>
            </a:lvl4pPr>
            <a:lvl5pPr marL="1821920" indent="0">
              <a:buNone/>
              <a:defRPr sz="900"/>
            </a:lvl5pPr>
            <a:lvl6pPr marL="2277396" indent="0">
              <a:buNone/>
              <a:defRPr sz="900"/>
            </a:lvl6pPr>
            <a:lvl7pPr marL="2732874" indent="0">
              <a:buNone/>
              <a:defRPr sz="900"/>
            </a:lvl7pPr>
            <a:lvl8pPr marL="3188357" indent="0">
              <a:buNone/>
              <a:defRPr sz="900"/>
            </a:lvl8pPr>
            <a:lvl9pPr marL="364383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8B198-3074-4B29-8F12-7C5D1B5505F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C9B21-94A9-4092-80BE-2A005DA93EC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951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5475" indent="0">
              <a:buNone/>
              <a:defRPr sz="2800"/>
            </a:lvl2pPr>
            <a:lvl3pPr marL="910955" indent="0">
              <a:buNone/>
              <a:defRPr sz="2400"/>
            </a:lvl3pPr>
            <a:lvl4pPr marL="1366440" indent="0">
              <a:buNone/>
              <a:defRPr sz="2000"/>
            </a:lvl4pPr>
            <a:lvl5pPr marL="1821920" indent="0">
              <a:buNone/>
              <a:defRPr sz="2000"/>
            </a:lvl5pPr>
            <a:lvl6pPr marL="2277396" indent="0">
              <a:buNone/>
              <a:defRPr sz="2000"/>
            </a:lvl6pPr>
            <a:lvl7pPr marL="2732874" indent="0">
              <a:buNone/>
              <a:defRPr sz="2000"/>
            </a:lvl7pPr>
            <a:lvl8pPr marL="3188357" indent="0">
              <a:buNone/>
              <a:defRPr sz="2000"/>
            </a:lvl8pPr>
            <a:lvl9pPr marL="3643834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5475" indent="0">
              <a:buNone/>
              <a:defRPr sz="1200"/>
            </a:lvl2pPr>
            <a:lvl3pPr marL="910955" indent="0">
              <a:buNone/>
              <a:defRPr sz="1000"/>
            </a:lvl3pPr>
            <a:lvl4pPr marL="1366440" indent="0">
              <a:buNone/>
              <a:defRPr sz="900"/>
            </a:lvl4pPr>
            <a:lvl5pPr marL="1821920" indent="0">
              <a:buNone/>
              <a:defRPr sz="900"/>
            </a:lvl5pPr>
            <a:lvl6pPr marL="2277396" indent="0">
              <a:buNone/>
              <a:defRPr sz="900"/>
            </a:lvl6pPr>
            <a:lvl7pPr marL="2732874" indent="0">
              <a:buNone/>
              <a:defRPr sz="900"/>
            </a:lvl7pPr>
            <a:lvl8pPr marL="3188357" indent="0">
              <a:buNone/>
              <a:defRPr sz="900"/>
            </a:lvl8pPr>
            <a:lvl9pPr marL="364383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F0C99-BC34-4060-9587-B9C750512E2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C9B21-94A9-4092-80BE-2A005DA93EC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312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090" tIns="45545" rIns="91090" bIns="4554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5"/>
            <a:ext cx="8229600" cy="4525963"/>
          </a:xfrm>
          <a:prstGeom prst="rect">
            <a:avLst/>
          </a:prstGeom>
        </p:spPr>
        <p:txBody>
          <a:bodyPr vert="horz" lIns="91090" tIns="45545" rIns="91090" bIns="4554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85"/>
            <a:ext cx="2133600" cy="365125"/>
          </a:xfrm>
          <a:prstGeom prst="rect">
            <a:avLst/>
          </a:prstGeom>
        </p:spPr>
        <p:txBody>
          <a:bodyPr vert="horz" lIns="91090" tIns="45545" rIns="91090" bIns="4554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68955"/>
            <a:fld id="{8C0278F7-1E3E-473D-A7D5-12E4DB76ADDA}" type="datetime1">
              <a:rPr lang="ru-RU" smtClean="0">
                <a:solidFill>
                  <a:prstClr val="black">
                    <a:tint val="75000"/>
                  </a:prstClr>
                </a:solidFill>
                <a:sym typeface="Helvetica Neue Medium"/>
              </a:rPr>
              <a:pPr defTabSz="368955"/>
              <a:t>22.09.2018</a:t>
            </a:fld>
            <a:endParaRPr lang="ru-RU">
              <a:solidFill>
                <a:prstClr val="black">
                  <a:tint val="75000"/>
                </a:prstClr>
              </a:solidFill>
              <a:sym typeface="Helvetica Neue Medium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85"/>
            <a:ext cx="2895600" cy="365125"/>
          </a:xfrm>
          <a:prstGeom prst="rect">
            <a:avLst/>
          </a:prstGeom>
        </p:spPr>
        <p:txBody>
          <a:bodyPr vert="horz" lIns="91090" tIns="45545" rIns="91090" bIns="4554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68955"/>
            <a:endParaRPr lang="ru-RU">
              <a:solidFill>
                <a:prstClr val="black">
                  <a:tint val="75000"/>
                </a:prstClr>
              </a:solidFill>
              <a:sym typeface="Helvetica Neue Medium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85"/>
            <a:ext cx="2133600" cy="365125"/>
          </a:xfrm>
          <a:prstGeom prst="rect">
            <a:avLst/>
          </a:prstGeom>
        </p:spPr>
        <p:txBody>
          <a:bodyPr vert="horz" lIns="91090" tIns="45545" rIns="91090" bIns="4554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68955"/>
            <a:fld id="{169C9B21-94A9-4092-80BE-2A005DA93EC6}" type="slidenum">
              <a:rPr lang="ru-RU" smtClean="0">
                <a:solidFill>
                  <a:prstClr val="black">
                    <a:tint val="75000"/>
                  </a:prstClr>
                </a:solidFill>
                <a:sym typeface="Helvetica Neue Medium"/>
              </a:rPr>
              <a:pPr defTabSz="368955"/>
              <a:t>‹#›</a:t>
            </a:fld>
            <a:endParaRPr lang="ru-RU">
              <a:solidFill>
                <a:prstClr val="black">
                  <a:tint val="75000"/>
                </a:prstClr>
              </a:solidFill>
              <a:sym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val="349093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095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1606" indent="-341606" algn="l" defTabSz="910955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0150" indent="-284675" algn="l" defTabSz="910955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38699" indent="-227742" algn="l" defTabSz="9109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4177" indent="-227742" algn="l" defTabSz="910955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49658" indent="-227742" algn="l" defTabSz="910955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05138" indent="-227742" algn="l" defTabSz="9109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0614" indent="-227742" algn="l" defTabSz="9109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6094" indent="-227742" algn="l" defTabSz="9109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1574" indent="-227742" algn="l" defTabSz="9109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09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475" algn="l" defTabSz="9109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0955" algn="l" defTabSz="9109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6440" algn="l" defTabSz="9109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1920" algn="l" defTabSz="9109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7396" algn="l" defTabSz="9109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2874" algn="l" defTabSz="9109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8357" algn="l" defTabSz="9109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3834" algn="l" defTabSz="9109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0113" tIns="45055" rIns="90113" bIns="45055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5"/>
            <a:ext cx="8229600" cy="4525963"/>
          </a:xfrm>
          <a:prstGeom prst="rect">
            <a:avLst/>
          </a:prstGeom>
        </p:spPr>
        <p:txBody>
          <a:bodyPr vert="horz" lIns="90113" tIns="45055" rIns="90113" bIns="45055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589"/>
            <a:ext cx="2133600" cy="365125"/>
          </a:xfrm>
          <a:prstGeom prst="rect">
            <a:avLst/>
          </a:prstGeom>
        </p:spPr>
        <p:txBody>
          <a:bodyPr vert="horz" lIns="90113" tIns="45055" rIns="90113" bIns="4505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01392" fontAlgn="base">
              <a:spcBef>
                <a:spcPct val="0"/>
              </a:spcBef>
              <a:spcAft>
                <a:spcPct val="0"/>
              </a:spcAft>
              <a:defRPr/>
            </a:pPr>
            <a:fld id="{2321C752-ECE5-4854-A46C-3AC295E2A89C}" type="datetime1">
              <a:rPr lang="ru-RU" smtClean="0">
                <a:solidFill>
                  <a:prstClr val="black">
                    <a:tint val="75000"/>
                  </a:prstClr>
                </a:solidFill>
                <a:latin typeface="Times New Roman" pitchFamily="18" charset="0"/>
              </a:rPr>
              <a:pPr defTabSz="901392" fontAlgn="base">
                <a:spcBef>
                  <a:spcPct val="0"/>
                </a:spcBef>
                <a:spcAft>
                  <a:spcPct val="0"/>
                </a:spcAft>
                <a:defRPr/>
              </a:pPr>
              <a:t>22.09.2018</a:t>
            </a:fld>
            <a:endParaRPr lang="ru-RU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589"/>
            <a:ext cx="2895600" cy="365125"/>
          </a:xfrm>
          <a:prstGeom prst="rect">
            <a:avLst/>
          </a:prstGeom>
        </p:spPr>
        <p:txBody>
          <a:bodyPr vert="horz" lIns="90113" tIns="45055" rIns="90113" bIns="4505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01392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589"/>
            <a:ext cx="2133600" cy="365125"/>
          </a:xfrm>
          <a:prstGeom prst="rect">
            <a:avLst/>
          </a:prstGeom>
        </p:spPr>
        <p:txBody>
          <a:bodyPr vert="horz" lIns="90113" tIns="45055" rIns="90113" bIns="4505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01392" fontAlgn="base">
              <a:spcBef>
                <a:spcPct val="0"/>
              </a:spcBef>
              <a:spcAft>
                <a:spcPct val="0"/>
              </a:spcAft>
              <a:defRPr/>
            </a:pPr>
            <a:fld id="{789EEAF2-254C-46A5-856C-CAA25BDA777D}" type="slidenum">
              <a:rPr lang="ru-RU" smtClean="0">
                <a:solidFill>
                  <a:prstClr val="black">
                    <a:tint val="75000"/>
                  </a:prstClr>
                </a:solidFill>
                <a:latin typeface="Times New Roman" pitchFamily="18" charset="0"/>
              </a:rPr>
              <a:pPr defTabSz="90139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590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ctr" defTabSz="901392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8025" indent="-338025" algn="l" defTabSz="901392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2376" indent="-281690" algn="l" defTabSz="901392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26745" indent="-225362" algn="l" defTabSz="90139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77435" indent="-225362" algn="l" defTabSz="901392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28132" indent="-225362" algn="l" defTabSz="901392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78826" indent="-225362" algn="l" defTabSz="90139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29518" indent="-225362" algn="l" defTabSz="90139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80217" indent="-225362" algn="l" defTabSz="90139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30912" indent="-225362" algn="l" defTabSz="90139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013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0692" algn="l" defTabSz="9013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1392" algn="l" defTabSz="9013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088" algn="l" defTabSz="9013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02782" algn="l" defTabSz="9013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53479" algn="l" defTabSz="9013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04173" algn="l" defTabSz="9013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54870" algn="l" defTabSz="9013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05563" algn="l" defTabSz="9013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351698" y="298058"/>
            <a:ext cx="8440615" cy="583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113" tIns="45055" rIns="90113" bIns="45055">
            <a:spAutoFit/>
          </a:bodyPr>
          <a:lstStyle/>
          <a:p>
            <a:pPr algn="ctr" defTabSz="901392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МИНИСТЕРСТВО</a:t>
            </a:r>
            <a:r>
              <a:rPr lang="en-US" sz="1600" b="1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СЕЛЬСКОГО ХОЗЯЙСТВА</a:t>
            </a:r>
            <a:r>
              <a:rPr lang="en-US" sz="1600" b="1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РОССИЙСКОЙ ФЕДЕРАЦИИ</a:t>
            </a:r>
          </a:p>
          <a:p>
            <a:pPr algn="ctr" defTabSz="901392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ДЕПАРТАМЕНТ РАЗВИТИЯ СЕЛЬСКИХ ТЕРРИТОРИЙ </a:t>
            </a: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583225" y="3140968"/>
            <a:ext cx="7910146" cy="3213815"/>
          </a:xfrm>
          <a:prstGeom prst="rect">
            <a:avLst/>
          </a:prstGeom>
          <a:solidFill>
            <a:srgbClr val="339966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0113" tIns="0" rIns="90113" bIns="45055" anchor="t"/>
          <a:lstStyle/>
          <a:p>
            <a:pPr algn="ctr" defTabSz="901392" fontAlgn="base">
              <a:spcAft>
                <a:spcPct val="0"/>
              </a:spcAft>
              <a:defRPr/>
            </a:pPr>
            <a:endParaRPr lang="ru-RU" sz="24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algn="ctr" defTabSz="901392" fontAlgn="base">
              <a:spcAft>
                <a:spcPct val="0"/>
              </a:spcAft>
              <a:defRPr/>
            </a:pPr>
            <a:r>
              <a:rPr lang="ru-RU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Предложения в Федеральную программу «Создание системы поддержки фермеров                                и развитие сельской кооперации»</a:t>
            </a:r>
          </a:p>
          <a:p>
            <a:pPr algn="ctr" defTabSz="901392" fontAlgn="base">
              <a:spcAft>
                <a:spcPct val="0"/>
              </a:spcAft>
              <a:defRPr/>
            </a:pPr>
            <a:r>
              <a:rPr lang="ru-RU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национального проекта</a:t>
            </a:r>
          </a:p>
          <a:p>
            <a:pPr algn="ctr" defTabSz="901392" fontAlgn="base">
              <a:spcAft>
                <a:spcPct val="0"/>
              </a:spcAft>
              <a:defRPr/>
            </a:pPr>
            <a:r>
              <a:rPr lang="ru-RU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«Малый и средний бизнес и поддержка индивидуальной предпринимательской инициативы»</a:t>
            </a:r>
            <a:endParaRPr lang="ru-RU" sz="2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pic>
        <p:nvPicPr>
          <p:cNvPr id="2" name="Picture 2" descr="https://img-fotki.yandex.ru/get/4410/129117329.0/0_bcbb0_22b8d445_XXX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6057" y="836712"/>
            <a:ext cx="1584016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714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10"/>
          <p:cNvGrpSpPr/>
          <p:nvPr/>
        </p:nvGrpSpPr>
        <p:grpSpPr>
          <a:xfrm>
            <a:off x="12130" y="6498948"/>
            <a:ext cx="8971030" cy="334788"/>
            <a:chOff x="12130" y="6498948"/>
            <a:chExt cx="8971030" cy="334788"/>
          </a:xfrm>
        </p:grpSpPr>
        <p:sp>
          <p:nvSpPr>
            <p:cNvPr id="13" name="Прямоугольник 12"/>
            <p:cNvSpPr>
              <a:spLocks noChangeArrowheads="1"/>
            </p:cNvSpPr>
            <p:nvPr/>
          </p:nvSpPr>
          <p:spPr bwMode="auto">
            <a:xfrm>
              <a:off x="359297" y="6523934"/>
              <a:ext cx="844061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3848"/>
              <a:r>
                <a:rPr lang="ru-RU" sz="1200" kern="0" dirty="0">
                  <a:solidFill>
                    <a:srgbClr val="4E617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МИНИСТЕРСТВО СЕЛЬСКОГО ХОЗЯЙСТВА РОССИЙСКОЙ ФЕДЕРАЦИИ</a:t>
              </a:r>
            </a:p>
          </p:txBody>
        </p:sp>
        <p:cxnSp>
          <p:nvCxnSpPr>
            <p:cNvPr id="14" name="Прямая соединительная линия 13"/>
            <p:cNvCxnSpPr/>
            <p:nvPr/>
          </p:nvCxnSpPr>
          <p:spPr>
            <a:xfrm>
              <a:off x="170360" y="6498948"/>
              <a:ext cx="8812800" cy="0"/>
            </a:xfrm>
            <a:prstGeom prst="line">
              <a:avLst/>
            </a:prstGeom>
            <a:noFill/>
            <a:ln w="12700" cap="flat" cmpd="sng" algn="ctr">
              <a:solidFill>
                <a:srgbClr val="4E617A"/>
              </a:solidFill>
              <a:prstDash val="solid"/>
            </a:ln>
            <a:effectLst/>
          </p:spPr>
        </p:cxnSp>
        <p:pic>
          <p:nvPicPr>
            <p:cNvPr id="15" name="Picture 16" descr="http://im4-tub-ru.yandex.net/i?id=218735633-64-72&amp;n=2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30" y="6512917"/>
              <a:ext cx="407208" cy="3208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Номер слайда 1"/>
          <p:cNvSpPr txBox="1">
            <a:spLocks/>
          </p:cNvSpPr>
          <p:nvPr/>
        </p:nvSpPr>
        <p:spPr>
          <a:xfrm>
            <a:off x="8292804" y="6532758"/>
            <a:ext cx="718490" cy="365125"/>
          </a:xfrm>
          <a:prstGeom prst="rect">
            <a:avLst/>
          </a:prstGeom>
        </p:spPr>
        <p:txBody>
          <a:bodyPr vert="horz" lIns="91384" tIns="45692" rIns="91384" bIns="45692" rtlCol="0" anchor="ctr"/>
          <a:lstStyle>
            <a:defPPr>
              <a:defRPr lang="ru-RU"/>
            </a:defPPr>
            <a:lvl1pPr marL="0" algn="r" defTabSz="913848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6924" algn="l" defTabSz="91384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3848" algn="l" defTabSz="91384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0772" algn="l" defTabSz="91384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7696" algn="l" defTabSz="91384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4620" algn="l" defTabSz="91384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1544" algn="l" defTabSz="91384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8470" algn="l" defTabSz="91384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5393" algn="l" defTabSz="91384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prstClr val="black">
                    <a:tint val="75000"/>
                  </a:prstClr>
                </a:solidFill>
                <a:cs typeface="Arial" panose="020B0604020202020204" pitchFamily="34" charset="0"/>
              </a:rPr>
              <a:t>2</a:t>
            </a:r>
            <a:endParaRPr lang="ru-RU" dirty="0">
              <a:solidFill>
                <a:prstClr val="black">
                  <a:tint val="75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17" name="AutoShape 3"/>
          <p:cNvSpPr>
            <a:spLocks noChangeArrowheads="1"/>
          </p:cNvSpPr>
          <p:nvPr/>
        </p:nvSpPr>
        <p:spPr bwMode="auto">
          <a:xfrm>
            <a:off x="215733" y="343899"/>
            <a:ext cx="8584179" cy="708837"/>
          </a:xfrm>
          <a:prstGeom prst="rect">
            <a:avLst/>
          </a:prstGeom>
          <a:solidFill>
            <a:srgbClr val="339966"/>
          </a:solidFill>
          <a:ln w="9525" cap="flat" cmpd="sng" algn="ctr">
            <a:noFill/>
            <a:prstDash val="solid"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0197" tIns="45097" rIns="90197" bIns="45097" anchor="ctr"/>
          <a:lstStyle/>
          <a:p>
            <a:pPr lvl="0" algn="ctr" defTabSz="902208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ПРЕДЛОЖЕНИЯ МИНСЕЛЬХОЗА РОССИИ</a:t>
            </a:r>
            <a:r>
              <a:rPr kumimoji="0" lang="ru-RU" sz="1400" b="1" i="0" u="none" strike="noStrike" kern="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ПО </a:t>
            </a:r>
            <a:r>
              <a:rPr lang="ru-RU" sz="1400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МЕРАМ ПОДДЕРЖКИ МАЛОГО БИЗНЕСА НА СЕЛЬСКИХ ТЕРРИТОРИЯХ </a:t>
            </a:r>
            <a:r>
              <a:rPr kumimoji="0" lang="ru-RU" sz="1400" b="1" i="0" u="none" strike="noStrike" kern="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 ЦЕЛЕВЫЕ ИНДИКАТОРЫ (2019-2024 ГОДЫ)</a:t>
            </a:r>
            <a:endParaRPr kumimoji="0" lang="ru-RU" sz="1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4342149"/>
              </p:ext>
            </p:extLst>
          </p:nvPr>
        </p:nvGraphicFramePr>
        <p:xfrm>
          <a:off x="251519" y="1464687"/>
          <a:ext cx="8400529" cy="4285907"/>
        </p:xfrm>
        <a:graphic>
          <a:graphicData uri="http://schemas.openxmlformats.org/drawingml/2006/table">
            <a:tbl>
              <a:tblPr/>
              <a:tblGrid>
                <a:gridCol w="4763303"/>
                <a:gridCol w="1298816"/>
                <a:gridCol w="2338410"/>
              </a:tblGrid>
              <a:tr h="110021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Вовлечение в МСП к 2024 году, чел.</a:t>
                      </a:r>
                      <a:endParaRPr lang="ru-RU" sz="1100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Объем </a:t>
                      </a: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средств федерального бюджета, необходимый на реализацию мероприятия </a:t>
                      </a:r>
                      <a:b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 2019-2024 гг., млн </a:t>
                      </a:r>
                      <a:r>
                        <a:rPr lang="ru-RU" sz="110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руб.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11914">
                <a:tc>
                  <a:txBody>
                    <a:bodyPr/>
                    <a:lstStyle/>
                    <a:p>
                      <a:pPr marL="0" marR="0" indent="0" algn="l" defTabSz="910955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Предоставление из федерального бюджета бюджетам субъектов Российской Федерации субсидии на обеспечение грантовой поддержки крестьянских</a:t>
                      </a:r>
                      <a:r>
                        <a:rPr lang="ru-RU" sz="1200" kern="1200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(фермерских) хозяйств на создание и развитие хозяйств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24 562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16 375,2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Предоставление из федерального бюджета бюджетам субъектов Российской Федерации субсидии на развитие сельскохозяйственных потребительских кооперативов</a:t>
                      </a:r>
                      <a:endParaRPr lang="ru-RU" sz="1200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102 128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17 991,1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Предоставление</a:t>
                      </a:r>
                      <a:r>
                        <a:rPr lang="ru-RU" sz="1200" kern="1200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из федерального бюджета бюджетам субъектов Российской Федерации субсидии на обеспечение деятельности и достижение показателей эффективности центров компетенций в сфере сельскохозяйственной кооперации и поддержки фермеров</a:t>
                      </a:r>
                      <a:endParaRPr lang="ru-RU" sz="1200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3 000,0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96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126 690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37 367,6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699792" y="6030580"/>
            <a:ext cx="610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Обязательным условием предоставления субсидий КФХ и </a:t>
            </a:r>
            <a:r>
              <a:rPr lang="ru-RU" sz="9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СПоК</a:t>
            </a:r>
            <a:r>
              <a:rPr lang="ru-RU" sz="9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будет являться обеспечение ежегодного прироста производства и реализации сельскохозяйственной продукции не менее чем на 10%</a:t>
            </a:r>
            <a:endParaRPr lang="ru-RU" sz="9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69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5198" y="1108987"/>
            <a:ext cx="8748133" cy="102387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0215" algn="just">
              <a:spcAft>
                <a:spcPts val="0"/>
              </a:spcAft>
            </a:pPr>
            <a:r>
              <a:rPr lang="ru-RU" sz="1400" b="1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Предоставление из федерального бюджета бюджетам субъектов Российской Федерации субсидии на обеспечение грантовой поддержки </a:t>
            </a:r>
            <a: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крестьянских (фермерских) хозяйств на создание и развитие хозяйств</a:t>
            </a:r>
            <a:endParaRPr lang="ru-RU" sz="1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12130" y="6498948"/>
            <a:ext cx="8971030" cy="334788"/>
            <a:chOff x="12130" y="6498948"/>
            <a:chExt cx="8971030" cy="334788"/>
          </a:xfrm>
        </p:grpSpPr>
        <p:sp>
          <p:nvSpPr>
            <p:cNvPr id="13" name="Прямоугольник 12"/>
            <p:cNvSpPr>
              <a:spLocks noChangeArrowheads="1"/>
            </p:cNvSpPr>
            <p:nvPr/>
          </p:nvSpPr>
          <p:spPr bwMode="auto">
            <a:xfrm>
              <a:off x="359297" y="6523934"/>
              <a:ext cx="844061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3848"/>
              <a:r>
                <a:rPr lang="ru-RU" sz="1200" kern="0" dirty="0">
                  <a:solidFill>
                    <a:srgbClr val="4E617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МИНИСТЕРСТВО СЕЛЬСКОГО ХОЗЯЙСТВА РОССИЙСКОЙ ФЕДЕРАЦИИ</a:t>
              </a:r>
            </a:p>
          </p:txBody>
        </p:sp>
        <p:cxnSp>
          <p:nvCxnSpPr>
            <p:cNvPr id="14" name="Прямая соединительная линия 13"/>
            <p:cNvCxnSpPr/>
            <p:nvPr/>
          </p:nvCxnSpPr>
          <p:spPr>
            <a:xfrm>
              <a:off x="170360" y="6498948"/>
              <a:ext cx="8812800" cy="0"/>
            </a:xfrm>
            <a:prstGeom prst="line">
              <a:avLst/>
            </a:prstGeom>
            <a:noFill/>
            <a:ln w="12700" cap="flat" cmpd="sng" algn="ctr">
              <a:solidFill>
                <a:srgbClr val="4E617A"/>
              </a:solidFill>
              <a:prstDash val="solid"/>
            </a:ln>
            <a:effectLst/>
          </p:spPr>
        </p:cxnSp>
        <p:pic>
          <p:nvPicPr>
            <p:cNvPr id="15" name="Picture 16" descr="http://im4-tub-ru.yandex.net/i?id=218735633-64-72&amp;n=2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30" y="6512917"/>
              <a:ext cx="407208" cy="3208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Номер слайда 1"/>
          <p:cNvSpPr txBox="1">
            <a:spLocks/>
          </p:cNvSpPr>
          <p:nvPr/>
        </p:nvSpPr>
        <p:spPr>
          <a:xfrm>
            <a:off x="8292804" y="6532758"/>
            <a:ext cx="718490" cy="365125"/>
          </a:xfrm>
          <a:prstGeom prst="rect">
            <a:avLst/>
          </a:prstGeom>
        </p:spPr>
        <p:txBody>
          <a:bodyPr vert="horz" lIns="91384" tIns="45692" rIns="91384" bIns="45692" rtlCol="0" anchor="ctr"/>
          <a:lstStyle>
            <a:defPPr>
              <a:defRPr lang="ru-RU"/>
            </a:defPPr>
            <a:lvl1pPr marL="0" algn="r" defTabSz="913848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6924" algn="l" defTabSz="91384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3848" algn="l" defTabSz="91384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0772" algn="l" defTabSz="91384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7696" algn="l" defTabSz="91384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4620" algn="l" defTabSz="91384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1544" algn="l" defTabSz="91384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8470" algn="l" defTabSz="91384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5393" algn="l" defTabSz="91384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prstClr val="black">
                    <a:tint val="75000"/>
                  </a:prstClr>
                </a:solidFill>
                <a:cs typeface="Arial" panose="020B0604020202020204" pitchFamily="34" charset="0"/>
              </a:rPr>
              <a:t>3</a:t>
            </a:r>
            <a:endParaRPr lang="ru-RU" dirty="0">
              <a:solidFill>
                <a:prstClr val="black">
                  <a:tint val="75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17" name="AutoShape 3"/>
          <p:cNvSpPr>
            <a:spLocks noChangeArrowheads="1"/>
          </p:cNvSpPr>
          <p:nvPr/>
        </p:nvSpPr>
        <p:spPr bwMode="auto">
          <a:xfrm>
            <a:off x="122171" y="127877"/>
            <a:ext cx="8830910" cy="564821"/>
          </a:xfrm>
          <a:prstGeom prst="rect">
            <a:avLst/>
          </a:prstGeom>
          <a:solidFill>
            <a:srgbClr val="339966"/>
          </a:solidFill>
          <a:ln w="9525" cap="flat" cmpd="sng" algn="ctr">
            <a:noFill/>
            <a:prstDash val="solid"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0197" tIns="45097" rIns="90197" bIns="45097" anchor="ctr"/>
          <a:lstStyle/>
          <a:p>
            <a:pPr lvl="0" algn="ctr" defTabSz="902208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kern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ПРЕДЛОЖЕНИЯ МИНСЕЛЬХОЗА РОССИИ ПО МЕРАМ ПОДДЕРЖКИ МАЛОГО БИЗНЕСА НА СЕЛЕ И ЦЕЛЕВЫЕ ИНДИКАТОРЫ (2019-2024 ГОДЫ)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55198" y="692698"/>
            <a:ext cx="2700082" cy="3711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u="sng" dirty="0" smtClean="0">
                <a:solidFill>
                  <a:schemeClr val="accent1">
                    <a:lumMod val="50000"/>
                  </a:schemeClr>
                </a:solidFill>
              </a:rPr>
              <a:t>МЕРА 1</a:t>
            </a:r>
            <a:endParaRPr lang="ru-RU" b="1" i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1920" y="2492896"/>
            <a:ext cx="8731411" cy="374441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0215" algn="just">
              <a:spcBef>
                <a:spcPts val="300"/>
              </a:spcBef>
            </a:pPr>
            <a:r>
              <a:rPr lang="ru-RU" sz="14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Реализация указанной меры предполагает предоставление </a:t>
            </a:r>
            <a:r>
              <a:rPr lang="ru-RU" sz="1400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грантополучателям</a:t>
            </a:r>
            <a:r>
              <a:rPr lang="ru-RU" sz="14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выбора </a:t>
            </a:r>
            <a:r>
              <a:rPr lang="ru-RU" sz="14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                </a:t>
            </a:r>
            <a:r>
              <a:rPr lang="ru-RU" sz="1400" b="1" i="1" u="sng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из </a:t>
            </a:r>
            <a:r>
              <a:rPr lang="ru-RU" sz="1400" b="1" i="1" u="sng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двух </a:t>
            </a:r>
            <a:r>
              <a:rPr lang="ru-RU" sz="1400" b="1" i="1" u="sng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вариантов:</a:t>
            </a:r>
            <a:endParaRPr lang="ru-RU" sz="1400" b="1" i="1" u="sng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lvl="0" defTabSz="630238"/>
            <a:r>
              <a:rPr lang="ru-RU" sz="14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      </a:t>
            </a:r>
          </a:p>
          <a:p>
            <a:pPr lvl="0" defTabSz="630238"/>
            <a:r>
              <a:rPr lang="ru-RU" sz="14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     1. В </a:t>
            </a:r>
            <a:r>
              <a:rPr lang="ru-RU" sz="14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соответствии с условиями предоставления гранта, </a:t>
            </a:r>
            <a:r>
              <a:rPr lang="ru-RU" sz="14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крестьянское (фермерское) хозяйство, зарегистрированное в текущем финансовом году, обязуется </a:t>
            </a:r>
            <a:r>
              <a:rPr lang="ru-RU" sz="14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создать </a:t>
            </a:r>
            <a:r>
              <a:rPr lang="ru-RU" sz="14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b="1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не </a:t>
            </a:r>
            <a:r>
              <a:rPr lang="ru-RU" sz="1400" b="1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менее двух новых постоянных рабочих мест </a:t>
            </a:r>
            <a:r>
              <a:rPr lang="ru-RU" sz="1400" dirty="0" smtClean="0">
                <a:solidFill>
                  <a:srgbClr val="4F81BD">
                    <a:lumMod val="50000"/>
                  </a:srgb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(</a:t>
            </a:r>
            <a:r>
              <a:rPr lang="ru-RU" sz="1100" i="1" dirty="0" smtClean="0">
                <a:solidFill>
                  <a:srgbClr val="4F81BD">
                    <a:lumMod val="50000"/>
                  </a:srgb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 рабочее место на каждый 1 млн рублей гранта).</a:t>
            </a:r>
            <a:endParaRPr lang="ru-RU" sz="1100" i="1" dirty="0">
              <a:solidFill>
                <a:srgbClr val="4F81BD">
                  <a:lumMod val="50000"/>
                </a:srgb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indent="356870" algn="just">
              <a:spcAft>
                <a:spcPts val="0"/>
              </a:spcAft>
            </a:pPr>
            <a:endParaRPr lang="ru-RU" sz="1400" i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indent="356870" algn="just">
              <a:spcAft>
                <a:spcPts val="0"/>
              </a:spcAft>
            </a:pPr>
            <a:r>
              <a:rPr lang="ru-RU" sz="14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</a:t>
            </a:r>
            <a:r>
              <a:rPr lang="ru-RU" sz="14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</a:t>
            </a:r>
            <a:r>
              <a:rPr lang="ru-RU" sz="1400" b="1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4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В случае выбора хозяйством второго варианта поддержки </a:t>
            </a:r>
            <a:r>
              <a:rPr lang="ru-RU" sz="1400" b="1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условием </a:t>
            </a:r>
            <a:r>
              <a:rPr lang="ru-RU" sz="1400" b="1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будет </a:t>
            </a:r>
            <a:r>
              <a:rPr lang="ru-RU" sz="1400" b="1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являться возможность  использования части средств </a:t>
            </a:r>
            <a:r>
              <a:rPr lang="ru-RU" sz="1400" b="1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полученного гранта </a:t>
            </a:r>
            <a:r>
              <a:rPr lang="ru-RU" sz="1400" b="1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для внесения в неделимый фонд </a:t>
            </a:r>
            <a:r>
              <a:rPr lang="ru-RU" sz="1400" b="1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сельскохозяйственного потребительского </a:t>
            </a:r>
            <a:r>
              <a:rPr lang="ru-RU" sz="1400" b="1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кооператива, членом которого является хозяйство </a:t>
            </a:r>
            <a:r>
              <a:rPr lang="ru-RU" sz="14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(</a:t>
            </a:r>
            <a:r>
              <a:rPr lang="ru-RU" sz="1400" b="1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является приоритетной при отборе </a:t>
            </a:r>
            <a:r>
              <a:rPr lang="ru-RU" sz="1400" b="1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грантополучателей</a:t>
            </a:r>
            <a:r>
              <a:rPr lang="ru-RU" sz="1400" b="1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).</a:t>
            </a:r>
            <a:endParaRPr lang="ru-RU" sz="1400" i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450215" algn="just">
              <a:spcBef>
                <a:spcPts val="300"/>
              </a:spcBef>
            </a:pPr>
            <a:endParaRPr lang="ru-RU" sz="8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indent="450215" algn="just">
              <a:spcBef>
                <a:spcPts val="300"/>
              </a:spcBef>
            </a:pP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Объем финансирования </a:t>
            </a:r>
            <a:r>
              <a:rPr lang="ru-RU" sz="1400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из федерального бюджета 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на 2019-2024 гг. </a:t>
            </a:r>
            <a:r>
              <a:rPr lang="ru-RU" sz="1400" i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составляет </a:t>
            </a:r>
            <a:br>
              <a:rPr lang="ru-RU" sz="1400" i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ru-RU" sz="1400" i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16,38 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млрд. </a:t>
            </a:r>
            <a:r>
              <a:rPr lang="ru-RU" sz="1400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рублей, планируется обеспечить прирост количества занятых в сфере малого и среднего предпринимательства в 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размере 24 562 </a:t>
            </a:r>
            <a:r>
              <a:rPr lang="ru-RU" sz="1400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человек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</a:t>
            </a:r>
            <a:endParaRPr lang="ru-RU" sz="1400" i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98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2171" y="1916832"/>
            <a:ext cx="8830910" cy="460710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0215" algn="just">
              <a:spcBef>
                <a:spcPts val="300"/>
              </a:spcBef>
            </a:pPr>
            <a:r>
              <a:rPr lang="ru-RU" sz="1400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Справочно</a:t>
            </a:r>
            <a:r>
              <a:rPr lang="ru-RU" sz="14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: </a:t>
            </a:r>
          </a:p>
          <a:p>
            <a:pPr indent="450215" algn="just">
              <a:spcBef>
                <a:spcPts val="300"/>
              </a:spcBef>
            </a:pPr>
            <a:r>
              <a:rPr lang="ru-RU" sz="14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Реализация указанной меры предполагает </a:t>
            </a:r>
            <a:r>
              <a:rPr lang="ru-RU" sz="14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оказание господдержки по двум направлениям:</a:t>
            </a:r>
            <a:endParaRPr lang="ru-RU" sz="1400" i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indent="450215" algn="just">
              <a:spcBef>
                <a:spcPts val="300"/>
              </a:spcBef>
            </a:pPr>
            <a:r>
              <a:rPr lang="ru-RU" sz="1400" b="1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1. Субсидии на возмещение части затрат </a:t>
            </a:r>
            <a:r>
              <a:rPr lang="ru-RU" sz="1400" b="1" i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СПоК</a:t>
            </a:r>
            <a:r>
              <a:rPr lang="ru-RU" sz="1400" b="1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, связанных с реализацией продукции, полученной от членов </a:t>
            </a:r>
            <a:r>
              <a:rPr lang="ru-RU" sz="1400" b="1" i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СПоК</a:t>
            </a:r>
            <a:r>
              <a:rPr lang="ru-RU" sz="1400" b="1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 </a:t>
            </a:r>
            <a:endParaRPr lang="ru-RU" sz="1400" b="1" i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indent="450215" algn="just">
              <a:spcBef>
                <a:spcPts val="300"/>
              </a:spcBef>
            </a:pPr>
            <a:r>
              <a:rPr lang="ru-RU" sz="12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Расчет субсидии будет </a:t>
            </a:r>
            <a:r>
              <a:rPr lang="ru-RU" sz="12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осуществляться исходя из </a:t>
            </a:r>
            <a:r>
              <a:rPr lang="ru-RU" sz="12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объема фактически </a:t>
            </a:r>
            <a:r>
              <a:rPr lang="ru-RU" sz="12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реализованной </a:t>
            </a:r>
            <a:r>
              <a:rPr lang="ru-RU" sz="12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готовой продукции </a:t>
            </a:r>
            <a:br>
              <a:rPr lang="ru-RU" sz="12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ru-RU" sz="12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по </a:t>
            </a:r>
            <a:r>
              <a:rPr lang="ru-RU" sz="12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дифференцированной ставке:</a:t>
            </a:r>
          </a:p>
          <a:p>
            <a:pPr indent="450215" algn="just">
              <a:spcBef>
                <a:spcPts val="300"/>
              </a:spcBef>
            </a:pPr>
            <a:r>
              <a:rPr lang="ru-RU" sz="12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объем реализации от 1-10 млн рублей в год - 10</a:t>
            </a:r>
            <a:r>
              <a:rPr lang="ru-RU" sz="12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% затрат; </a:t>
            </a:r>
            <a:endParaRPr lang="ru-RU" sz="1200" i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indent="450215" algn="just">
              <a:spcBef>
                <a:spcPts val="300"/>
              </a:spcBef>
            </a:pPr>
            <a:r>
              <a:rPr lang="ru-RU" sz="12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объем реализации от 11-20 млн рублей в год - 12</a:t>
            </a:r>
            <a:r>
              <a:rPr lang="ru-RU" sz="12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% затрат;</a:t>
            </a:r>
            <a:endParaRPr lang="ru-RU" sz="1200" i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indent="450215" algn="just">
              <a:spcBef>
                <a:spcPts val="300"/>
              </a:spcBef>
            </a:pPr>
            <a:r>
              <a:rPr lang="ru-RU" sz="12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объем реализации от 21 млн рублей в год и выше - 15% </a:t>
            </a:r>
            <a:r>
              <a:rPr lang="ru-RU" sz="12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затрат (ориентировочный </a:t>
            </a:r>
            <a:r>
              <a:rPr lang="ru-RU" sz="12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максим. объем до 40 млн.)</a:t>
            </a:r>
            <a:r>
              <a:rPr lang="ru-RU" sz="14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</a:t>
            </a:r>
          </a:p>
          <a:p>
            <a:pPr indent="450215" algn="just">
              <a:spcBef>
                <a:spcPts val="300"/>
              </a:spcBef>
            </a:pPr>
            <a:r>
              <a:rPr lang="ru-RU" sz="14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Мера государственной поддержки направлена на стимулирование увеличения реализации с/х продукции, произведенной малыми формами хозяйствования, преимущественно, личными подсобными хозяйствами, через сельскохозяйственные потребительские кооперативы.</a:t>
            </a:r>
          </a:p>
          <a:p>
            <a:pPr indent="450215" algn="just">
              <a:spcBef>
                <a:spcPts val="300"/>
              </a:spcBef>
            </a:pPr>
            <a:r>
              <a:rPr lang="ru-RU" sz="14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Предоставление субсидии будет осуществляться при условии </a:t>
            </a:r>
            <a:r>
              <a:rPr lang="ru-RU" sz="14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ежегодного увеличения </a:t>
            </a:r>
            <a:r>
              <a:rPr lang="ru-RU" sz="14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членской базы сельскохозяйственных потребительских кооперативов </a:t>
            </a:r>
            <a:r>
              <a:rPr lang="ru-RU" sz="14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из </a:t>
            </a:r>
            <a:r>
              <a:rPr lang="ru-RU" sz="14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числа </a:t>
            </a:r>
            <a:r>
              <a:rPr lang="ru-RU" sz="14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ЛПХ и КФХ. </a:t>
            </a:r>
            <a:endParaRPr lang="ru-RU" sz="1400" i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indent="450215" algn="just">
              <a:spcBef>
                <a:spcPts val="300"/>
              </a:spcBef>
            </a:pPr>
            <a:r>
              <a:rPr lang="ru-RU" sz="14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При этом не менее 70% выручки от реализации сельскохозяйственной продукции должно формироваться от реализации продукции, произведенной членами сельскохозяйственных потребительских кооперативов. </a:t>
            </a:r>
          </a:p>
          <a:p>
            <a:pPr indent="450215" algn="just">
              <a:spcBef>
                <a:spcPts val="300"/>
              </a:spcBef>
            </a:pPr>
            <a:r>
              <a:rPr lang="ru-RU" sz="14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Одновременно кооперативу в правила предоставление субсидий будет включено требование по обязательному </a:t>
            </a:r>
            <a:r>
              <a:rPr lang="ru-RU" sz="14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ежегодному увеличению </a:t>
            </a:r>
            <a:r>
              <a:rPr lang="ru-RU" sz="14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объемов </a:t>
            </a:r>
            <a:r>
              <a:rPr lang="ru-RU" sz="14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реализации.</a:t>
            </a:r>
            <a:endParaRPr lang="ru-RU" sz="1400" i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5734" y="980728"/>
            <a:ext cx="8830909" cy="86409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0215" algn="just">
              <a:spcAft>
                <a:spcPts val="0"/>
              </a:spcAft>
            </a:pPr>
            <a:r>
              <a:rPr lang="ru-RU" sz="1300" b="1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Предоставление из федерального бюджета бюджетам субъектов Российской Федерации субсидии на </a:t>
            </a:r>
            <a:r>
              <a:rPr lang="ru-RU" sz="1300" b="1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развитие сельскохозяйственных потребительских кооперативов</a:t>
            </a:r>
            <a:endParaRPr lang="ru-RU" sz="1300" b="1" i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12130" y="6498948"/>
            <a:ext cx="8971030" cy="334788"/>
            <a:chOff x="12130" y="6498948"/>
            <a:chExt cx="8971030" cy="334788"/>
          </a:xfrm>
        </p:grpSpPr>
        <p:sp>
          <p:nvSpPr>
            <p:cNvPr id="13" name="Прямоугольник 12"/>
            <p:cNvSpPr>
              <a:spLocks noChangeArrowheads="1"/>
            </p:cNvSpPr>
            <p:nvPr/>
          </p:nvSpPr>
          <p:spPr bwMode="auto">
            <a:xfrm>
              <a:off x="359297" y="6523934"/>
              <a:ext cx="844061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3848"/>
              <a:r>
                <a:rPr lang="ru-RU" sz="1200" kern="0" dirty="0">
                  <a:solidFill>
                    <a:srgbClr val="4E617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МИНИСТЕРСТВО СЕЛЬСКОГО ХОЗЯЙСТВА РОССИЙСКОЙ ФЕДЕРАЦИИ</a:t>
              </a:r>
            </a:p>
          </p:txBody>
        </p:sp>
        <p:cxnSp>
          <p:nvCxnSpPr>
            <p:cNvPr id="14" name="Прямая соединительная линия 13"/>
            <p:cNvCxnSpPr/>
            <p:nvPr/>
          </p:nvCxnSpPr>
          <p:spPr>
            <a:xfrm>
              <a:off x="170360" y="6498948"/>
              <a:ext cx="8812800" cy="0"/>
            </a:xfrm>
            <a:prstGeom prst="line">
              <a:avLst/>
            </a:prstGeom>
            <a:noFill/>
            <a:ln w="12700" cap="flat" cmpd="sng" algn="ctr">
              <a:solidFill>
                <a:srgbClr val="4E617A"/>
              </a:solidFill>
              <a:prstDash val="solid"/>
            </a:ln>
            <a:effectLst/>
          </p:spPr>
        </p:cxnSp>
        <p:pic>
          <p:nvPicPr>
            <p:cNvPr id="15" name="Picture 16" descr="http://im4-tub-ru.yandex.net/i?id=218735633-64-72&amp;n=2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30" y="6512917"/>
              <a:ext cx="407208" cy="3208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Номер слайда 1"/>
          <p:cNvSpPr txBox="1">
            <a:spLocks/>
          </p:cNvSpPr>
          <p:nvPr/>
        </p:nvSpPr>
        <p:spPr>
          <a:xfrm>
            <a:off x="8292804" y="6532758"/>
            <a:ext cx="718490" cy="365125"/>
          </a:xfrm>
          <a:prstGeom prst="rect">
            <a:avLst/>
          </a:prstGeom>
        </p:spPr>
        <p:txBody>
          <a:bodyPr vert="horz" lIns="91384" tIns="45692" rIns="91384" bIns="45692" rtlCol="0" anchor="ctr"/>
          <a:lstStyle>
            <a:defPPr>
              <a:defRPr lang="ru-RU"/>
            </a:defPPr>
            <a:lvl1pPr marL="0" algn="r" defTabSz="913848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6924" algn="l" defTabSz="91384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3848" algn="l" defTabSz="91384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0772" algn="l" defTabSz="91384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7696" algn="l" defTabSz="91384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4620" algn="l" defTabSz="91384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1544" algn="l" defTabSz="91384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8470" algn="l" defTabSz="91384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5393" algn="l" defTabSz="91384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prstClr val="black">
                    <a:tint val="75000"/>
                  </a:prstClr>
                </a:solidFill>
                <a:cs typeface="Arial" panose="020B0604020202020204" pitchFamily="34" charset="0"/>
              </a:rPr>
              <a:t>4</a:t>
            </a:r>
            <a:endParaRPr lang="ru-RU" dirty="0">
              <a:solidFill>
                <a:prstClr val="black">
                  <a:tint val="75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17" name="AutoShape 3"/>
          <p:cNvSpPr>
            <a:spLocks noChangeArrowheads="1"/>
          </p:cNvSpPr>
          <p:nvPr/>
        </p:nvSpPr>
        <p:spPr bwMode="auto">
          <a:xfrm>
            <a:off x="122171" y="127877"/>
            <a:ext cx="8830910" cy="564821"/>
          </a:xfrm>
          <a:prstGeom prst="rect">
            <a:avLst/>
          </a:prstGeom>
          <a:solidFill>
            <a:srgbClr val="339966"/>
          </a:solidFill>
          <a:ln w="9525" cap="flat" cmpd="sng" algn="ctr">
            <a:noFill/>
            <a:prstDash val="solid"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0197" tIns="45097" rIns="90197" bIns="45097" anchor="ctr"/>
          <a:lstStyle/>
          <a:p>
            <a:pPr lvl="0" algn="ctr" defTabSz="902208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kern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ПРЕДЛОЖЕНИЯ МИНСЕЛЬХОЗА РОССИИ ПО МЕРАМ ПОДДЕРЖКИ МАЛОГО БИЗНЕСА НА СЕЛЕ И ЦЕЛЕВЫЕ ИНДИКАТОРЫ (2019-2024 ГОДЫ)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70360" y="692698"/>
            <a:ext cx="2700082" cy="2520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u="sng" dirty="0" smtClean="0">
                <a:solidFill>
                  <a:schemeClr val="accent1">
                    <a:lumMod val="50000"/>
                  </a:schemeClr>
                </a:solidFill>
              </a:rPr>
              <a:t>МЕРА  2</a:t>
            </a:r>
            <a:endParaRPr lang="ru-RU" b="1" i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39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0360" y="764704"/>
            <a:ext cx="8812800" cy="230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0215" algn="just">
              <a:spcBef>
                <a:spcPts val="300"/>
              </a:spcBef>
            </a:pPr>
            <a:r>
              <a:rPr lang="ru-RU" sz="14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Helvetica Neue Medium"/>
              </a:rPr>
              <a:t> </a:t>
            </a:r>
            <a:r>
              <a:rPr lang="ru-RU" sz="1400" b="1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Helvetica Neue Medium"/>
              </a:rPr>
              <a:t>2. </a:t>
            </a:r>
            <a:r>
              <a:rPr lang="ru-RU" sz="1400" b="1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Субсидии </a:t>
            </a:r>
            <a:r>
              <a:rPr lang="ru-RU" sz="1400" b="1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на возмещение части </a:t>
            </a:r>
            <a:r>
              <a:rPr lang="ru-RU" sz="1400" b="1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затрат (не более 50%) </a:t>
            </a:r>
            <a:r>
              <a:rPr lang="ru-RU" sz="1400" b="1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СПоК</a:t>
            </a:r>
            <a:r>
              <a:rPr lang="ru-RU" sz="1400" b="1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на приобретение сельскохозяйственных животных и сельскохозяйственной техники для членов </a:t>
            </a:r>
            <a:r>
              <a:rPr lang="ru-RU" sz="1400" b="1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СПоК</a:t>
            </a:r>
            <a:r>
              <a:rPr lang="ru-RU" sz="1400" b="1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</a:t>
            </a:r>
          </a:p>
          <a:p>
            <a:pPr indent="450215" algn="just">
              <a:spcBef>
                <a:spcPts val="300"/>
              </a:spcBef>
            </a:pPr>
            <a:endParaRPr lang="ru-RU" sz="1400" i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indent="450215" algn="just">
              <a:spcBef>
                <a:spcPts val="300"/>
              </a:spcBef>
            </a:pPr>
            <a:r>
              <a:rPr lang="ru-RU" sz="14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Указанная </a:t>
            </a:r>
            <a:r>
              <a:rPr lang="ru-RU" sz="14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мера направлена на повышение привлекательности объединения разрозненных </a:t>
            </a:r>
            <a:r>
              <a:rPr lang="ru-RU" sz="1400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сельхозтоваропроизводителей</a:t>
            </a:r>
            <a:r>
              <a:rPr lang="ru-RU" sz="14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, в том числе ЛПХ и </a:t>
            </a:r>
            <a:r>
              <a:rPr lang="ru-RU" sz="14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КФХ, </a:t>
            </a:r>
            <a:r>
              <a:rPr lang="ru-RU" sz="14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в кооперативы (члены кооператива будут иметь возможность приобретения поголовья и техники с 50% скидкой</a:t>
            </a:r>
            <a:r>
              <a:rPr lang="ru-RU" sz="14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).</a:t>
            </a:r>
          </a:p>
          <a:p>
            <a:pPr indent="450215" algn="just">
              <a:spcBef>
                <a:spcPts val="300"/>
              </a:spcBef>
            </a:pPr>
            <a:endParaRPr lang="ru-RU" sz="1400" i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indent="450215" algn="just">
              <a:spcBef>
                <a:spcPts val="300"/>
              </a:spcBef>
            </a:pP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Объем финансирования </a:t>
            </a:r>
            <a:r>
              <a:rPr lang="ru-RU" sz="1400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из федерального бюджета на 2019-2024 гг. составляет 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/>
            </a:r>
            <a:b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17,99 </a:t>
            </a:r>
            <a:r>
              <a:rPr lang="ru-RU" sz="1400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млрд. 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рублей.</a:t>
            </a:r>
            <a:endParaRPr lang="ru-RU" sz="1400" i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12130" y="6498948"/>
            <a:ext cx="8971030" cy="334788"/>
            <a:chOff x="12130" y="6498948"/>
            <a:chExt cx="8971030" cy="334788"/>
          </a:xfrm>
        </p:grpSpPr>
        <p:sp>
          <p:nvSpPr>
            <p:cNvPr id="13" name="Прямоугольник 12"/>
            <p:cNvSpPr>
              <a:spLocks noChangeArrowheads="1"/>
            </p:cNvSpPr>
            <p:nvPr/>
          </p:nvSpPr>
          <p:spPr bwMode="auto">
            <a:xfrm>
              <a:off x="359297" y="6523934"/>
              <a:ext cx="844061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3848"/>
              <a:r>
                <a:rPr lang="ru-RU" sz="1200" kern="0" dirty="0">
                  <a:solidFill>
                    <a:srgbClr val="4E617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МИНИСТЕРСТВО СЕЛЬСКОГО ХОЗЯЙСТВА РОССИЙСКОЙ ФЕДЕРАЦИИ</a:t>
              </a:r>
            </a:p>
          </p:txBody>
        </p:sp>
        <p:cxnSp>
          <p:nvCxnSpPr>
            <p:cNvPr id="14" name="Прямая соединительная линия 13"/>
            <p:cNvCxnSpPr/>
            <p:nvPr/>
          </p:nvCxnSpPr>
          <p:spPr>
            <a:xfrm>
              <a:off x="170360" y="6498948"/>
              <a:ext cx="8812800" cy="0"/>
            </a:xfrm>
            <a:prstGeom prst="line">
              <a:avLst/>
            </a:prstGeom>
            <a:noFill/>
            <a:ln w="12700" cap="flat" cmpd="sng" algn="ctr">
              <a:solidFill>
                <a:srgbClr val="4E617A"/>
              </a:solidFill>
              <a:prstDash val="solid"/>
            </a:ln>
            <a:effectLst/>
          </p:spPr>
        </p:cxnSp>
        <p:pic>
          <p:nvPicPr>
            <p:cNvPr id="15" name="Picture 16" descr="http://im4-tub-ru.yandex.net/i?id=218735633-64-72&amp;n=2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30" y="6512917"/>
              <a:ext cx="407208" cy="3208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Номер слайда 1"/>
          <p:cNvSpPr txBox="1">
            <a:spLocks/>
          </p:cNvSpPr>
          <p:nvPr/>
        </p:nvSpPr>
        <p:spPr>
          <a:xfrm>
            <a:off x="8292804" y="6532758"/>
            <a:ext cx="718490" cy="365125"/>
          </a:xfrm>
          <a:prstGeom prst="rect">
            <a:avLst/>
          </a:prstGeom>
        </p:spPr>
        <p:txBody>
          <a:bodyPr vert="horz" lIns="91384" tIns="45692" rIns="91384" bIns="45692" rtlCol="0" anchor="ctr"/>
          <a:lstStyle>
            <a:defPPr>
              <a:defRPr lang="ru-RU"/>
            </a:defPPr>
            <a:lvl1pPr marL="0" algn="r" defTabSz="913848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6924" algn="l" defTabSz="91384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3848" algn="l" defTabSz="91384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0772" algn="l" defTabSz="91384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7696" algn="l" defTabSz="91384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4620" algn="l" defTabSz="91384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1544" algn="l" defTabSz="91384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8470" algn="l" defTabSz="91384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5393" algn="l" defTabSz="91384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prstClr val="black">
                    <a:tint val="75000"/>
                  </a:prstClr>
                </a:solidFill>
                <a:cs typeface="Arial" panose="020B0604020202020204" pitchFamily="34" charset="0"/>
              </a:rPr>
              <a:t>5</a:t>
            </a:r>
            <a:endParaRPr lang="ru-RU" dirty="0">
              <a:solidFill>
                <a:prstClr val="black">
                  <a:tint val="75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17" name="AutoShape 3"/>
          <p:cNvSpPr>
            <a:spLocks noChangeArrowheads="1"/>
          </p:cNvSpPr>
          <p:nvPr/>
        </p:nvSpPr>
        <p:spPr bwMode="auto">
          <a:xfrm>
            <a:off x="133578" y="127875"/>
            <a:ext cx="8830910" cy="564821"/>
          </a:xfrm>
          <a:prstGeom prst="rect">
            <a:avLst/>
          </a:prstGeom>
          <a:solidFill>
            <a:srgbClr val="339966"/>
          </a:solidFill>
          <a:ln w="9525" cap="flat" cmpd="sng" algn="ctr">
            <a:noFill/>
            <a:prstDash val="solid"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0197" tIns="45097" rIns="90197" bIns="45097" anchor="ctr"/>
          <a:lstStyle/>
          <a:p>
            <a:pPr lvl="0" algn="ctr" defTabSz="902208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kern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ПРЕДЛОЖЕНИЯ МИНСЕЛЬХОЗА РОССИИ ПО МЕРАМ ПОДДЕРЖКИ МАЛОГО БИЗНЕСА НА СЕЛЕ И ЦЕЛЕВЫЕ ИНДИКАТОРЫ (2019-2024 ГОДЫ)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4221088"/>
            <a:ext cx="8831782" cy="13681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0215" algn="just">
              <a:spcBef>
                <a:spcPts val="300"/>
              </a:spcBef>
            </a:pPr>
            <a:r>
              <a:rPr lang="ru-RU" sz="14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Мера направлена на повышение эффективности работы информационно-консультационных служб в субъектах РФ и создание федерального центра компетенций в сфере сельскохозяйственной кооперации и поддержки фермеров.</a:t>
            </a:r>
            <a:endParaRPr lang="ru-RU" sz="1400" i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indent="450215" algn="just">
              <a:spcBef>
                <a:spcPts val="300"/>
              </a:spcBef>
            </a:pPr>
            <a:endParaRPr lang="ru-RU" sz="1400" i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indent="450215" algn="just">
              <a:spcBef>
                <a:spcPts val="300"/>
              </a:spcBef>
            </a:pP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Объем финансирования </a:t>
            </a:r>
            <a:r>
              <a:rPr lang="ru-RU" sz="1400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из федерального бюджета на 2019-2024 гг. составляет 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/>
            </a:r>
            <a:b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3,00 </a:t>
            </a:r>
            <a:r>
              <a:rPr lang="ru-RU" sz="1400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млрд. 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рублей.</a:t>
            </a:r>
            <a:endParaRPr lang="ru-RU" sz="1000" i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9512" y="3428998"/>
            <a:ext cx="8830909" cy="72008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0215" algn="just">
              <a:spcAft>
                <a:spcPts val="0"/>
              </a:spcAft>
            </a:pPr>
            <a:r>
              <a:rPr lang="ru-RU" sz="1200" b="1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Предоставление из федерального бюджета бюджетам субъектов Российской Федерации субсидии на обеспечение деятельности и достижение показателей эффективности центров компетенций в сфере сельскохозяйственной кооперации и поддержки </a:t>
            </a:r>
            <a:r>
              <a:rPr lang="ru-RU" sz="1200" b="1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фермеров</a:t>
            </a:r>
            <a:endParaRPr lang="ru-RU" sz="1200" b="1" i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27701" y="3140968"/>
            <a:ext cx="2700082" cy="2520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u="sng" dirty="0" smtClean="0">
                <a:solidFill>
                  <a:schemeClr val="accent1">
                    <a:lumMod val="50000"/>
                  </a:schemeClr>
                </a:solidFill>
              </a:rPr>
              <a:t>МЕРА  3</a:t>
            </a:r>
            <a:endParaRPr lang="ru-RU" b="1" i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91118" y="5665310"/>
            <a:ext cx="8820176" cy="6440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indent="450215" algn="just">
              <a:spcBef>
                <a:spcPts val="300"/>
              </a:spcBef>
            </a:pP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Планируется </a:t>
            </a:r>
            <a:r>
              <a:rPr lang="ru-RU" sz="1400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обеспечить прирост количества занятых в сфере малого и среднего предпринимательства в размере 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126 тыс. человек.</a:t>
            </a:r>
            <a:endParaRPr lang="ru-RU" sz="1400" i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19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C9B21-94A9-4092-80BE-2A005DA93EC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122171" y="271891"/>
            <a:ext cx="8830910" cy="564821"/>
          </a:xfrm>
          <a:prstGeom prst="rect">
            <a:avLst/>
          </a:prstGeom>
          <a:solidFill>
            <a:srgbClr val="339966"/>
          </a:solidFill>
          <a:ln w="9525" cap="flat" cmpd="sng" algn="ctr">
            <a:noFill/>
            <a:prstDash val="solid"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0197" tIns="45097" rIns="90197" bIns="45097" anchor="ctr"/>
          <a:lstStyle/>
          <a:p>
            <a:pPr lvl="0" algn="ctr" defTabSz="902208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ЭФФЕКТИВНОСТЬ ПРЕДЛОЖЕННЫХ МЕР ГОСУДАРСТВЕННОЙ ПОДДЕРЖКИ</a:t>
            </a:r>
            <a:endParaRPr lang="ru-RU" sz="1400" b="1" kern="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484784"/>
            <a:ext cx="8280920" cy="38884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62" tIns="45531" rIns="91062" bIns="45531" rtlCol="0" anchor="ctr"/>
          <a:lstStyle/>
          <a:p>
            <a:pPr indent="450215" algn="just">
              <a:spcAft>
                <a:spcPts val="0"/>
              </a:spcAft>
            </a:pPr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Общий объем средств федерального бюджета – 37,4 млрд рублей.</a:t>
            </a:r>
          </a:p>
          <a:p>
            <a:pPr indent="450215" algn="just"/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Общее количество вовлеченных в МСП – 126 тыс. человек </a:t>
            </a:r>
          </a:p>
          <a:p>
            <a:pPr indent="450215" algn="just"/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в том числе:</a:t>
            </a:r>
          </a:p>
          <a:p>
            <a:pPr indent="450215" algn="just"/>
            <a:r>
              <a:rPr lang="ru-RU" sz="2000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количество вновь созданных фермеров </a:t>
            </a:r>
            <a:r>
              <a:rPr lang="ru-RU" sz="2000" i="1" dirty="0">
                <a:solidFill>
                  <a:srgbClr val="002060"/>
                </a:solid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– </a:t>
            </a:r>
            <a:r>
              <a:rPr lang="ru-RU" sz="2000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8 187 ед. </a:t>
            </a:r>
            <a:endParaRPr lang="ru-RU" sz="2000" i="1" dirty="0">
              <a:solidFill>
                <a:srgbClr val="002060"/>
              </a:solidFill>
              <a:latin typeface="Times New Roman" panose="02020603050405020304" pitchFamily="18" charset="0"/>
              <a:ea typeface="Arial Unicode MS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000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количество дополнительных рабочих мест –  16 375 ед.</a:t>
            </a:r>
          </a:p>
          <a:p>
            <a:pPr indent="450215" algn="just">
              <a:spcAft>
                <a:spcPts val="0"/>
              </a:spcAft>
            </a:pPr>
            <a:r>
              <a:rPr lang="ru-RU" sz="2000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прирост членской базы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СПоК</a:t>
            </a:r>
            <a:r>
              <a:rPr lang="ru-RU" sz="2000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– 102 128 ед.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endParaRPr lang="ru-RU" sz="2000" b="1" i="1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11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C9B21-94A9-4092-80BE-2A005DA93EC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8561693"/>
              </p:ext>
            </p:extLst>
          </p:nvPr>
        </p:nvGraphicFramePr>
        <p:xfrm>
          <a:off x="221090" y="1052736"/>
          <a:ext cx="8599382" cy="392356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227311"/>
                <a:gridCol w="850589"/>
                <a:gridCol w="850589"/>
                <a:gridCol w="850589"/>
                <a:gridCol w="921472"/>
                <a:gridCol w="921472"/>
                <a:gridCol w="992354"/>
                <a:gridCol w="985006"/>
              </a:tblGrid>
              <a:tr h="5040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15" marR="4815" marT="48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15" marR="4815" marT="48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15" marR="4815" marT="48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15" marR="4815" marT="48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15" marR="4815" marT="48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15" marR="4815" marT="48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15" marR="4815" marT="48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15" marR="4815" marT="4815" marB="0" anchor="ctr"/>
                </a:tc>
              </a:tr>
              <a:tr h="400089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ФИНАНСИРОВАНИЕ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МЕРОПРИЯТИЙ, МЛРД. РУБЛЕЙ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15" marR="4815" marT="481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802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Мера </a:t>
                      </a:r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40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</a:t>
                      </a:r>
                      <a:r>
                        <a:rPr lang="ru-RU" sz="1400" i="1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(ПОДДЕРЖКА КФХ)</a:t>
                      </a:r>
                      <a:endParaRPr lang="ru-RU" sz="1400" i="1" u="none" strike="noStrike" dirty="0" smtClean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15" marR="4815" marT="48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1,187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2,076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2,966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3,382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3,382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3,382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16,375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7920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Мера </a:t>
                      </a:r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  <a:p>
                      <a:pPr algn="ctr" fontAlgn="b"/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(СУБСИДИРОВАНИЕ </a:t>
                      </a:r>
                      <a:r>
                        <a:rPr lang="ru-RU" sz="140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СПоК</a:t>
                      </a:r>
                      <a:r>
                        <a:rPr lang="ru-RU" sz="140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400" u="none" strike="noStrike" dirty="0" smtClean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15" marR="4815" marT="48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2,786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2,860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2,942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3,032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3,131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3,240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17,991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01128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Мера</a:t>
                      </a:r>
                      <a:r>
                        <a:rPr lang="ru-RU" sz="140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</a:t>
                      </a:r>
                    </a:p>
                    <a:p>
                      <a:pPr algn="ctr" fontAlgn="b"/>
                      <a:r>
                        <a:rPr lang="ru-RU" sz="140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(СУБСИДИРОВАНИЕ ЦЕНТРОВ КОМПЕТЕНЦИЙ)</a:t>
                      </a:r>
                      <a:endParaRPr lang="ru-RU" sz="1400" u="none" strike="noStrike" dirty="0" smtClean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15" marR="4815" marT="48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0,500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0,500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0,500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0,500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0,500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0,500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3,000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0802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815" marR="4815" marT="48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4,472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5,437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6,409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6,914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7,013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7,122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37,368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179512" y="271891"/>
            <a:ext cx="8640960" cy="564821"/>
          </a:xfrm>
          <a:prstGeom prst="rect">
            <a:avLst/>
          </a:prstGeom>
          <a:solidFill>
            <a:srgbClr val="339966"/>
          </a:solidFill>
          <a:ln w="9525" cap="flat" cmpd="sng" algn="ctr">
            <a:noFill/>
            <a:prstDash val="solid"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0197" tIns="45097" rIns="90197" bIns="45097" anchor="ctr"/>
          <a:lstStyle/>
          <a:p>
            <a:pPr lvl="0" algn="ctr" defTabSz="902208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ПРЕДЛОЖЕНИЯ ПО ФИНАНСИРОВАНИЮ</a:t>
            </a:r>
            <a:r>
              <a:rPr kumimoji="0" lang="ru-RU" sz="1400" b="1" i="0" u="none" strike="noStrike" kern="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МЕР ГОСПОДДЕРЖКИ ПО ГОДАМ И ПРИРОСТ ЧИСЛА ЗАНЯТЫХ В СФЕРЕ МСП (РАСЧЕТНОЕ ЗНАЧЕНИЕ)</a:t>
            </a:r>
            <a:endParaRPr kumimoji="0" lang="ru-RU" sz="1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5140804"/>
              </p:ext>
            </p:extLst>
          </p:nvPr>
        </p:nvGraphicFramePr>
        <p:xfrm>
          <a:off x="251520" y="5085184"/>
          <a:ext cx="8568956" cy="121604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223297"/>
                <a:gridCol w="847580"/>
                <a:gridCol w="847580"/>
                <a:gridCol w="847580"/>
                <a:gridCol w="918211"/>
                <a:gridCol w="918211"/>
                <a:gridCol w="988843"/>
                <a:gridCol w="977654"/>
              </a:tblGrid>
              <a:tr h="608023">
                <a:tc gridSpan="8">
                  <a:txBody>
                    <a:bodyPr/>
                    <a:lstStyle/>
                    <a:p>
                      <a:pPr marL="0" marR="0" lvl="0" indent="0" algn="ctr" defTabSz="910955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ПРИРОСТ КОЛИЧЕСТВА ЗАНЯТЫХ В СФЕРЕ МСП, ЧЕЛ.</a:t>
                      </a:r>
                    </a:p>
                  </a:txBody>
                  <a:tcPr marL="4815" marR="4815" marT="481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608023">
                <a:tc>
                  <a:txBody>
                    <a:bodyPr/>
                    <a:lstStyle/>
                    <a:p>
                      <a:pPr marL="0" indent="0" algn="ctr" fontAlgn="b">
                        <a:buFont typeface="Arial" panose="020B0604020202020204" pitchFamily="34" charset="0"/>
                        <a:buNone/>
                      </a:pP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 по 2-м мерам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15" marR="4815" marT="48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12 122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15 705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19 716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21 908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27 267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29 973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126 690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442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9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8_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1393</TotalTime>
  <Words>751</Words>
  <Application>Microsoft Office PowerPoint</Application>
  <PresentationFormat>Экран (4:3)</PresentationFormat>
  <Paragraphs>132</Paragraphs>
  <Slides>7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9_Тема Office</vt:lpstr>
      <vt:lpstr>18_Тема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Никитина Анастасия Владимировна</dc:creator>
  <cp:lastModifiedBy>Мухамадияров Ильмир Минуллович</cp:lastModifiedBy>
  <cp:revision>105</cp:revision>
  <cp:lastPrinted>2018-09-20T06:27:38Z</cp:lastPrinted>
  <dcterms:created xsi:type="dcterms:W3CDTF">2018-06-28T17:42:36Z</dcterms:created>
  <dcterms:modified xsi:type="dcterms:W3CDTF">2018-09-22T12:44:32Z</dcterms:modified>
</cp:coreProperties>
</file>