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23" r:id="rId2"/>
    <p:sldMasterId id="2147483735" r:id="rId3"/>
    <p:sldMasterId id="2147483738" r:id="rId4"/>
  </p:sldMasterIdLst>
  <p:notesMasterIdLst>
    <p:notesMasterId r:id="rId16"/>
  </p:notesMasterIdLst>
  <p:sldIdLst>
    <p:sldId id="306" r:id="rId5"/>
    <p:sldId id="305" r:id="rId6"/>
    <p:sldId id="287" r:id="rId7"/>
    <p:sldId id="286" r:id="rId8"/>
    <p:sldId id="278" r:id="rId9"/>
    <p:sldId id="296" r:id="rId10"/>
    <p:sldId id="297" r:id="rId11"/>
    <p:sldId id="298" r:id="rId12"/>
    <p:sldId id="267" r:id="rId13"/>
    <p:sldId id="272" r:id="rId14"/>
    <p:sldId id="295" r:id="rId15"/>
  </p:sldIdLst>
  <p:sldSz cx="9144000" cy="6858000" type="screen4x3"/>
  <p:notesSz cx="6761163" cy="9942513"/>
  <p:defaultTextStyle>
    <a:defPPr>
      <a:defRPr lang="ru-RU"/>
    </a:defPPr>
    <a:lvl1pPr marL="0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0260305827005433"/>
          <c:y val="0.18234901798181183"/>
          <c:w val="0.5307143846358422"/>
          <c:h val="0.798353412504425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Товарная структура экспорта продукции АПК, %</c:v>
                </c:pt>
              </c:strCache>
            </c:strRef>
          </c:tx>
          <c:dLbls>
            <c:dLbl>
              <c:idx val="0"/>
              <c:layout>
                <c:manualLayout>
                  <c:x val="-4.1410032079323415E-2"/>
                  <c:y val="-0.11889451318585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636337124526099E-2"/>
                  <c:y val="-2.4394763154605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313903470399535E-3"/>
                  <c:y val="-3.2466254218222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287182852143484E-4"/>
                  <c:y val="-2.7934945631796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104512977544473E-2"/>
                  <c:y val="-1.462598425196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3137485418489356E-2"/>
                  <c:y val="-1.90791776027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Зерно</c:v>
                </c:pt>
                <c:pt idx="1">
                  <c:v>Масло (подсолнечное, рапсовое)</c:v>
                </c:pt>
                <c:pt idx="2">
                  <c:v>Молочная продукция, яйца, мед</c:v>
                </c:pt>
                <c:pt idx="3">
                  <c:v>Корма</c:v>
                </c:pt>
                <c:pt idx="4">
                  <c:v>Сахар</c:v>
                </c:pt>
                <c:pt idx="5">
                  <c:v>Прочее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47.8</c:v>
                </c:pt>
                <c:pt idx="1">
                  <c:v>23.9</c:v>
                </c:pt>
                <c:pt idx="2">
                  <c:v>11.8</c:v>
                </c:pt>
                <c:pt idx="3">
                  <c:v>7.3</c:v>
                </c:pt>
                <c:pt idx="4">
                  <c:v>6.6</c:v>
                </c:pt>
                <c:pt idx="5">
                  <c:v>2.6000000000000032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"/>
          <c:w val="0.3564814814814814"/>
          <c:h val="1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Лист1!$B$52:$B$57</c:f>
              <c:strCache>
                <c:ptCount val="1"/>
                <c:pt idx="0">
                  <c:v>30,0 34,8 8,7 8,7 17,7 0,1</c:v>
                </c:pt>
              </c:strCache>
            </c:strRef>
          </c:tx>
          <c:dLbls>
            <c:dLbl>
              <c:idx val="0"/>
              <c:layout>
                <c:manualLayout>
                  <c:x val="-2.5577537182852144E-2"/>
                  <c:y val="-0.11883821813939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410761154855646E-2"/>
                  <c:y val="6.4437518226888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792650918635173E-4"/>
                  <c:y val="-6.738261883931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920166229221348E-2"/>
                  <c:y val="-7.044218431029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839020122484689E-2"/>
                  <c:y val="-9.7549212598425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206911636045495E-3"/>
                  <c:y val="-5.956474190726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Лист1!$A$52:$A$57</c:f>
              <c:strCache>
                <c:ptCount val="6"/>
                <c:pt idx="0">
                  <c:v>Зерно</c:v>
                </c:pt>
                <c:pt idx="1">
                  <c:v>Масложировая продукция</c:v>
                </c:pt>
                <c:pt idx="2">
                  <c:v>Мясо и молоко</c:v>
                </c:pt>
                <c:pt idx="3">
                  <c:v>Готовая пищевая продукция</c:v>
                </c:pt>
                <c:pt idx="4">
                  <c:v>Прочее</c:v>
                </c:pt>
                <c:pt idx="5">
                  <c:v>Рыба и морепродукты</c:v>
                </c:pt>
              </c:strCache>
            </c:strRef>
          </c:cat>
          <c:val>
            <c:numRef>
              <c:f>Лист1!$B$52:$B$57</c:f>
              <c:numCache>
                <c:formatCode>0.0</c:formatCode>
                <c:ptCount val="6"/>
                <c:pt idx="0">
                  <c:v>30</c:v>
                </c:pt>
                <c:pt idx="1">
                  <c:v>34.799999999999997</c:v>
                </c:pt>
                <c:pt idx="2">
                  <c:v>8.6999999999999993</c:v>
                </c:pt>
                <c:pt idx="3">
                  <c:v>8.6999999999999993</c:v>
                </c:pt>
                <c:pt idx="4">
                  <c:v>17.7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66413237904459"/>
          <c:y val="0"/>
          <c:w val="0.37795502787549118"/>
          <c:h val="0.97761771408868814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50" y="0"/>
            <a:ext cx="2929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F21EF-8F81-4B88-8B92-2317AE43A838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813"/>
            <a:ext cx="5408930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29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50" y="9444038"/>
            <a:ext cx="2929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F3F7C-08B6-496B-A029-B74BA145A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7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1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4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8" algn="l" defTabSz="9142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C1A4-0844-4B63-9F80-2C1D9879A3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815F-C5DE-438C-868B-004FE1902C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8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14E4-FF36-4ABB-8121-479BE40BE9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9DE7-1A56-4868-B74B-8FCF330B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6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62E5-2CDE-4B1B-AB7A-E171C93F27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7079-4F4E-44CD-8D50-1EA2A72803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9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сновной с анимацией 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332660"/>
            <a:ext cx="540060" cy="780644"/>
          </a:xfrm>
          <a:prstGeom prst="rect">
            <a:avLst/>
          </a:prstGeom>
          <a:solidFill>
            <a:srgbClr val="5EB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126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0" y="332660"/>
            <a:ext cx="9144000" cy="780644"/>
            <a:chOff x="0" y="-561257"/>
            <a:chExt cx="12192000" cy="78064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-561257"/>
              <a:ext cx="12192000" cy="780644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61257"/>
              <a:ext cx="12192000" cy="780644"/>
            </a:xfrm>
            <a:prstGeom prst="rect">
              <a:avLst/>
            </a:prstGeom>
          </p:spPr>
        </p:pic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28655" y="365155"/>
            <a:ext cx="7886700" cy="748175"/>
          </a:xfrm>
          <a:prstGeom prst="rect">
            <a:avLst/>
          </a:prstGeom>
        </p:spPr>
        <p:txBody>
          <a:bodyPr anchor="ctr" anchorCtr="0"/>
          <a:lstStyle>
            <a:lvl1pPr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itchFamily="2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2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ED37F19E-C458-4BA3-A232-498C272DF661}"/>
              </a:ext>
            </a:extLst>
          </p:cNvPr>
          <p:cNvGrpSpPr/>
          <p:nvPr userDrawn="1"/>
        </p:nvGrpSpPr>
        <p:grpSpPr>
          <a:xfrm flipH="1">
            <a:off x="1287174" y="4825392"/>
            <a:ext cx="3313983" cy="2032608"/>
            <a:chOff x="7591933" y="4836187"/>
            <a:chExt cx="4418644" cy="2032608"/>
          </a:xfrm>
        </p:grpSpPr>
        <p:sp>
          <p:nvSpPr>
            <p:cNvPr id="21" name="평행 사변형 20">
              <a:extLst>
                <a:ext uri="{FF2B5EF4-FFF2-40B4-BE49-F238E27FC236}">
                  <a16:creationId xmlns:a16="http://schemas.microsoft.com/office/drawing/2014/main" xmlns="" id="{9EF84E64-F77C-46EF-8785-1B8CF4C1A7F3}"/>
                </a:ext>
              </a:extLst>
            </p:cNvPr>
            <p:cNvSpPr/>
            <p:nvPr userDrawn="1"/>
          </p:nvSpPr>
          <p:spPr>
            <a:xfrm flipH="1">
              <a:off x="9266547" y="5209812"/>
              <a:ext cx="2744030" cy="1658983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평행 사변형 21">
              <a:extLst>
                <a:ext uri="{FF2B5EF4-FFF2-40B4-BE49-F238E27FC236}">
                  <a16:creationId xmlns:a16="http://schemas.microsoft.com/office/drawing/2014/main" xmlns="" id="{08BF381B-A734-484A-B59B-DC3842694795}"/>
                </a:ext>
              </a:extLst>
            </p:cNvPr>
            <p:cNvSpPr/>
            <p:nvPr userDrawn="1"/>
          </p:nvSpPr>
          <p:spPr>
            <a:xfrm flipH="1">
              <a:off x="8716942" y="5895058"/>
              <a:ext cx="1889840" cy="973737"/>
            </a:xfrm>
            <a:prstGeom prst="parallelogram">
              <a:avLst>
                <a:gd name="adj" fmla="val 132222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xmlns="" id="{0F054B9A-EAB7-438B-BBDC-22DADD34FDE8}"/>
                </a:ext>
              </a:extLst>
            </p:cNvPr>
            <p:cNvSpPr/>
            <p:nvPr userDrawn="1"/>
          </p:nvSpPr>
          <p:spPr>
            <a:xfrm flipH="1">
              <a:off x="8108174" y="4836187"/>
              <a:ext cx="2661819" cy="1658983"/>
            </a:xfrm>
            <a:prstGeom prst="parallelogram">
              <a:avLst>
                <a:gd name="adj" fmla="val 137472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xmlns="" id="{5CBDB330-F373-494F-9BC1-AF7929F40AD6}"/>
                </a:ext>
              </a:extLst>
            </p:cNvPr>
            <p:cNvSpPr/>
            <p:nvPr userDrawn="1"/>
          </p:nvSpPr>
          <p:spPr>
            <a:xfrm flipH="1">
              <a:off x="7591933" y="5497370"/>
              <a:ext cx="2129887" cy="1371425"/>
            </a:xfrm>
            <a:prstGeom prst="parallelogram">
              <a:avLst>
                <a:gd name="adj" fmla="val 131757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26"/>
              <a:endParaRPr lang="ko-KR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40782" y="553616"/>
            <a:ext cx="216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41040" y="553616"/>
            <a:ext cx="2457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1040" y="2425616"/>
            <a:ext cx="2457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82874" y="2695207"/>
            <a:ext cx="216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91126" y="2695207"/>
            <a:ext cx="2457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91126" y="4567207"/>
            <a:ext cx="2457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44" indent="0">
              <a:buNone/>
              <a:defRPr sz="2800"/>
            </a:lvl2pPr>
            <a:lvl3pPr marL="914287" indent="0">
              <a:buNone/>
              <a:defRPr sz="2400"/>
            </a:lvl3pPr>
            <a:lvl4pPr marL="1371431" indent="0">
              <a:buNone/>
              <a:defRPr sz="2000"/>
            </a:lvl4pPr>
            <a:lvl5pPr marL="1828574" indent="0">
              <a:buNone/>
              <a:defRPr sz="2000"/>
            </a:lvl5pPr>
            <a:lvl6pPr marL="2285717" indent="0">
              <a:buNone/>
              <a:defRPr sz="2000"/>
            </a:lvl6pPr>
            <a:lvl7pPr marL="2742861" indent="0">
              <a:buNone/>
              <a:defRPr sz="2000"/>
            </a:lvl7pPr>
            <a:lvl8pPr marL="3200004" indent="0">
              <a:buNone/>
              <a:defRPr sz="2000"/>
            </a:lvl8pPr>
            <a:lvl9pPr marL="3657148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433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C1A4-0844-4B63-9F80-2C1D9879A3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815F-C5DE-438C-868B-004FE1902C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97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C658-C942-4664-A145-035185A785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1BD9-2264-456E-AC19-6FE8AA1024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9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2C3E-3380-4C6C-B54A-40724ACFC4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E69B-70E5-4320-92AA-C580B8D40C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8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3ADB-41D6-4F6D-A33E-7491CA549B4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CA54-0409-42CE-BF06-4132885ADC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56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3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3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0F07A-B49D-4A8E-9BDF-5536F66A2B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EE55-6ECF-48C3-83A8-B5565B7A47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53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9A17-535E-4B15-81F6-0CDB2846D2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F161-F7B0-43D1-9E70-C3B4378C0E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1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AC658-C942-4664-A145-035185A785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1BD9-2264-456E-AC19-6FE8AA1024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30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E8C1-929E-4713-8D8A-C326C9C5F3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77CA-E982-45CF-B84A-6B9AD19D28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87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3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F816-39DF-4368-AEEA-9699970765A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4BE5-CD61-4BC3-B74D-A276A71F1A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4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2" indent="0">
              <a:buNone/>
              <a:defRPr sz="2800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3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3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915D-01D7-4FBD-A004-FDFDDAC33C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889B-6645-438B-9D4D-E29C20D8CC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11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14E4-FF36-4ABB-8121-479BE40BE94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9DE7-1A56-4868-B74B-8FCF330B38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98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62E5-2CDE-4B1B-AB7A-E171C93F276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7079-4F4E-44CD-8D50-1EA2A72803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противолежащие углы 5">
            <a:extLst>
              <a:ext uri="{FF2B5EF4-FFF2-40B4-BE49-F238E27FC236}">
                <a16:creationId xmlns="" xmlns:a16="http://schemas.microsoft.com/office/drawing/2014/main" id="{9BBF5388-3068-4F2A-BAFF-A961C9737FD6}"/>
              </a:ext>
            </a:extLst>
          </p:cNvPr>
          <p:cNvSpPr/>
          <p:nvPr userDrawn="1"/>
        </p:nvSpPr>
        <p:spPr>
          <a:xfrm>
            <a:off x="8581671" y="6302200"/>
            <a:ext cx="277178" cy="293804"/>
          </a:xfrm>
          <a:prstGeom prst="round2DiagRect">
            <a:avLst>
              <a:gd name="adj1" fmla="val 35445"/>
              <a:gd name="adj2" fmla="val 0"/>
            </a:avLst>
          </a:prstGeom>
          <a:solidFill>
            <a:srgbClr val="0C1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57088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70D898E-975F-4496-B400-818194A5BCFA}"/>
              </a:ext>
            </a:extLst>
          </p:cNvPr>
          <p:cNvSpPr txBox="1"/>
          <p:nvPr userDrawn="1"/>
        </p:nvSpPr>
        <p:spPr>
          <a:xfrm>
            <a:off x="212815" y="6295687"/>
            <a:ext cx="1886382" cy="334911"/>
          </a:xfrm>
          <a:prstGeom prst="rect">
            <a:avLst/>
          </a:prstGeom>
          <a:noFill/>
        </p:spPr>
        <p:txBody>
          <a:bodyPr wrap="square" lIns="80155" tIns="40078" rIns="80155" bIns="40078" rtlCol="0">
            <a:spAutoFit/>
          </a:bodyPr>
          <a:lstStyle/>
          <a:p>
            <a:pPr defTabSz="457088"/>
            <a:r>
              <a:rPr lang="ru-RU" sz="1600" b="1" dirty="0">
                <a:solidFill>
                  <a:srgbClr val="0083C3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АГРО</a:t>
            </a:r>
            <a:r>
              <a:rPr lang="ru-RU" sz="1600" b="1" dirty="0">
                <a:solidFill>
                  <a:srgbClr val="002060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ЭКСПОРТ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="" xmlns:a16="http://schemas.microsoft.com/office/drawing/2014/main" id="{7DAB4984-72B2-46A9-835D-5A928D22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140" y="6359413"/>
            <a:ext cx="370241" cy="198657"/>
          </a:xfrm>
        </p:spPr>
        <p:txBody>
          <a:bodyPr/>
          <a:lstStyle>
            <a:lvl1pPr algn="ctr">
              <a:defRPr sz="900" b="0" baseline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FC914DB2-5A02-4085-B257-233CD53B5EE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="" xmlns:a16="http://schemas.microsoft.com/office/drawing/2014/main" id="{61366822-3460-4CAB-9EB8-102D335B9C0F}"/>
              </a:ext>
            </a:extLst>
          </p:cNvPr>
          <p:cNvSpPr/>
          <p:nvPr userDrawn="1"/>
        </p:nvSpPr>
        <p:spPr>
          <a:xfrm>
            <a:off x="290630" y="295106"/>
            <a:ext cx="650924" cy="689967"/>
          </a:xfrm>
          <a:prstGeom prst="round2DiagRect">
            <a:avLst>
              <a:gd name="adj1" fmla="val 35445"/>
              <a:gd name="adj2" fmla="val 0"/>
            </a:avLst>
          </a:prstGeom>
          <a:solidFill>
            <a:srgbClr val="008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57088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="" xmlns:a16="http://schemas.microsoft.com/office/drawing/2014/main" id="{A557A4A9-A7B5-4643-929C-FD45E130B492}"/>
              </a:ext>
            </a:extLst>
          </p:cNvPr>
          <p:cNvSpPr/>
          <p:nvPr userDrawn="1"/>
        </p:nvSpPr>
        <p:spPr>
          <a:xfrm>
            <a:off x="8281227" y="6302200"/>
            <a:ext cx="277178" cy="293804"/>
          </a:xfrm>
          <a:prstGeom prst="round2DiagRect">
            <a:avLst>
              <a:gd name="adj1" fmla="val 35445"/>
              <a:gd name="adj2" fmla="val 0"/>
            </a:avLst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57088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="" xmlns:a16="http://schemas.microsoft.com/office/drawing/2014/main" id="{175C6FDB-3DBC-4CD1-BD17-85CFC519E133}"/>
              </a:ext>
            </a:extLst>
          </p:cNvPr>
          <p:cNvSpPr/>
          <p:nvPr userDrawn="1"/>
        </p:nvSpPr>
        <p:spPr>
          <a:xfrm>
            <a:off x="7980793" y="6303293"/>
            <a:ext cx="277178" cy="293804"/>
          </a:xfrm>
          <a:prstGeom prst="round2DiagRect">
            <a:avLst>
              <a:gd name="adj1" fmla="val 35445"/>
              <a:gd name="adj2" fmla="val 0"/>
            </a:avLst>
          </a:prstGeom>
          <a:solidFill>
            <a:srgbClr val="008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rtlCol="0" anchor="ctr"/>
          <a:lstStyle/>
          <a:p>
            <a:pPr algn="ctr" defTabSz="457088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1341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05" userDrawn="1">
          <p15:clr>
            <a:srgbClr val="FBAE40"/>
          </p15:clr>
        </p15:guide>
        <p15:guide id="3" orient="horz" pos="4378" userDrawn="1">
          <p15:clr>
            <a:srgbClr val="FBAE40"/>
          </p15:clr>
        </p15:guide>
        <p15:guide id="4" orient="horz" pos="4582" userDrawn="1">
          <p15:clr>
            <a:srgbClr val="FBAE40"/>
          </p15:clr>
        </p15:guide>
        <p15:guide id="5" pos="214" userDrawn="1">
          <p15:clr>
            <a:srgbClr val="FBAE40"/>
          </p15:clr>
        </p15:guide>
        <p15:guide id="6" pos="6519" userDrawn="1">
          <p15:clr>
            <a:srgbClr val="FBAE40"/>
          </p15:clr>
        </p15:guide>
        <p15:guide id="7" orient="horz" pos="681" userDrawn="1">
          <p15:clr>
            <a:srgbClr val="FBAE40"/>
          </p15:clr>
        </p15:guide>
        <p15:guide id="8" pos="690" userDrawn="1">
          <p15:clr>
            <a:srgbClr val="FBAE40"/>
          </p15:clr>
        </p15:guide>
        <p15:guide id="9" pos="826" userDrawn="1">
          <p15:clr>
            <a:srgbClr val="FBAE40"/>
          </p15:clr>
        </p15:guide>
        <p15:guide id="10" orient="horz" pos="4310" userDrawn="1">
          <p15:clr>
            <a:srgbClr val="FBAE40"/>
          </p15:clr>
        </p15:guide>
        <p15:guide id="11" orient="horz" pos="78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1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F5308F4B-258D-476B-8353-2D4E1C18E74A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96F7CC-A4C7-439F-A2C8-AA0F0E9FA73A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3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DEB5F3-2D3A-43B6-BBFA-10D315FE05A1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CEB98-E1A2-4DD3-B856-451054E192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396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04E0A-3780-4DA7-9A14-060AA605A3DD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14502-89B7-4E1F-8EB4-E6D409CF09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0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2C3E-3380-4C6C-B54A-40724ACFC4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E69B-70E5-4320-92AA-C580B8D40C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1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5ACDD-D060-4BEE-AA2E-07A440E6090A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A1AF-CB9D-43F3-9F17-683EEBE69A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75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2EA2E68-A910-4E12-821C-A6D66B3B4D77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FDF2CD8-A6A1-47FB-9A8E-8A8F746F88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97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2C563F2-73C3-48B9-8591-49FFD7B43C1D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6EE2E57D-9078-4A7B-BA3B-3CA282F734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3630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B788A-EB94-487D-AF2E-56EA25281BBB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5F383-0DF5-4594-9C99-8F834C36A4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72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3284B-6817-4CF2-B106-ECDAD43F062E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B9B69-8EA9-41B7-839A-25A06C9E4C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823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87C43-F41A-43E2-8EBA-6510E0077AF5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EB1C4-7A3E-4ECE-BB07-6A0EF1737F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610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64637E-3377-4786-88B4-D2EDB65AB9C3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86AF3-A7A5-4BD1-AE2A-AFB6AF28BE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249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91111-5836-442E-8138-3664F2595B63}" type="datetime1">
              <a:rPr lang="ru-RU" smtClean="0">
                <a:solidFill>
                  <a:srgbClr val="438086"/>
                </a:solidFill>
              </a:rPr>
              <a:pPr>
                <a:defRPr/>
              </a:pPr>
              <a:t>09.04.2019</a:t>
            </a:fld>
            <a:endParaRPr lang="ru-RU" dirty="0">
              <a:solidFill>
                <a:srgbClr val="43808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808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9BBA5-FC8D-41C6-A742-15FFAC2FE3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12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3ADB-41D6-4F6D-A33E-7491CA549B4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CA54-0409-42CE-BF06-4132885ADC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1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3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3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0F07A-B49D-4A8E-9BDF-5536F66A2BC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EEE55-6ECF-48C3-83A8-B5565B7A47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3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9A17-535E-4B15-81F6-0CDB2846D2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F161-F7B0-43D1-9E70-C3B4378C0E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6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6E8C1-929E-4713-8D8A-C326C9C5F3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77CA-E982-45CF-B84A-6B9AD19D28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8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8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3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F816-39DF-4368-AEEA-9699970765A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84BE5-CD61-4BC3-B74D-A276A71F1A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7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1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2" indent="0">
              <a:buNone/>
              <a:defRPr sz="2800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3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2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7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3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4915D-01D7-4FBD-A004-FDFDDAC33C0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5889B-6645-438B-9D4D-E29C20D8CC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4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6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72"/>
            <a:ext cx="21336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88EF0-3374-4D76-8BA5-25209B4A51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72"/>
            <a:ext cx="28956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D7BDF6-79D7-477E-878A-E76750253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7" indent="-3427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5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7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88EF0-3374-4D76-8BA5-25209B4A51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D7BDF6-79D7-477E-878A-E76750253A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3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5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97" indent="-34279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5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7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2" algn="l" defTabSz="9141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2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8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88"/>
            <a:fld id="{F27FD474-4C15-4BB9-9346-898654BF07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088"/>
              <a:t>09.04.2019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1"/>
            <a:ext cx="30861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88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88"/>
            <a:fld id="{FC914DB2-5A02-4085-B257-233CD53B5EE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088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4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hdr="0" ftr="0" dt="0"/>
  <p:txStyles>
    <p:titleStyle>
      <a:lvl1pPr algn="l" defTabSz="914174" rtl="0" eaLnBrk="1" latinLnBrk="0" hangingPunct="1">
        <a:lnSpc>
          <a:spcPct val="90000"/>
        </a:lnSpc>
        <a:spcBef>
          <a:spcPct val="0"/>
        </a:spcBef>
        <a:buNone/>
        <a:defRPr sz="4400" i="0" kern="1200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228543" indent="-228543" algn="l" defTabSz="9141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0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CE3770EB-2B8F-4BEE-A01C-72EDFB13EB71}" type="datetimeFigureOut">
              <a:rPr lang="ru-RU" smtClean="0">
                <a:solidFill>
                  <a:srgbClr val="438086"/>
                </a:solidFill>
              </a:rPr>
              <a:pPr defTabSz="914400"/>
              <a:t>09.04.2019</a:t>
            </a:fld>
            <a:endParaRPr lang="ru-RU">
              <a:solidFill>
                <a:srgbClr val="43808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ru-RU">
              <a:solidFill>
                <a:srgbClr val="43808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0B6A09DC-780B-49D9-9BC3-FA25589FC72E}" type="slidenum">
              <a:rPr lang="ru-RU" smtClean="0"/>
              <a:pPr defTabSz="914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5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ae3b137f26efd7e43e5214ad94ba5b79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3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1BD9-2264-456E-AC19-6FE8AA1024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https://www.downgraf.com/wp-content/uploads/2016/01/Admin-Dashboard-Templates-Free-Download-for-Your-Web-Applications-008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4" descr="https://www.downgraf.com/wp-content/uploads/2016/01/Admin-Dashboard-Templates-Free-Download-for-Your-Web-Applications-00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6" descr="https://www.downgraf.com/wp-content/uploads/2016/01/Admin-Dashboard-Templates-Free-Download-for-Your-Web-Applications-008.jp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6000" y="404712"/>
            <a:ext cx="807524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74" tIns="40787" rIns="81574" bIns="40787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hangingPunct="0">
              <a:defRPr sz="1900" b="1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eaLnBrk="0" hangingPunct="0">
              <a:defRPr sz="3900"/>
            </a:lvl2pPr>
            <a:lvl3pPr algn="ctr" eaLnBrk="0" hangingPunct="0">
              <a:defRPr sz="3900"/>
            </a:lvl3pPr>
            <a:lvl4pPr algn="ctr" eaLnBrk="0" hangingPunct="0">
              <a:defRPr sz="3900"/>
            </a:lvl4pPr>
            <a:lvl5pPr algn="ctr" eaLnBrk="0" hangingPunct="0">
              <a:defRPr sz="3900"/>
            </a:lvl5pPr>
            <a:lvl6pPr marL="408118" algn="ctr" fontAlgn="base">
              <a:spcBef>
                <a:spcPct val="0"/>
              </a:spcBef>
              <a:spcAft>
                <a:spcPct val="0"/>
              </a:spcAft>
              <a:defRPr sz="3900"/>
            </a:lvl6pPr>
            <a:lvl7pPr marL="816233" algn="ctr" fontAlgn="base">
              <a:spcBef>
                <a:spcPct val="0"/>
              </a:spcBef>
              <a:spcAft>
                <a:spcPct val="0"/>
              </a:spcAft>
              <a:defRPr sz="3900"/>
            </a:lvl7pPr>
            <a:lvl8pPr marL="1224353" algn="ctr" fontAlgn="base">
              <a:spcBef>
                <a:spcPct val="0"/>
              </a:spcBef>
              <a:spcAft>
                <a:spcPct val="0"/>
              </a:spcAft>
              <a:defRPr sz="3900"/>
            </a:lvl8pPr>
            <a:lvl9pPr marL="1632470" algn="ctr" fontAlgn="base">
              <a:spcBef>
                <a:spcPct val="0"/>
              </a:spcBef>
              <a:spcAft>
                <a:spcPct val="0"/>
              </a:spcAft>
              <a:defRPr sz="3900"/>
            </a:lvl9pPr>
          </a:lstStyle>
          <a:p>
            <a:pPr defTabSz="914126"/>
            <a:r>
              <a:rPr lang="ru-RU" sz="2400" dirty="0">
                <a:solidFill>
                  <a:srgbClr val="1F497D"/>
                </a:solidFill>
              </a:rPr>
              <a:t>ЭКСПОРТНЫЙ ПОТЕНЦИАЛ РЕСПУБЛИКИ БАШКОРТОСТАН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1259235"/>
            <a:ext cx="9144000" cy="55987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126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6159998" y="1412776"/>
            <a:ext cx="2832249" cy="3415600"/>
          </a:xfrm>
          <a:prstGeom prst="round2Same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126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с одним скругленным углом 16"/>
          <p:cNvSpPr/>
          <p:nvPr/>
        </p:nvSpPr>
        <p:spPr>
          <a:xfrm>
            <a:off x="6156178" y="5004455"/>
            <a:ext cx="2832249" cy="1732108"/>
          </a:xfrm>
          <a:prstGeom prst="round2Same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12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с одним скругленным углом 8"/>
          <p:cNvSpPr/>
          <p:nvPr/>
        </p:nvSpPr>
        <p:spPr>
          <a:xfrm>
            <a:off x="6167443" y="1412776"/>
            <a:ext cx="2832249" cy="423664"/>
          </a:xfrm>
          <a:prstGeom prst="round2SameRect">
            <a:avLst/>
          </a:prstGeom>
          <a:solidFill>
            <a:srgbClr val="498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126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с одним скругленным углом 8"/>
          <p:cNvSpPr/>
          <p:nvPr/>
        </p:nvSpPr>
        <p:spPr>
          <a:xfrm>
            <a:off x="6155235" y="5004498"/>
            <a:ext cx="2836800" cy="423664"/>
          </a:xfrm>
          <a:prstGeom prst="round2SameRect">
            <a:avLst/>
          </a:prstGeom>
          <a:solidFill>
            <a:srgbClr val="498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914126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67443" y="5524304"/>
            <a:ext cx="2609093" cy="1138747"/>
          </a:xfrm>
          <a:prstGeom prst="rect">
            <a:avLst/>
          </a:prstGeom>
          <a:noFill/>
        </p:spPr>
        <p:txBody>
          <a:bodyPr wrap="square" lIns="91413" tIns="45707" rIns="91413" bIns="45707" rtlCol="0" anchor="ctr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2"/>
                </a:solidFill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defTabSz="914126"/>
            <a:r>
              <a:rPr lang="ru-RU" b="1" dirty="0">
                <a:solidFill>
                  <a:srgbClr val="3C938C"/>
                </a:solidFill>
                <a:ea typeface="Roboto" panose="02000000000000000000" pitchFamily="2" charset="0"/>
              </a:rPr>
              <a:t>В </a:t>
            </a:r>
            <a:r>
              <a:rPr lang="ru-RU" b="1" dirty="0" smtClean="0">
                <a:solidFill>
                  <a:srgbClr val="3C938C"/>
                </a:solidFill>
                <a:ea typeface="Roboto" panose="02000000000000000000" pitchFamily="2" charset="0"/>
              </a:rPr>
              <a:t>2018 </a:t>
            </a:r>
            <a:r>
              <a:rPr lang="ru-RU" b="1" dirty="0">
                <a:solidFill>
                  <a:srgbClr val="3C938C"/>
                </a:solidFill>
                <a:ea typeface="Roboto" panose="02000000000000000000" pitchFamily="2" charset="0"/>
              </a:rPr>
              <a:t>году </a:t>
            </a:r>
            <a:r>
              <a:rPr lang="ru-RU" b="1" dirty="0" smtClean="0">
                <a:solidFill>
                  <a:srgbClr val="3C938C"/>
                </a:solidFill>
                <a:ea typeface="Roboto" panose="02000000000000000000" pitchFamily="2" charset="0"/>
              </a:rPr>
              <a:t>экспорт продукции АПК </a:t>
            </a:r>
          </a:p>
          <a:p>
            <a:pPr defTabSz="914126"/>
            <a:r>
              <a:rPr lang="ru-RU" b="1" dirty="0" smtClean="0">
                <a:solidFill>
                  <a:srgbClr val="3C938C"/>
                </a:solidFill>
                <a:ea typeface="Roboto" panose="02000000000000000000" pitchFamily="2" charset="0"/>
              </a:rPr>
              <a:t>составил </a:t>
            </a:r>
            <a:br>
              <a:rPr lang="ru-RU" b="1" dirty="0" smtClean="0">
                <a:solidFill>
                  <a:srgbClr val="3C938C"/>
                </a:solidFill>
                <a:ea typeface="Roboto" panose="02000000000000000000" pitchFamily="2" charset="0"/>
              </a:rPr>
            </a:br>
            <a:endParaRPr lang="ru-RU" sz="2000" dirty="0">
              <a:solidFill>
                <a:srgbClr val="4986C3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01703" y="5739725"/>
            <a:ext cx="1415748" cy="923320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defTabSz="914126"/>
            <a:r>
              <a:rPr lang="ru-RU" sz="5400" b="1" dirty="0">
                <a:solidFill>
                  <a:srgbClr val="4986C3"/>
                </a:solidFill>
              </a:rPr>
              <a:t>76,3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49424"/>
              </p:ext>
            </p:extLst>
          </p:nvPr>
        </p:nvGraphicFramePr>
        <p:xfrm>
          <a:off x="6220238" y="1880550"/>
          <a:ext cx="2700000" cy="292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776"/>
                <a:gridCol w="2016224"/>
              </a:tblGrid>
              <a:tr h="43529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dirty="0" smtClean="0">
                          <a:solidFill>
                            <a:srgbClr val="4986C3"/>
                          </a:solidFill>
                        </a:rPr>
                        <a:t>10</a:t>
                      </a:r>
                      <a:endParaRPr lang="ru-RU" sz="2400" dirty="0">
                        <a:solidFill>
                          <a:srgbClr val="4986C3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тыс. тонн</a:t>
                      </a:r>
                      <a:b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</a:br>
                      <a:r>
                        <a:rPr lang="ru-RU" sz="1200" dirty="0" smtClean="0">
                          <a:solidFill>
                            <a:srgbClr val="183E76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сыры и сырная продукция</a:t>
                      </a:r>
                      <a:endParaRPr lang="ru-RU" sz="1200" dirty="0">
                        <a:solidFill>
                          <a:srgbClr val="183E7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29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rgbClr val="4986C3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4986C3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тыс. тонн</a:t>
                      </a:r>
                      <a:b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183E76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сливочное масло</a:t>
                      </a:r>
                      <a:endParaRPr lang="ru-RU" sz="1200" b="1" dirty="0">
                        <a:solidFill>
                          <a:srgbClr val="183E7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29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rgbClr val="4986C3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4986C3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тыс. тонн</a:t>
                      </a:r>
                      <a:r>
                        <a:rPr lang="ru-RU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239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83E76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колбасные изделия</a:t>
                      </a:r>
                      <a:endParaRPr lang="ru-RU" sz="1200" b="1" dirty="0">
                        <a:solidFill>
                          <a:srgbClr val="183E7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67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rgbClr val="4986C3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4986C3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тыс. тонн </a:t>
                      </a:r>
                      <a:b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183E76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крупа</a:t>
                      </a:r>
                      <a:endParaRPr lang="ru-RU" sz="1200" b="1" dirty="0">
                        <a:solidFill>
                          <a:srgbClr val="183E7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367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rgbClr val="4986C3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4986C3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b="1" dirty="0" err="1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усл.банок</a:t>
                      </a:r>
                      <a: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 </a:t>
                      </a:r>
                      <a:b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183E76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сгущенное молоко </a:t>
                      </a:r>
                      <a:endParaRPr lang="ru-RU" sz="1200" b="1" dirty="0">
                        <a:solidFill>
                          <a:srgbClr val="183E7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29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rgbClr val="4986C3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4986C3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млн </a:t>
                      </a:r>
                      <a:r>
                        <a:rPr lang="ru-RU" sz="1200" b="1" dirty="0" err="1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усл.банок</a:t>
                      </a:r>
                      <a: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/>
                      </a:r>
                      <a:b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183E76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консервы плодоовощные</a:t>
                      </a:r>
                      <a:endParaRPr lang="ru-RU" sz="1200" b="1" dirty="0">
                        <a:solidFill>
                          <a:srgbClr val="183E7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5294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2400" b="1" dirty="0" smtClean="0">
                          <a:solidFill>
                            <a:srgbClr val="4986C3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solidFill>
                          <a:srgbClr val="4986C3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39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тыс. тонн</a:t>
                      </a:r>
                      <a:br>
                        <a:rPr lang="ru-RU" sz="1200" b="1" dirty="0" smtClean="0">
                          <a:solidFill>
                            <a:srgbClr val="3C938C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</a:br>
                      <a:r>
                        <a:rPr lang="ru-RU" sz="1200" b="1" dirty="0" smtClean="0">
                          <a:solidFill>
                            <a:srgbClr val="183E76"/>
                          </a:solidFill>
                          <a:ea typeface="Roboto" panose="02000000000000000000" pitchFamily="2" charset="0"/>
                          <a:cs typeface="Arial" pitchFamily="34" charset="0"/>
                        </a:rPr>
                        <a:t>мёд</a:t>
                      </a:r>
                      <a:endParaRPr lang="ru-RU" sz="1200" b="1" dirty="0">
                        <a:solidFill>
                          <a:srgbClr val="183E7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5" name="Группа 44"/>
          <p:cNvGrpSpPr/>
          <p:nvPr/>
        </p:nvGrpSpPr>
        <p:grpSpPr>
          <a:xfrm>
            <a:off x="107505" y="1408088"/>
            <a:ext cx="5876172" cy="5333280"/>
            <a:chOff x="3187923" y="1408088"/>
            <a:chExt cx="5876172" cy="5333280"/>
          </a:xfrm>
        </p:grpSpPr>
        <p:sp>
          <p:nvSpPr>
            <p:cNvPr id="13" name="Прямоугольник с одним скругленным углом 12"/>
            <p:cNvSpPr/>
            <p:nvPr/>
          </p:nvSpPr>
          <p:spPr>
            <a:xfrm>
              <a:off x="3187923" y="1412776"/>
              <a:ext cx="2832249" cy="1621548"/>
            </a:xfrm>
            <a:prstGeom prst="round2Same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с одним скругленным углом 13"/>
            <p:cNvSpPr/>
            <p:nvPr/>
          </p:nvSpPr>
          <p:spPr>
            <a:xfrm>
              <a:off x="6194276" y="1412776"/>
              <a:ext cx="2832249" cy="1621548"/>
            </a:xfrm>
            <a:prstGeom prst="round2Same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с одним скругленным углом 14"/>
            <p:cNvSpPr/>
            <p:nvPr/>
          </p:nvSpPr>
          <p:spPr>
            <a:xfrm>
              <a:off x="3203848" y="3212154"/>
              <a:ext cx="2832249" cy="1621548"/>
            </a:xfrm>
            <a:prstGeom prst="round2Same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с одним скругленным углом 15"/>
            <p:cNvSpPr/>
            <p:nvPr/>
          </p:nvSpPr>
          <p:spPr>
            <a:xfrm>
              <a:off x="6210201" y="3212154"/>
              <a:ext cx="2832249" cy="1621548"/>
            </a:xfrm>
            <a:prstGeom prst="round2Same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Прямоугольник с одним скругленным углом 17"/>
            <p:cNvSpPr/>
            <p:nvPr/>
          </p:nvSpPr>
          <p:spPr>
            <a:xfrm>
              <a:off x="3208908" y="5004455"/>
              <a:ext cx="2832249" cy="1732108"/>
            </a:xfrm>
            <a:prstGeom prst="round2Same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с одним скругленным углом 18"/>
            <p:cNvSpPr/>
            <p:nvPr/>
          </p:nvSpPr>
          <p:spPr>
            <a:xfrm>
              <a:off x="6228184" y="5009260"/>
              <a:ext cx="2832249" cy="1732108"/>
            </a:xfrm>
            <a:prstGeom prst="round2SameRect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с одним скругленным углом 8"/>
            <p:cNvSpPr/>
            <p:nvPr/>
          </p:nvSpPr>
          <p:spPr>
            <a:xfrm>
              <a:off x="3187923" y="1412776"/>
              <a:ext cx="2832249" cy="423664"/>
            </a:xfrm>
            <a:prstGeom prst="round2SameRect">
              <a:avLst/>
            </a:prstGeom>
            <a:solidFill>
              <a:srgbClr val="498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рямоугольник с одним скругленным углом 8"/>
            <p:cNvSpPr/>
            <p:nvPr/>
          </p:nvSpPr>
          <p:spPr>
            <a:xfrm>
              <a:off x="6195417" y="1408088"/>
              <a:ext cx="2832249" cy="423664"/>
            </a:xfrm>
            <a:prstGeom prst="round2SameRect">
              <a:avLst/>
            </a:prstGeom>
            <a:solidFill>
              <a:srgbClr val="498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с одним скругленным углом 8"/>
            <p:cNvSpPr/>
            <p:nvPr/>
          </p:nvSpPr>
          <p:spPr>
            <a:xfrm>
              <a:off x="3203847" y="3211162"/>
              <a:ext cx="2832249" cy="423664"/>
            </a:xfrm>
            <a:prstGeom prst="round2SameRect">
              <a:avLst/>
            </a:prstGeom>
            <a:solidFill>
              <a:srgbClr val="498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с одним скругленным углом 8"/>
            <p:cNvSpPr/>
            <p:nvPr/>
          </p:nvSpPr>
          <p:spPr>
            <a:xfrm>
              <a:off x="6206331" y="3211162"/>
              <a:ext cx="2836800" cy="423664"/>
            </a:xfrm>
            <a:prstGeom prst="round2SameRect">
              <a:avLst/>
            </a:prstGeom>
            <a:solidFill>
              <a:srgbClr val="498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с одним скругленным углом 8"/>
            <p:cNvSpPr/>
            <p:nvPr/>
          </p:nvSpPr>
          <p:spPr>
            <a:xfrm>
              <a:off x="3213323" y="5009260"/>
              <a:ext cx="2832249" cy="423664"/>
            </a:xfrm>
            <a:prstGeom prst="round2SameRect">
              <a:avLst/>
            </a:prstGeom>
            <a:solidFill>
              <a:srgbClr val="498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с одним скругленным углом 8"/>
            <p:cNvSpPr/>
            <p:nvPr/>
          </p:nvSpPr>
          <p:spPr>
            <a:xfrm>
              <a:off x="6227295" y="5009260"/>
              <a:ext cx="2836800" cy="423664"/>
            </a:xfrm>
            <a:prstGeom prst="round2SameRect">
              <a:avLst/>
            </a:prstGeom>
            <a:solidFill>
              <a:srgbClr val="498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213323" y="1844824"/>
              <a:ext cx="2798837" cy="1200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5400" b="1" dirty="0">
                  <a:solidFill>
                    <a:srgbClr val="4986C3"/>
                  </a:solidFill>
                  <a:ea typeface="Roboto" panose="02000000000000000000" pitchFamily="2" charset="0"/>
                  <a:cs typeface="Arial" pitchFamily="34" charset="0"/>
                </a:rPr>
                <a:t>15</a:t>
              </a:r>
              <a:r>
                <a:rPr lang="ru-RU" sz="3200" dirty="0">
                  <a:solidFill>
                    <a:srgbClr val="4986C3"/>
                  </a:solidFill>
                  <a:ea typeface="Roboto" panose="02000000000000000000" pitchFamily="2" charset="0"/>
                  <a:cs typeface="Arial" pitchFamily="34" charset="0"/>
                </a:rPr>
                <a:t> </a:t>
              </a:r>
            </a:p>
            <a:p>
              <a:pPr algn="ctr" defTabSz="914126"/>
              <a:r>
                <a:rPr lang="ru-RU" sz="1600" b="1" dirty="0">
                  <a:solidFill>
                    <a:srgbClr val="183E76"/>
                  </a:solidFill>
                  <a:ea typeface="Roboto" panose="02000000000000000000" pitchFamily="2" charset="0"/>
                  <a:cs typeface="Arial" pitchFamily="34" charset="0"/>
                </a:rPr>
                <a:t>тыс. тонн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187923" y="1465039"/>
              <a:ext cx="28322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1400" b="1" dirty="0">
                  <a:solidFill>
                    <a:prstClr val="white"/>
                  </a:solidFill>
                  <a:ea typeface="Roboto" panose="02000000000000000000" pitchFamily="2" charset="0"/>
                  <a:cs typeface="Arial" pitchFamily="34" charset="0"/>
                </a:rPr>
                <a:t>СУХОЕ МОЛОКО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228183" y="1844824"/>
              <a:ext cx="279834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5400" b="1" dirty="0">
                  <a:solidFill>
                    <a:srgbClr val="4986C3"/>
                  </a:solidFill>
                  <a:ea typeface="Roboto" panose="02000000000000000000" pitchFamily="2" charset="0"/>
                  <a:cs typeface="Arial" pitchFamily="34" charset="0"/>
                </a:rPr>
                <a:t>50 </a:t>
              </a:r>
            </a:p>
            <a:p>
              <a:pPr algn="ctr" defTabSz="914126"/>
              <a:r>
                <a:rPr lang="ru-RU" sz="1600" b="1" dirty="0">
                  <a:solidFill>
                    <a:srgbClr val="183E76"/>
                  </a:solidFill>
                  <a:ea typeface="Roboto" panose="02000000000000000000" pitchFamily="2" charset="0"/>
                  <a:cs typeface="Arial" pitchFamily="34" charset="0"/>
                </a:rPr>
                <a:t>тыс. тонн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194276" y="1465039"/>
              <a:ext cx="283224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1400" b="1" dirty="0">
                  <a:solidFill>
                    <a:prstClr val="white"/>
                  </a:solidFill>
                  <a:ea typeface="Roboto" panose="02000000000000000000" pitchFamily="2" charset="0"/>
                  <a:cs typeface="Arial" pitchFamily="34" charset="0"/>
                </a:rPr>
                <a:t>САХАР</a:t>
              </a:r>
              <a:endParaRPr lang="ru-RU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08908" y="3265239"/>
              <a:ext cx="281126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1400" b="1" dirty="0">
                  <a:solidFill>
                    <a:prstClr val="white"/>
                  </a:solidFill>
                  <a:ea typeface="Roboto" panose="02000000000000000000" pitchFamily="2" charset="0"/>
                  <a:cs typeface="Arial" pitchFamily="34" charset="0"/>
                </a:rPr>
                <a:t>ЗЕРНО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187923" y="3634826"/>
              <a:ext cx="2848174" cy="1200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5400" b="1" dirty="0">
                  <a:solidFill>
                    <a:srgbClr val="4986C3"/>
                  </a:solidFill>
                  <a:ea typeface="Roboto" panose="02000000000000000000" pitchFamily="2" charset="0"/>
                  <a:cs typeface="Arial" pitchFamily="34" charset="0"/>
                </a:rPr>
                <a:t>700 </a:t>
              </a:r>
            </a:p>
            <a:p>
              <a:pPr algn="ctr" defTabSz="914126"/>
              <a:r>
                <a:rPr lang="ru-RU" sz="1600" b="1" dirty="0">
                  <a:solidFill>
                    <a:srgbClr val="183E76"/>
                  </a:solidFill>
                  <a:ea typeface="Roboto" panose="02000000000000000000" pitchFamily="2" charset="0"/>
                  <a:cs typeface="Arial" pitchFamily="34" charset="0"/>
                </a:rPr>
                <a:t>тыс. тонн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259931" y="5483637"/>
              <a:ext cx="2716395" cy="1200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5400" b="1" dirty="0">
                  <a:solidFill>
                    <a:srgbClr val="4986C3"/>
                  </a:solidFill>
                  <a:ea typeface="Roboto" panose="02000000000000000000" pitchFamily="2" charset="0"/>
                  <a:cs typeface="Arial" pitchFamily="34" charset="0"/>
                </a:rPr>
                <a:t>100 </a:t>
              </a:r>
              <a:br>
                <a:rPr lang="ru-RU" sz="5400" b="1" dirty="0">
                  <a:solidFill>
                    <a:srgbClr val="4986C3"/>
                  </a:solidFill>
                  <a:ea typeface="Roboto" panose="02000000000000000000" pitchFamily="2" charset="0"/>
                  <a:cs typeface="Arial" pitchFamily="34" charset="0"/>
                </a:rPr>
              </a:br>
              <a:r>
                <a:rPr lang="ru-RU" sz="1600" b="1" dirty="0">
                  <a:solidFill>
                    <a:srgbClr val="183E76"/>
                  </a:solidFill>
                  <a:ea typeface="Roboto" panose="02000000000000000000" pitchFamily="2" charset="0"/>
                  <a:cs typeface="Arial" pitchFamily="34" charset="0"/>
                </a:rPr>
                <a:t>тыс. тонн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226410" y="5065244"/>
              <a:ext cx="281632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1400" b="1" dirty="0">
                  <a:solidFill>
                    <a:prstClr val="white"/>
                  </a:solidFill>
                  <a:ea typeface="Roboto" panose="02000000000000000000" pitchFamily="2" charset="0"/>
                  <a:cs typeface="Arial" pitchFamily="34" charset="0"/>
                </a:rPr>
                <a:t>КОМБИКОРМА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228183" y="3269744"/>
              <a:ext cx="2799483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1400" b="1" dirty="0">
                  <a:solidFill>
                    <a:prstClr val="white"/>
                  </a:solidFill>
                  <a:ea typeface="Roboto" panose="02000000000000000000" pitchFamily="2" charset="0"/>
                  <a:cs typeface="Arial" pitchFamily="34" charset="0"/>
                </a:rPr>
                <a:t>МУКА</a:t>
              </a:r>
              <a:endParaRPr lang="ru-RU" sz="1600" b="1" dirty="0">
                <a:solidFill>
                  <a:prstClr val="white"/>
                </a:solidFill>
                <a:ea typeface="Roboto" panose="02000000000000000000" pitchFamily="2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208712" y="3658379"/>
              <a:ext cx="2851721" cy="1200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5400" b="1" dirty="0">
                  <a:solidFill>
                    <a:srgbClr val="4986C3"/>
                  </a:solidFill>
                  <a:ea typeface="Roboto" panose="02000000000000000000" pitchFamily="2" charset="0"/>
                  <a:cs typeface="Arial" pitchFamily="34" charset="0"/>
                </a:rPr>
                <a:t>30 </a:t>
              </a:r>
              <a:br>
                <a:rPr lang="ru-RU" sz="5400" b="1" dirty="0">
                  <a:solidFill>
                    <a:srgbClr val="4986C3"/>
                  </a:solidFill>
                  <a:ea typeface="Roboto" panose="02000000000000000000" pitchFamily="2" charset="0"/>
                  <a:cs typeface="Arial" pitchFamily="34" charset="0"/>
                </a:rPr>
              </a:br>
              <a:r>
                <a:rPr lang="ru-RU" sz="1600" b="1" dirty="0">
                  <a:solidFill>
                    <a:srgbClr val="183E76"/>
                  </a:solidFill>
                  <a:ea typeface="Roboto" panose="02000000000000000000" pitchFamily="2" charset="0"/>
                  <a:cs typeface="Arial" pitchFamily="34" charset="0"/>
                </a:rPr>
                <a:t>тыс. тонн 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228185" y="5509612"/>
              <a:ext cx="2831804" cy="1200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5400" b="1" dirty="0">
                  <a:solidFill>
                    <a:srgbClr val="4986C3"/>
                  </a:solidFill>
                  <a:ea typeface="Roboto" panose="02000000000000000000" pitchFamily="2" charset="0"/>
                  <a:cs typeface="Arial" pitchFamily="34" charset="0"/>
                </a:rPr>
                <a:t>100 </a:t>
              </a:r>
              <a:br>
                <a:rPr lang="ru-RU" sz="5400" b="1" dirty="0">
                  <a:solidFill>
                    <a:srgbClr val="4986C3"/>
                  </a:solidFill>
                  <a:ea typeface="Roboto" panose="02000000000000000000" pitchFamily="2" charset="0"/>
                  <a:cs typeface="Arial" pitchFamily="34" charset="0"/>
                </a:rPr>
              </a:br>
              <a:r>
                <a:rPr lang="ru-RU" sz="1600" b="1" dirty="0">
                  <a:solidFill>
                    <a:srgbClr val="183E76"/>
                  </a:solidFill>
                  <a:ea typeface="Roboto" panose="02000000000000000000" pitchFamily="2" charset="0"/>
                  <a:cs typeface="Arial" pitchFamily="34" charset="0"/>
                </a:rPr>
                <a:t>тыс. тонн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213323" y="5067600"/>
              <a:ext cx="28142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26"/>
              <a:r>
                <a:rPr lang="ru-RU" sz="1400" b="1" dirty="0">
                  <a:solidFill>
                    <a:prstClr val="white"/>
                  </a:solidFill>
                  <a:ea typeface="Roboto" panose="02000000000000000000" pitchFamily="2" charset="0"/>
                  <a:cs typeface="Arial" pitchFamily="34" charset="0"/>
                </a:rPr>
                <a:t>МАСЛО РАСТИТЕЛЬНОЕ</a:t>
              </a:r>
            </a:p>
          </p:txBody>
        </p:sp>
      </p:grpSp>
      <p:pic>
        <p:nvPicPr>
          <p:cNvPr id="1026" name="Picture 2" descr="http://webiconspng.com/wp-content/uploads/2017/09/Dollar-PNG-Image-1125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92" y="5003055"/>
            <a:ext cx="449096" cy="4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6156177" y="1470720"/>
            <a:ext cx="2832249" cy="318766"/>
          </a:xfrm>
          <a:prstGeom prst="rect">
            <a:avLst/>
          </a:prstGeom>
        </p:spPr>
        <p:txBody>
          <a:bodyPr wrap="square" lIns="91428" tIns="45715" rIns="91428" bIns="45715">
            <a:spAutoFit/>
          </a:bodyPr>
          <a:lstStyle/>
          <a:p>
            <a:pPr algn="r" defTabSz="914126"/>
            <a:r>
              <a:rPr lang="ru-RU" sz="1400" b="1" dirty="0">
                <a:solidFill>
                  <a:prstClr val="white"/>
                </a:solidFill>
                <a:ea typeface="Roboto" panose="02000000000000000000" pitchFamily="2" charset="0"/>
                <a:cs typeface="Arial" pitchFamily="34" charset="0"/>
              </a:rPr>
              <a:t>ДРУГИЕ ПОЗИЦИИ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28558" y="6360726"/>
            <a:ext cx="1207550" cy="369322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pPr defTabSz="914126"/>
            <a:r>
              <a:rPr lang="ru-RU" b="1" dirty="0" smtClean="0">
                <a:solidFill>
                  <a:srgbClr val="183E76"/>
                </a:solidFill>
                <a:ea typeface="Roboto" panose="02000000000000000000" pitchFamily="2" charset="0"/>
                <a:cs typeface="Arial" pitchFamily="34" charset="0"/>
              </a:rPr>
              <a:t>млн долл.</a:t>
            </a:r>
            <a:endParaRPr lang="ru-RU" sz="2000" dirty="0">
              <a:solidFill>
                <a:srgbClr val="183E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6048672"/>
          </a:xfrm>
        </p:spPr>
        <p:txBody>
          <a:bodyPr/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 Дмитрий Григорьевич - 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информационной политики и специальных проектов Министерства сельского хозяйства Российской Федерации</a:t>
            </a:r>
            <a:b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(495) 607-64-76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 Алексей Николаевич - 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ВРИО Руководителя подразделения </a:t>
            </a:r>
            <a:r>
              <a:rPr lang="ru-RU" sz="2400" b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Агроэкспорт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сельского хозяйства Российской Федерации</a:t>
            </a:r>
            <a:b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8-916-129-66-61</a:t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Лысов Юрий Александрович –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сельского хозяйства 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РБ, руководитель проекта</a:t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(347) 218-06-06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Шапранова Оксана Сергеевна </a:t>
            </a:r>
            <a:r>
              <a:rPr lang="ru-RU" sz="24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начальник отдела МСХ РБ, администратор проекта,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8-927-31-53-630, (347) 218-05-85</a:t>
            </a:r>
            <a: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116632"/>
            <a:ext cx="7772400" cy="43204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202461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45024"/>
            <a:ext cx="5756275" cy="27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4304876" y="5100848"/>
            <a:ext cx="4500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Заместитель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17375E"/>
                </a:solidFill>
                <a:latin typeface="Arial" charset="0"/>
                <a:cs typeface="Arial" charset="0"/>
              </a:rPr>
              <a:t>министра сельского хозяйства Республики Башкортостан</a:t>
            </a:r>
            <a:endParaRPr lang="ru-RU" altLang="ru-RU" sz="1600" b="1" dirty="0">
              <a:solidFill>
                <a:srgbClr val="17375E"/>
              </a:solidFill>
              <a:latin typeface="Arial" charset="0"/>
              <a:cs typeface="Arial" charset="0"/>
            </a:endParaRP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3275856" y="3848953"/>
            <a:ext cx="5761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ЛЫСОВ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ЮРИЙ АЛЕКСАНДРОВИЧ</a:t>
            </a:r>
            <a:endParaRPr lang="ru-RU" altLang="ru-RU" sz="2400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84558" y="1340768"/>
            <a:ext cx="7920880" cy="1584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региональном проекте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«Экспорт продукции АПК 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Башкортостан»</a:t>
            </a:r>
          </a:p>
          <a:p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876727" cy="78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9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539552" y="2875304"/>
            <a:ext cx="7920880" cy="1057753"/>
          </a:xfrm>
          <a:prstGeom prst="rect">
            <a:avLst/>
          </a:prstGeom>
        </p:spPr>
        <p:txBody>
          <a:bodyPr wrap="square" lIns="91428" tIns="45715" rIns="91428" bIns="4571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" y="1"/>
            <a:ext cx="9110811" cy="688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5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539552" y="2875304"/>
            <a:ext cx="7920880" cy="1057753"/>
          </a:xfrm>
          <a:prstGeom prst="rect">
            <a:avLst/>
          </a:prstGeom>
        </p:spPr>
        <p:txBody>
          <a:bodyPr wrap="square" lIns="91428" tIns="45715" rIns="91428" bIns="4571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2"/>
            <a:ext cx="9144000" cy="685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3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1BD9-2264-456E-AC19-6FE8AA1024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 rotWithShape="1">
          <a:blip r:embed="rId2"/>
          <a:srcRect t="-14553" b="14553"/>
          <a:stretch/>
        </p:blipFill>
        <p:spPr>
          <a:xfrm>
            <a:off x="0" y="-531439"/>
            <a:ext cx="8934896" cy="677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0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DD4C9-7465-446D-9E9D-42099176E526}"/>
              </a:ext>
            </a:extLst>
          </p:cNvPr>
          <p:cNvSpPr txBox="1">
            <a:spLocks/>
          </p:cNvSpPr>
          <p:nvPr/>
        </p:nvSpPr>
        <p:spPr>
          <a:xfrm>
            <a:off x="973542" y="418857"/>
            <a:ext cx="7698932" cy="599833"/>
          </a:xfrm>
          <a:prstGeom prst="rect">
            <a:avLst/>
          </a:prstGeom>
        </p:spPr>
        <p:txBody>
          <a:bodyPr vert="horz" lIns="91406" tIns="45703" rIns="91406" bIns="45703" rtlCol="0" anchor="t">
            <a:noAutofit/>
          </a:bodyPr>
          <a:lstStyle>
            <a:lvl1pPr algn="l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i="0" kern="1200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 defTabSz="801455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300" dirty="0">
                <a:solidFill>
                  <a:srgbClr val="11275D"/>
                </a:solidFill>
                <a:latin typeface="Arial Nova" panose="020B0504020202020204" pitchFamily="34" charset="0"/>
              </a:rPr>
              <a:t>ГОСУДАРСТВЕННАЯ ПОДДЕРЖКА ЭКСПОРТЕРА </a:t>
            </a:r>
          </a:p>
          <a:p>
            <a:pPr defTabSz="801455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300" dirty="0">
                <a:solidFill>
                  <a:srgbClr val="11275D"/>
                </a:solidFill>
                <a:latin typeface="Arial Nova" panose="020B0504020202020204" pitchFamily="34" charset="0"/>
              </a:rPr>
              <a:t>В РАМКАХ </a:t>
            </a:r>
            <a:r>
              <a:rPr lang="ru-RU" sz="2300" dirty="0" smtClean="0">
                <a:solidFill>
                  <a:srgbClr val="11275D"/>
                </a:solidFill>
                <a:latin typeface="Arial Nova" panose="020B0504020202020204" pitchFamily="34" charset="0"/>
              </a:rPr>
              <a:t>СПК</a:t>
            </a:r>
            <a:endParaRPr lang="ru-RU" sz="2300" dirty="0">
              <a:solidFill>
                <a:srgbClr val="006AAC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5F86EBAB-3A30-4FF8-AE3C-5AAC1BABF44F}"/>
              </a:ext>
            </a:extLst>
          </p:cNvPr>
          <p:cNvSpPr/>
          <p:nvPr/>
        </p:nvSpPr>
        <p:spPr>
          <a:xfrm>
            <a:off x="290630" y="1124288"/>
            <a:ext cx="4757849" cy="3306839"/>
          </a:xfrm>
          <a:prstGeom prst="roundRect">
            <a:avLst>
              <a:gd name="adj" fmla="val 68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0145" tIns="40073" rIns="80145" bIns="40073" rtlCol="0" anchor="ctr"/>
          <a:lstStyle/>
          <a:p>
            <a:pPr algn="ctr" defTabSz="457032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A3EE492-75BE-4283-B4A3-6F78DAD06C0B}"/>
              </a:ext>
            </a:extLst>
          </p:cNvPr>
          <p:cNvSpPr/>
          <p:nvPr/>
        </p:nvSpPr>
        <p:spPr>
          <a:xfrm>
            <a:off x="290631" y="4431127"/>
            <a:ext cx="8562739" cy="1632965"/>
          </a:xfrm>
          <a:prstGeom prst="roundRect">
            <a:avLst>
              <a:gd name="adj" fmla="val 8733"/>
            </a:avLst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145" tIns="40073" rIns="80145" bIns="40073" rtlCol="0" anchor="ctr"/>
          <a:lstStyle/>
          <a:p>
            <a:pPr algn="ctr" defTabSz="457032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F51F5658-122D-442C-8146-229C69736912}"/>
              </a:ext>
            </a:extLst>
          </p:cNvPr>
          <p:cNvSpPr/>
          <p:nvPr/>
        </p:nvSpPr>
        <p:spPr>
          <a:xfrm>
            <a:off x="392004" y="4980646"/>
            <a:ext cx="2968924" cy="522317"/>
          </a:xfrm>
          <a:prstGeom prst="roundRect">
            <a:avLst>
              <a:gd name="adj" fmla="val 14464"/>
            </a:avLst>
          </a:prstGeom>
          <a:solidFill>
            <a:srgbClr val="008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 defTabSz="457032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4097E29B-9F32-4D07-A3D2-D16550F46C3E}"/>
              </a:ext>
            </a:extLst>
          </p:cNvPr>
          <p:cNvSpPr/>
          <p:nvPr/>
        </p:nvSpPr>
        <p:spPr>
          <a:xfrm>
            <a:off x="5361760" y="2991469"/>
            <a:ext cx="3491611" cy="1439656"/>
          </a:xfrm>
          <a:prstGeom prst="roundRect">
            <a:avLst>
              <a:gd name="adj" fmla="val 5812"/>
            </a:avLst>
          </a:prstGeom>
          <a:solidFill>
            <a:srgbClr val="006AA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0145" tIns="40073" rIns="80145" bIns="40073" rtlCol="0" anchor="ctr"/>
          <a:lstStyle/>
          <a:p>
            <a:pPr algn="ctr" defTabSz="457032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A15FBDF-5B11-48E8-B01C-25C3665FB3FD}"/>
              </a:ext>
            </a:extLst>
          </p:cNvPr>
          <p:cNvSpPr/>
          <p:nvPr/>
        </p:nvSpPr>
        <p:spPr>
          <a:xfrm>
            <a:off x="5353087" y="1515372"/>
            <a:ext cx="3500284" cy="709422"/>
          </a:xfrm>
          <a:prstGeom prst="roundRect">
            <a:avLst>
              <a:gd name="adj" fmla="val 7959"/>
            </a:avLst>
          </a:prstGeom>
          <a:solidFill>
            <a:srgbClr val="006AAC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0145" tIns="40073" rIns="80145" bIns="40073" rtlCol="0" anchor="ctr"/>
          <a:lstStyle/>
          <a:p>
            <a:pPr algn="ctr" defTabSz="457032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7935B4C-DF91-4115-994B-3CB5813979E4}"/>
              </a:ext>
            </a:extLst>
          </p:cNvPr>
          <p:cNvSpPr txBox="1"/>
          <p:nvPr/>
        </p:nvSpPr>
        <p:spPr>
          <a:xfrm>
            <a:off x="392007" y="1265283"/>
            <a:ext cx="3943009" cy="588760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457032"/>
            <a:r>
              <a:rPr lang="ru-RU" sz="1100" b="1" dirty="0">
                <a:solidFill>
                  <a:srgbClr val="006AAC"/>
                </a:solidFill>
                <a:latin typeface="Arial Nova" panose="020B0504020202020204" pitchFamily="34" charset="0"/>
              </a:rPr>
              <a:t>Принцип СПК формируется на базе постановления Правительства Российской Федерации № 1528 «Льготное кредитование»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590F92-0AA3-428E-BE42-26E5E02D37B5}"/>
              </a:ext>
            </a:extLst>
          </p:cNvPr>
          <p:cNvSpPr txBox="1"/>
          <p:nvPr/>
        </p:nvSpPr>
        <p:spPr>
          <a:xfrm>
            <a:off x="392004" y="1989588"/>
            <a:ext cx="4431004" cy="1773700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457032"/>
            <a:r>
              <a:rPr lang="ru-RU" sz="1100" b="1" dirty="0">
                <a:solidFill>
                  <a:prstClr val="black"/>
                </a:solidFill>
                <a:latin typeface="Arial Nova" panose="020B0504020202020204" pitchFamily="34" charset="0"/>
              </a:rPr>
              <a:t>Содержит:</a:t>
            </a:r>
          </a:p>
          <a:p>
            <a:pPr defTabSz="457032"/>
            <a:endParaRPr lang="ru-RU" sz="1100" b="1" dirty="0">
              <a:solidFill>
                <a:prstClr val="black"/>
              </a:solidFill>
              <a:latin typeface="Arial Nova" panose="020B0504020202020204" pitchFamily="34" charset="0"/>
            </a:endParaRPr>
          </a:p>
          <a:p>
            <a:pPr marL="150273" indent="-150273" defTabSz="457032">
              <a:buClr>
                <a:srgbClr val="006AAC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Перечень мер государственной поддержки, входящих в СПК;</a:t>
            </a:r>
          </a:p>
          <a:p>
            <a:pPr marL="150273" indent="-150273" defTabSz="457032">
              <a:buClr>
                <a:srgbClr val="006AAC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prstClr val="black"/>
              </a:solidFill>
              <a:latin typeface="Arial Nova" panose="020B0504020202020204" pitchFamily="34" charset="0"/>
            </a:endParaRPr>
          </a:p>
          <a:p>
            <a:pPr marL="150273" indent="-150273" defTabSz="457032">
              <a:buClr>
                <a:srgbClr val="006AAC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Правила заключения соглашения о повышении конкурентоспособности (СПК);</a:t>
            </a:r>
          </a:p>
          <a:p>
            <a:pPr marL="150273" indent="-150273" defTabSz="457032">
              <a:buClr>
                <a:srgbClr val="006AAC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prstClr val="black"/>
              </a:solidFill>
              <a:latin typeface="Arial Nova" panose="020B0504020202020204" pitchFamily="34" charset="0"/>
            </a:endParaRPr>
          </a:p>
          <a:p>
            <a:pPr marL="150273" indent="-150273" defTabSz="457032">
              <a:buClr>
                <a:srgbClr val="006AAC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Требования к бизнес-плану;</a:t>
            </a:r>
          </a:p>
          <a:p>
            <a:pPr marL="150273" indent="-150273" defTabSz="457032">
              <a:buClr>
                <a:srgbClr val="006AAC"/>
              </a:buClr>
              <a:buFont typeface="Arial" panose="020B0604020202020204" pitchFamily="34" charset="0"/>
              <a:buChar char="•"/>
            </a:pPr>
            <a:endParaRPr lang="ru-RU" sz="1100" dirty="0">
              <a:solidFill>
                <a:prstClr val="black"/>
              </a:solidFill>
              <a:latin typeface="Arial Nova" panose="020B0504020202020204" pitchFamily="34" charset="0"/>
            </a:endParaRPr>
          </a:p>
          <a:p>
            <a:pPr marL="150273" indent="-150273" defTabSz="457032">
              <a:buClr>
                <a:srgbClr val="006AAC"/>
              </a:buCl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Типовую форму соглашения СПК.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C90176C-70B7-4A78-9F50-3C11DF743EB4}"/>
              </a:ext>
            </a:extLst>
          </p:cNvPr>
          <p:cNvSpPr txBox="1"/>
          <p:nvPr/>
        </p:nvSpPr>
        <p:spPr>
          <a:xfrm>
            <a:off x="5436341" y="1459908"/>
            <a:ext cx="2620567" cy="419483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457032"/>
            <a:r>
              <a:rPr lang="ru-RU" sz="1100" b="1" dirty="0">
                <a:solidFill>
                  <a:prstClr val="white"/>
                </a:solidFill>
                <a:latin typeface="Arial Nova" panose="020B0504020202020204" pitchFamily="34" charset="0"/>
              </a:rPr>
              <a:t>ПРИКАЗЫ МИНСЕЛЬХОЗА РОССИИ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D86B1E4-E5AD-4133-B008-E3CFE97581BF}"/>
              </a:ext>
            </a:extLst>
          </p:cNvPr>
          <p:cNvSpPr txBox="1"/>
          <p:nvPr/>
        </p:nvSpPr>
        <p:spPr>
          <a:xfrm>
            <a:off x="5361758" y="1759342"/>
            <a:ext cx="3380802" cy="460493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marL="250455" indent="-250455" defTabSz="45703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prstClr val="white"/>
                </a:solidFill>
                <a:latin typeface="Arial Nova" panose="020B0504020202020204" pitchFamily="34" charset="0"/>
              </a:rPr>
              <a:t>Приказ МСХ об отборе проектов </a:t>
            </a:r>
            <a:r>
              <a:rPr lang="ru-RU" sz="800" b="1">
                <a:solidFill>
                  <a:prstClr val="white"/>
                </a:solidFill>
                <a:latin typeface="Arial Nova" panose="020B0504020202020204" pitchFamily="34" charset="0"/>
              </a:rPr>
              <a:t>для СПК;</a:t>
            </a:r>
            <a:endParaRPr lang="ru-RU" sz="800" b="1" dirty="0">
              <a:solidFill>
                <a:prstClr val="white"/>
              </a:solidFill>
              <a:latin typeface="Arial Nova" panose="020B0504020202020204" pitchFamily="34" charset="0"/>
            </a:endParaRPr>
          </a:p>
          <a:p>
            <a:pPr marL="250455" indent="-250455" defTabSz="45703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prstClr val="white"/>
                </a:solidFill>
                <a:latin typeface="Arial Nova" panose="020B0504020202020204" pitchFamily="34" charset="0"/>
              </a:rPr>
              <a:t>Положение о Комиссии по отбору проектов.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1BF64A7-F504-4ED7-A528-6D2AE08D0D92}"/>
              </a:ext>
            </a:extLst>
          </p:cNvPr>
          <p:cNvSpPr txBox="1"/>
          <p:nvPr/>
        </p:nvSpPr>
        <p:spPr>
          <a:xfrm>
            <a:off x="5404367" y="2997123"/>
            <a:ext cx="2684514" cy="237228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457032"/>
            <a:r>
              <a:rPr lang="ru-RU" sz="1000" b="1" dirty="0">
                <a:solidFill>
                  <a:prstClr val="white"/>
                </a:solidFill>
                <a:latin typeface="Arial Nova" panose="020B0504020202020204" pitchFamily="34" charset="0"/>
              </a:rPr>
              <a:t>ПРИКАЗЫ МИНСЕЛЬХОЗА РОССИИ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145B218-0397-44F4-BEF8-9041C8F3B194}"/>
              </a:ext>
            </a:extLst>
          </p:cNvPr>
          <p:cNvSpPr txBox="1"/>
          <p:nvPr/>
        </p:nvSpPr>
        <p:spPr>
          <a:xfrm>
            <a:off x="5325426" y="3234352"/>
            <a:ext cx="3555603" cy="1402429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marL="250455" indent="-250455" defTabSz="45703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prstClr val="white"/>
                </a:solidFill>
                <a:latin typeface="Arial Nova" panose="020B0504020202020204" pitchFamily="34" charset="0"/>
              </a:rPr>
              <a:t>Приказ МСХ о перечне продукции для СПК;</a:t>
            </a:r>
          </a:p>
          <a:p>
            <a:pPr marL="250455" indent="-250455" defTabSz="45703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prstClr val="white"/>
                </a:solidFill>
                <a:latin typeface="Arial Nova" panose="020B0504020202020204" pitchFamily="34" charset="0"/>
              </a:rPr>
              <a:t>Изменения в Приказ № 24 о перечне целевых направлений поддержки;</a:t>
            </a:r>
          </a:p>
          <a:p>
            <a:pPr marL="250455" indent="-250455" defTabSz="45703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prstClr val="white"/>
                </a:solidFill>
                <a:latin typeface="Arial Nova" panose="020B0504020202020204" pitchFamily="34" charset="0"/>
              </a:rPr>
              <a:t>Изменения в Приказ МСХ № 396 о формировании плана льготного кредитования;</a:t>
            </a:r>
          </a:p>
          <a:p>
            <a:pPr marL="250455" indent="-250455" defTabSz="45703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prstClr val="white"/>
                </a:solidFill>
                <a:latin typeface="Arial Nova" panose="020B0504020202020204" pitchFamily="34" charset="0"/>
              </a:rPr>
              <a:t>Изменения в Приказ № 410 о формировании реестра заемщиков.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E43E1C5-637C-4742-A08A-D83F01C746D7}"/>
              </a:ext>
            </a:extLst>
          </p:cNvPr>
          <p:cNvSpPr/>
          <p:nvPr/>
        </p:nvSpPr>
        <p:spPr>
          <a:xfrm>
            <a:off x="3417011" y="4970994"/>
            <a:ext cx="2639070" cy="5223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66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032"/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Изменения в ПП РФ № 776</a:t>
            </a:r>
          </a:p>
          <a:p>
            <a:pPr defTabSz="457032"/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«</a:t>
            </a:r>
            <a:r>
              <a:rPr lang="ru-RU" sz="1100" dirty="0" err="1">
                <a:solidFill>
                  <a:prstClr val="black"/>
                </a:solidFill>
                <a:latin typeface="Arial Nova" panose="020B0504020202020204" pitchFamily="34" charset="0"/>
              </a:rPr>
              <a:t>Дегустационно</a:t>
            </a:r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-демонстрационные мероприятия»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79442B2-B89B-4FCB-BF67-B915CD0619DB}"/>
              </a:ext>
            </a:extLst>
          </p:cNvPr>
          <p:cNvSpPr txBox="1"/>
          <p:nvPr/>
        </p:nvSpPr>
        <p:spPr>
          <a:xfrm>
            <a:off x="392007" y="4629644"/>
            <a:ext cx="7939270" cy="307001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457032"/>
            <a:r>
              <a:rPr lang="ru-RU" sz="1400" b="1" dirty="0">
                <a:solidFill>
                  <a:srgbClr val="0083C3"/>
                </a:solidFill>
                <a:latin typeface="Arial Nova" panose="020B0504020202020204" pitchFamily="34" charset="0"/>
              </a:rPr>
              <a:t>СОПРОВОДИТЕЛЬНЫЕ МЕРЫ ПОДДЕРЖКИ В РАМКАХ СПК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CCACAFC0-357D-42B5-BED0-3087B8BED94C}"/>
              </a:ext>
            </a:extLst>
          </p:cNvPr>
          <p:cNvSpPr/>
          <p:nvPr/>
        </p:nvSpPr>
        <p:spPr>
          <a:xfrm>
            <a:off x="6112165" y="5577646"/>
            <a:ext cx="2639069" cy="5223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66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032"/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Новое ПП РФ № 1388 «Сертификация» 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648FCC31-2B9B-4DE1-8D67-ADFA726858F3}"/>
              </a:ext>
            </a:extLst>
          </p:cNvPr>
          <p:cNvSpPr/>
          <p:nvPr/>
        </p:nvSpPr>
        <p:spPr>
          <a:xfrm>
            <a:off x="3417013" y="5577646"/>
            <a:ext cx="2639069" cy="5223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66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032"/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Изменения в ПП РФ № 1413 «</a:t>
            </a:r>
            <a:r>
              <a:rPr lang="en-US" sz="1100" dirty="0">
                <a:solidFill>
                  <a:prstClr val="black"/>
                </a:solidFill>
                <a:latin typeface="Arial Nova" panose="020B0504020202020204" pitchFamily="34" charset="0"/>
              </a:rPr>
              <a:t>CAPEX</a:t>
            </a:r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» 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A2C39EB6-1B90-447E-94C1-9710C33BEFAE}"/>
              </a:ext>
            </a:extLst>
          </p:cNvPr>
          <p:cNvSpPr/>
          <p:nvPr/>
        </p:nvSpPr>
        <p:spPr>
          <a:xfrm>
            <a:off x="6112163" y="4966849"/>
            <a:ext cx="2639070" cy="5223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466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032"/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Изменения в ПП РФ № 1104</a:t>
            </a:r>
          </a:p>
          <a:p>
            <a:pPr defTabSz="457032"/>
            <a:r>
              <a:rPr lang="ru-RU" sz="1100" dirty="0">
                <a:solidFill>
                  <a:prstClr val="black"/>
                </a:solidFill>
                <a:latin typeface="Arial Nova" panose="020B0504020202020204" pitchFamily="34" charset="0"/>
              </a:rPr>
              <a:t>«Компенсация транспортировки»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53ACF90-BEFE-4425-8640-7857DA1D871D}"/>
              </a:ext>
            </a:extLst>
          </p:cNvPr>
          <p:cNvSpPr txBox="1"/>
          <p:nvPr/>
        </p:nvSpPr>
        <p:spPr>
          <a:xfrm>
            <a:off x="437551" y="5005162"/>
            <a:ext cx="2923379" cy="419483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457032"/>
            <a:r>
              <a:rPr lang="ru-RU" sz="1100" dirty="0">
                <a:solidFill>
                  <a:prstClr val="white"/>
                </a:solidFill>
                <a:latin typeface="Arial Nova" panose="020B0504020202020204" pitchFamily="34" charset="0"/>
              </a:rPr>
              <a:t>МЕРЫ ПОДДЕРЖКИ, РЕАЛИЗАЦИЯ КОТОРЫХ НАЧИНАЕТСЯ С 2019 г.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31E4CAAE-A545-429B-A4DE-78AB1EB59A39}"/>
              </a:ext>
            </a:extLst>
          </p:cNvPr>
          <p:cNvSpPr/>
          <p:nvPr/>
        </p:nvSpPr>
        <p:spPr>
          <a:xfrm>
            <a:off x="392004" y="5579658"/>
            <a:ext cx="2968924" cy="522317"/>
          </a:xfrm>
          <a:prstGeom prst="roundRect">
            <a:avLst>
              <a:gd name="adj" fmla="val 14464"/>
            </a:avLst>
          </a:prstGeom>
          <a:solidFill>
            <a:srgbClr val="008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 defTabSz="457032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991B3C0-E84F-42CD-AD60-6CA2ABA0DCC4}"/>
              </a:ext>
            </a:extLst>
          </p:cNvPr>
          <p:cNvSpPr txBox="1"/>
          <p:nvPr/>
        </p:nvSpPr>
        <p:spPr>
          <a:xfrm>
            <a:off x="448087" y="5617543"/>
            <a:ext cx="2945436" cy="419483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457032"/>
            <a:r>
              <a:rPr lang="ru-RU" sz="1100" dirty="0">
                <a:solidFill>
                  <a:prstClr val="white"/>
                </a:solidFill>
                <a:latin typeface="Arial Nova" panose="020B0504020202020204" pitchFamily="34" charset="0"/>
              </a:rPr>
              <a:t>МЕРЫ ПОДДЕРЖКИ, РЕАЛИЗАЦИЯ КОТОРЫХ НАЧИНАЕТСЯ С 2020 г. </a:t>
            </a:r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="" xmlns:a16="http://schemas.microsoft.com/office/drawing/2014/main" id="{F2B22EAB-CE18-42DC-99CD-919C2E723A85}"/>
              </a:ext>
            </a:extLst>
          </p:cNvPr>
          <p:cNvSpPr/>
          <p:nvPr/>
        </p:nvSpPr>
        <p:spPr>
          <a:xfrm rot="5400000">
            <a:off x="4525792" y="2675254"/>
            <a:ext cx="1231879" cy="17476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5" tIns="40073" rIns="80145" bIns="40073" rtlCol="0" anchor="ctr"/>
          <a:lstStyle/>
          <a:p>
            <a:pPr algn="ctr" defTabSz="45703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F6CCFCF-3CAB-4E2E-BEAC-2B36118E01C3}"/>
              </a:ext>
            </a:extLst>
          </p:cNvPr>
          <p:cNvSpPr txBox="1"/>
          <p:nvPr/>
        </p:nvSpPr>
        <p:spPr>
          <a:xfrm>
            <a:off x="5353087" y="1018690"/>
            <a:ext cx="3398147" cy="419483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457032"/>
            <a:r>
              <a:rPr lang="ru-RU" sz="1100" b="1" dirty="0">
                <a:solidFill>
                  <a:prstClr val="black"/>
                </a:solidFill>
                <a:latin typeface="Arial Nova" panose="020B0504020202020204" pitchFamily="34" charset="0"/>
              </a:rPr>
              <a:t>Необходимо принятие подзаконных актов для реализации механизма СПК: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3F0D1C7-FC69-48F9-97C8-C1DD4C351895}"/>
              </a:ext>
            </a:extLst>
          </p:cNvPr>
          <p:cNvSpPr txBox="1"/>
          <p:nvPr/>
        </p:nvSpPr>
        <p:spPr>
          <a:xfrm>
            <a:off x="5297767" y="2449269"/>
            <a:ext cx="3555603" cy="588760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457032"/>
            <a:r>
              <a:rPr lang="ru-RU" sz="1100" b="1" dirty="0">
                <a:solidFill>
                  <a:prstClr val="black"/>
                </a:solidFill>
                <a:latin typeface="Arial Nova" panose="020B0504020202020204" pitchFamily="34" charset="0"/>
              </a:rPr>
              <a:t>Необходимо принятие подзаконных актов для реализации механизма льготного кредитования: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53ACF90-BEFE-4425-8640-7857DA1D871D}"/>
              </a:ext>
            </a:extLst>
          </p:cNvPr>
          <p:cNvSpPr txBox="1"/>
          <p:nvPr/>
        </p:nvSpPr>
        <p:spPr>
          <a:xfrm>
            <a:off x="6876256" y="118556"/>
            <a:ext cx="2119656" cy="265595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algn="r" defTabSz="457032"/>
            <a:r>
              <a:rPr lang="ru-RU" sz="1200" b="1" i="1" dirty="0" smtClean="0">
                <a:latin typeface="Arial Nova" panose="020B0504020202020204" pitchFamily="34" charset="0"/>
              </a:rPr>
              <a:t>ПРОЕКТ</a:t>
            </a:r>
            <a:endParaRPr lang="ru-RU" sz="1200" b="1" i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0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4737243-580E-4353-83FD-387E396FE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47370"/>
              </p:ext>
            </p:extLst>
          </p:nvPr>
        </p:nvGraphicFramePr>
        <p:xfrm>
          <a:off x="107504" y="1124292"/>
          <a:ext cx="8745866" cy="481815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944216">
                  <a:extLst>
                    <a:ext uri="{9D8B030D-6E8A-4147-A177-3AD203B41FA5}">
                      <a16:colId xmlns="" xmlns:a16="http://schemas.microsoft.com/office/drawing/2014/main" val="2223313734"/>
                    </a:ext>
                  </a:extLst>
                </a:gridCol>
                <a:gridCol w="3332024">
                  <a:extLst>
                    <a:ext uri="{9D8B030D-6E8A-4147-A177-3AD203B41FA5}">
                      <a16:colId xmlns="" xmlns:a16="http://schemas.microsoft.com/office/drawing/2014/main" val="1014976603"/>
                    </a:ext>
                  </a:extLst>
                </a:gridCol>
                <a:gridCol w="3469626">
                  <a:extLst>
                    <a:ext uri="{9D8B030D-6E8A-4147-A177-3AD203B41FA5}">
                      <a16:colId xmlns="" xmlns:a16="http://schemas.microsoft.com/office/drawing/2014/main" val="4134320660"/>
                    </a:ext>
                  </a:extLst>
                </a:gridCol>
              </a:tblGrid>
              <a:tr h="556469">
                <a:tc>
                  <a:txBody>
                    <a:bodyPr/>
                    <a:lstStyle/>
                    <a:p>
                      <a:pPr algn="l"/>
                      <a:endParaRPr lang="ru-RU" sz="1600" dirty="0">
                        <a:latin typeface="Arial Nova" panose="020B0504020202020204" pitchFamily="34" charset="0"/>
                      </a:endParaRPr>
                    </a:p>
                  </a:txBody>
                  <a:tcPr marL="78226" marR="78226" marT="41459" marB="41459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AA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latin typeface="Arial Nova" panose="020B0504020202020204" pitchFamily="34" charset="0"/>
                        </a:rPr>
                        <a:t>КОМПАНИИ, НЕ </a:t>
                      </a:r>
                      <a:r>
                        <a:rPr lang="ru-RU" sz="1300">
                          <a:latin typeface="Arial Nova" panose="020B0504020202020204" pitchFamily="34" charset="0"/>
                        </a:rPr>
                        <a:t>ЗАКЛЮЧИВШИЕ СПК</a:t>
                      </a:r>
                      <a:endParaRPr lang="ru-RU" sz="1300" dirty="0">
                        <a:latin typeface="Arial Nova" panose="020B050402020202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Arial Nova" panose="020B0504020202020204" pitchFamily="34" charset="0"/>
                        </a:rPr>
                        <a:t>КОМПАНИИ, </a:t>
                      </a:r>
                      <a:r>
                        <a:rPr lang="ru-RU" sz="1300">
                          <a:latin typeface="Arial Nova" panose="020B0504020202020204" pitchFamily="34" charset="0"/>
                        </a:rPr>
                        <a:t>ЗАКЛЮЧИВШИЕ СПК</a:t>
                      </a:r>
                      <a:endParaRPr lang="ru-RU" sz="1300" dirty="0">
                        <a:latin typeface="Arial Nova" panose="020B0504020202020204" pitchFamily="34" charset="0"/>
                      </a:endParaRPr>
                    </a:p>
                  </a:txBody>
                  <a:tcPr marL="78226" marR="78226" marT="41459" marB="41459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A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0632438"/>
                  </a:ext>
                </a:extLst>
              </a:tr>
              <a:tr h="2683384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6AAC"/>
                          </a:solidFill>
                          <a:latin typeface="Arial Nova" panose="020B0504020202020204" pitchFamily="34" charset="0"/>
                        </a:rPr>
                        <a:t>ПРЕИМУЩЕСТВА</a:t>
                      </a:r>
                    </a:p>
                  </a:txBody>
                  <a:tcPr marL="78226" marR="78226" marT="41459" marB="41459">
                    <a:lnL w="6350" cap="flat" cmpd="sng" algn="ctr">
                      <a:noFill/>
                      <a:prstDash val="solid"/>
                      <a:miter lim="800000"/>
                    </a:lnL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000" dirty="0">
                          <a:latin typeface="Arial Nova" panose="020B0504020202020204" pitchFamily="34" charset="0"/>
                        </a:rPr>
                        <a:t>Льготное кредитование в рамках ПП РФ 1528 на общих основаниях.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dirty="0">
                          <a:latin typeface="Arial Nova" panose="020B0504020202020204" pitchFamily="34" charset="0"/>
                        </a:rPr>
                        <a:t>Компенсация затрат на перевозку в рамках обычной процедуры по ПП РФ 1104.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dirty="0">
                          <a:latin typeface="Arial Nova" panose="020B0504020202020204" pitchFamily="34" charset="0"/>
                        </a:rPr>
                        <a:t>Участие в отборе заявок в рамках ПП РФ 776 на общих основаниях. </a:t>
                      </a:r>
                    </a:p>
                  </a:txBody>
                  <a:tcPr marL="78226" marR="78226" marT="41459" marB="41459"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Arial Nova" panose="020B0504020202020204" pitchFamily="34" charset="0"/>
                        </a:rPr>
                        <a:t>1. Преимущественный доступ к мерам государственной поддержки, включенным в состав СПК, означающий резервирование средств под СПК, заключенное экспортёром = гарантированное получение гос. поддержки.</a:t>
                      </a:r>
                    </a:p>
                    <a:p>
                      <a:r>
                        <a:rPr lang="ru-RU" sz="1000" dirty="0">
                          <a:latin typeface="Arial Nova" panose="020B0504020202020204" pitchFamily="34" charset="0"/>
                        </a:rPr>
                        <a:t>2. Доступ к мерам государственной поддержки в пределах доп. лимита бюджетных средств по ФП «Экспорт продукции АПК».</a:t>
                      </a:r>
                    </a:p>
                    <a:p>
                      <a:r>
                        <a:rPr lang="ru-RU" sz="1000" dirty="0">
                          <a:latin typeface="Arial Nova" panose="020B0504020202020204" pitchFamily="34" charset="0"/>
                        </a:rPr>
                        <a:t>3. Расширенный перечень направлений льготного кредитования в рамках ПП РФ 1528.</a:t>
                      </a:r>
                    </a:p>
                    <a:p>
                      <a:r>
                        <a:rPr lang="ru-RU" sz="1000" dirty="0">
                          <a:latin typeface="Arial Nova" panose="020B0504020202020204" pitchFamily="34" charset="0"/>
                        </a:rPr>
                        <a:t>4. Приоритетное получение компенсации на транспортировку (ПП РФ 1104).</a:t>
                      </a:r>
                    </a:p>
                    <a:p>
                      <a:r>
                        <a:rPr lang="ru-RU" sz="1000" dirty="0">
                          <a:latin typeface="Arial Nova" panose="020B0504020202020204" pitchFamily="34" charset="0"/>
                        </a:rPr>
                        <a:t>5. Приоритет для заявки экспортёра в рамках ПП РФ 776 (отбор заявок для участия).</a:t>
                      </a:r>
                    </a:p>
                    <a:p>
                      <a:r>
                        <a:rPr lang="ru-RU" sz="1000" dirty="0">
                          <a:latin typeface="Arial Nova" panose="020B0504020202020204" pitchFamily="34" charset="0"/>
                        </a:rPr>
                        <a:t>6. Компенсация затрат на сертификацию (ПП РФ 1388)</a:t>
                      </a:r>
                    </a:p>
                  </a:txBody>
                  <a:tcPr marL="78226" marR="78226" marT="41459" marB="41459"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65974633"/>
                  </a:ext>
                </a:extLst>
              </a:tr>
              <a:tr h="157830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rgbClr val="006AAC"/>
                          </a:solidFill>
                          <a:latin typeface="Arial Nova" panose="020B0504020202020204" pitchFamily="34" charset="0"/>
                        </a:rPr>
                        <a:t>ОТВЕТСТВЕННОСТЬ</a:t>
                      </a:r>
                    </a:p>
                  </a:txBody>
                  <a:tcPr marL="78226" marR="78226" marT="41459" marB="41459">
                    <a:lnL w="6350" cap="flat" cmpd="sng" algn="ctr">
                      <a:noFill/>
                      <a:prstDash val="solid"/>
                      <a:miter lim="800000"/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006AAC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Arial Nova" panose="020B0504020202020204" pitchFamily="34" charset="0"/>
                        </a:rPr>
                        <a:t>Ответственность в рамках ПП РФ 1528 за нецелевое использование средств;</a:t>
                      </a:r>
                    </a:p>
                    <a:p>
                      <a:pPr marL="171450" indent="-171450">
                        <a:buClr>
                          <a:srgbClr val="006AAC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Arial Nova" panose="020B0504020202020204" pitchFamily="34" charset="0"/>
                        </a:rPr>
                        <a:t>Возврат субсидии в случае нарушения порядка, условий и целей предоставления субсидии в рамках ПП РФ 1104.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000" dirty="0">
                        <a:latin typeface="Arial Nova" panose="020B0504020202020204" pitchFamily="34" charset="0"/>
                      </a:endParaRPr>
                    </a:p>
                  </a:txBody>
                  <a:tcPr marL="78226" marR="78226" marT="41459" marB="41459"/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006AAC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Arial Nova" panose="020B0504020202020204" pitchFamily="34" charset="0"/>
                        </a:rPr>
                        <a:t>Ответственность в рамках ПП РФ 1528 за нецелевое использование средств;</a:t>
                      </a:r>
                    </a:p>
                    <a:p>
                      <a:pPr marL="171450" indent="-171450">
                        <a:buClr>
                          <a:srgbClr val="006AAC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Arial Nova" panose="020B0504020202020204" pitchFamily="34" charset="0"/>
                        </a:rPr>
                        <a:t>Возврат субсидии в случае нарушения порядка, условий и целей предоставления субсидии в рамках ПП РФ 1104.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rgbClr val="006AAC"/>
                          </a:solidFill>
                          <a:latin typeface="Arial Nova" panose="020B0504020202020204" pitchFamily="34" charset="0"/>
                        </a:rPr>
                        <a:t>+</a:t>
                      </a:r>
                    </a:p>
                    <a:p>
                      <a:pPr algn="l"/>
                      <a:r>
                        <a:rPr lang="ru-RU" sz="1000" dirty="0">
                          <a:latin typeface="Arial Nova" panose="020B0504020202020204" pitchFamily="34" charset="0"/>
                        </a:rPr>
                        <a:t>Прекращение субсидирования экспортёра в случае нарушения условий Соглашения о повышении конкурентоспособности</a:t>
                      </a:r>
                      <a:endParaRPr lang="ru-RU" sz="1000" b="1" dirty="0">
                        <a:latin typeface="Arial Nova" panose="020B0504020202020204" pitchFamily="34" charset="0"/>
                      </a:endParaRPr>
                    </a:p>
                  </a:txBody>
                  <a:tcPr marL="78226" marR="78226" marT="41459" marB="41459">
                    <a:lnR w="6350" cap="flat" cmpd="sng" algn="ctr">
                      <a:noFill/>
                      <a:prstDash val="solid"/>
                      <a:miter lim="800000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621772789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2E953626-A116-40A8-A36A-526C57FBDEC9}"/>
              </a:ext>
            </a:extLst>
          </p:cNvPr>
          <p:cNvSpPr txBox="1">
            <a:spLocks/>
          </p:cNvSpPr>
          <p:nvPr/>
        </p:nvSpPr>
        <p:spPr>
          <a:xfrm>
            <a:off x="1030976" y="312753"/>
            <a:ext cx="8129669" cy="599833"/>
          </a:xfrm>
          <a:prstGeom prst="rect">
            <a:avLst/>
          </a:prstGeom>
        </p:spPr>
        <p:txBody>
          <a:bodyPr vert="horz" lIns="91406" tIns="45703" rIns="91406" bIns="45703" rtlCol="0" anchor="t">
            <a:noAutofit/>
          </a:bodyPr>
          <a:lstStyle>
            <a:defPPr>
              <a:defRPr lang="en-US"/>
            </a:defPPr>
            <a:lvl1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600" i="0">
                <a:solidFill>
                  <a:srgbClr val="11275D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ru-RU" sz="1600" dirty="0"/>
              <a:t>ПРЕИМУЩЕСТВА И ОТВЕТСТВЕННОСТЬ В РАМКАХ ДЕЙСТВУЮЩИХ МЕР ПОДДЕРЖКИ И СОГЛАШЕНИЯ О ПОВЫШЕНИИ КОНКУРЕНТОСПОСОБНОСТИ (СПК)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DC6B0498-3872-49F3-A354-E4BA03A4059F}"/>
              </a:ext>
            </a:extLst>
          </p:cNvPr>
          <p:cNvCxnSpPr/>
          <p:nvPr/>
        </p:nvCxnSpPr>
        <p:spPr>
          <a:xfrm>
            <a:off x="290631" y="6213247"/>
            <a:ext cx="8562739" cy="0"/>
          </a:xfrm>
          <a:prstGeom prst="line">
            <a:avLst/>
          </a:prstGeom>
          <a:ln w="28575">
            <a:solidFill>
              <a:srgbClr val="006A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3ACF90-BEFE-4425-8640-7857DA1D871D}"/>
              </a:ext>
            </a:extLst>
          </p:cNvPr>
          <p:cNvSpPr txBox="1"/>
          <p:nvPr/>
        </p:nvSpPr>
        <p:spPr>
          <a:xfrm>
            <a:off x="6876256" y="118556"/>
            <a:ext cx="2119656" cy="265595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algn="r" defTabSz="457032"/>
            <a:r>
              <a:rPr lang="ru-RU" sz="1200" b="1" i="1" dirty="0" smtClean="0">
                <a:latin typeface="Arial Nova" panose="020B0504020202020204" pitchFamily="34" charset="0"/>
              </a:rPr>
              <a:t>ПРОЕКТ</a:t>
            </a:r>
            <a:endParaRPr lang="ru-RU" sz="1200" b="1" i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6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F90E0E-F758-4A6C-B1CE-1622FC7AFCA4}"/>
              </a:ext>
            </a:extLst>
          </p:cNvPr>
          <p:cNvSpPr txBox="1">
            <a:spLocks/>
          </p:cNvSpPr>
          <p:nvPr/>
        </p:nvSpPr>
        <p:spPr>
          <a:xfrm>
            <a:off x="1014331" y="221307"/>
            <a:ext cx="7698932" cy="599833"/>
          </a:xfrm>
          <a:prstGeom prst="rect">
            <a:avLst/>
          </a:prstGeom>
        </p:spPr>
        <p:txBody>
          <a:bodyPr vert="horz" lIns="91406" tIns="45703" rIns="91406" bIns="45703" rtlCol="0" anchor="t">
            <a:noAutofit/>
          </a:bodyPr>
          <a:lstStyle>
            <a:lvl1pPr algn="l" defTabSz="10428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i="0" kern="1200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 defTabSz="801455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300" dirty="0">
                <a:solidFill>
                  <a:srgbClr val="11275D"/>
                </a:solidFill>
                <a:latin typeface="Arial Nova" panose="020B0504020202020204" pitchFamily="34" charset="0"/>
              </a:rPr>
              <a:t>СХЕМА ЗАКЛЮЧЕНИЯ СОГЛАШЕНИЯ О ПОВЫШЕНИИ КОНКУРЕНТОСПОСОБНОСТИ (СПК)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9377C2AF-C18D-46F0-9B79-B6803D83BCD0}"/>
              </a:ext>
            </a:extLst>
          </p:cNvPr>
          <p:cNvCxnSpPr>
            <a:cxnSpLocks/>
          </p:cNvCxnSpPr>
          <p:nvPr/>
        </p:nvCxnSpPr>
        <p:spPr>
          <a:xfrm>
            <a:off x="1508144" y="1131819"/>
            <a:ext cx="0" cy="5092292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1082DA4-19CD-4F30-9DD2-9106928FA49A}"/>
              </a:ext>
            </a:extLst>
          </p:cNvPr>
          <p:cNvCxnSpPr>
            <a:cxnSpLocks/>
          </p:cNvCxnSpPr>
          <p:nvPr/>
        </p:nvCxnSpPr>
        <p:spPr>
          <a:xfrm>
            <a:off x="290631" y="1131818"/>
            <a:ext cx="856273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45BE1D2-F67B-4C9C-9F9E-EB7B2FF27F67}"/>
              </a:ext>
            </a:extLst>
          </p:cNvPr>
          <p:cNvSpPr txBox="1"/>
          <p:nvPr/>
        </p:nvSpPr>
        <p:spPr>
          <a:xfrm>
            <a:off x="301268" y="2516347"/>
            <a:ext cx="795042" cy="204039"/>
          </a:xfrm>
          <a:prstGeom prst="rect">
            <a:avLst/>
          </a:prstGeom>
          <a:noFill/>
        </p:spPr>
        <p:txBody>
          <a:bodyPr wrap="none" lIns="80145" tIns="40073" rIns="80145" bIns="40073" rtlCol="0">
            <a:spAutoFit/>
          </a:bodyPr>
          <a:lstStyle/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ЭКСПОРТЕР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14C0EE-F118-4BF0-BB78-D1CC759EAAEE}"/>
              </a:ext>
            </a:extLst>
          </p:cNvPr>
          <p:cNvSpPr txBox="1"/>
          <p:nvPr/>
        </p:nvSpPr>
        <p:spPr>
          <a:xfrm>
            <a:off x="303039" y="3825736"/>
            <a:ext cx="896031" cy="327150"/>
          </a:xfrm>
          <a:prstGeom prst="rect">
            <a:avLst/>
          </a:prstGeom>
          <a:noFill/>
        </p:spPr>
        <p:txBody>
          <a:bodyPr wrap="none" lIns="80145" tIns="40073" rIns="80145" bIns="40073" rtlCol="0">
            <a:spAutoFit/>
          </a:bodyPr>
          <a:lstStyle/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МИНСЕЛЬХОЗ</a:t>
            </a:r>
          </a:p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РОССИИ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89C56D-037C-4325-9186-D3B4520C263F}"/>
              </a:ext>
            </a:extLst>
          </p:cNvPr>
          <p:cNvSpPr txBox="1"/>
          <p:nvPr/>
        </p:nvSpPr>
        <p:spPr>
          <a:xfrm>
            <a:off x="286684" y="5109153"/>
            <a:ext cx="613902" cy="204039"/>
          </a:xfrm>
          <a:prstGeom prst="rect">
            <a:avLst/>
          </a:prstGeom>
          <a:noFill/>
        </p:spPr>
        <p:txBody>
          <a:bodyPr wrap="none" lIns="80145" tIns="40073" rIns="80145" bIns="40073" rtlCol="0">
            <a:spAutoFit/>
          </a:bodyPr>
          <a:lstStyle/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РОУ АПК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F7B25626-26D1-41C2-B95D-8FF76721F61E}"/>
              </a:ext>
            </a:extLst>
          </p:cNvPr>
          <p:cNvCxnSpPr>
            <a:cxnSpLocks/>
          </p:cNvCxnSpPr>
          <p:nvPr/>
        </p:nvCxnSpPr>
        <p:spPr>
          <a:xfrm>
            <a:off x="290631" y="2429321"/>
            <a:ext cx="827732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7833E73D-D875-4D62-AD68-574B5BE7A0D2}"/>
              </a:ext>
            </a:extLst>
          </p:cNvPr>
          <p:cNvCxnSpPr>
            <a:cxnSpLocks/>
          </p:cNvCxnSpPr>
          <p:nvPr/>
        </p:nvCxnSpPr>
        <p:spPr>
          <a:xfrm>
            <a:off x="290631" y="3762919"/>
            <a:ext cx="827732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88EA5C9-4275-49FA-A7CD-3E4D3B1E17DD}"/>
              </a:ext>
            </a:extLst>
          </p:cNvPr>
          <p:cNvCxnSpPr>
            <a:cxnSpLocks/>
          </p:cNvCxnSpPr>
          <p:nvPr/>
        </p:nvCxnSpPr>
        <p:spPr>
          <a:xfrm>
            <a:off x="290631" y="5030446"/>
            <a:ext cx="8277326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омб 12">
            <a:extLst>
              <a:ext uri="{FF2B5EF4-FFF2-40B4-BE49-F238E27FC236}">
                <a16:creationId xmlns="" xmlns:a16="http://schemas.microsoft.com/office/drawing/2014/main" id="{0F34DE14-16FB-4239-BD10-BEC7DD2DAA4D}"/>
              </a:ext>
            </a:extLst>
          </p:cNvPr>
          <p:cNvSpPr/>
          <p:nvPr/>
        </p:nvSpPr>
        <p:spPr>
          <a:xfrm>
            <a:off x="2389493" y="5764969"/>
            <a:ext cx="895502" cy="328023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32"/>
            <a:r>
              <a:rPr lang="ru-RU" sz="700" dirty="0">
                <a:solidFill>
                  <a:prstClr val="white"/>
                </a:solidFill>
                <a:latin typeface="Arial Nova" panose="020B0504020202020204" pitchFamily="34" charset="0"/>
              </a:rPr>
              <a:t>одобрено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014FB97-50C1-4FDC-A11D-7710CECE7A45}"/>
              </a:ext>
            </a:extLst>
          </p:cNvPr>
          <p:cNvSpPr txBox="1"/>
          <p:nvPr/>
        </p:nvSpPr>
        <p:spPr>
          <a:xfrm>
            <a:off x="3049272" y="5611285"/>
            <a:ext cx="278875" cy="204039"/>
          </a:xfrm>
          <a:prstGeom prst="rect">
            <a:avLst/>
          </a:prstGeom>
          <a:noFill/>
        </p:spPr>
        <p:txBody>
          <a:bodyPr wrap="none" lIns="80145" tIns="40073" rIns="80145" bIns="40073" rtlCol="0">
            <a:spAutoFit/>
          </a:bodyPr>
          <a:lstStyle/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B131FA8-7C39-4353-8194-798E599DF7BE}"/>
              </a:ext>
            </a:extLst>
          </p:cNvPr>
          <p:cNvSpPr txBox="1"/>
          <p:nvPr/>
        </p:nvSpPr>
        <p:spPr>
          <a:xfrm>
            <a:off x="2331670" y="5979168"/>
            <a:ext cx="322156" cy="204039"/>
          </a:xfrm>
          <a:prstGeom prst="rect">
            <a:avLst/>
          </a:prstGeom>
          <a:noFill/>
        </p:spPr>
        <p:txBody>
          <a:bodyPr wrap="none" lIns="80145" tIns="40073" rIns="80145" bIns="40073" rtlCol="0">
            <a:spAutoFit/>
          </a:bodyPr>
          <a:lstStyle/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нет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297DB0E-5323-4CBE-B1F6-82AD416304A4}"/>
              </a:ext>
            </a:extLst>
          </p:cNvPr>
          <p:cNvSpPr/>
          <p:nvPr/>
        </p:nvSpPr>
        <p:spPr>
          <a:xfrm>
            <a:off x="2994813" y="4416039"/>
            <a:ext cx="1535422" cy="465604"/>
          </a:xfrm>
          <a:prstGeom prst="rect">
            <a:avLst/>
          </a:prstGeom>
          <a:solidFill>
            <a:srgbClr val="006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Сбор документов от субъектов РФ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05F5F79C-BE9F-41B6-9B7B-A158B086A911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2839228" y="3600496"/>
            <a:ext cx="1370" cy="154329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C7B2C7C-5408-4499-9F25-CDA4F0D10748}"/>
              </a:ext>
            </a:extLst>
          </p:cNvPr>
          <p:cNvSpPr txBox="1"/>
          <p:nvPr/>
        </p:nvSpPr>
        <p:spPr>
          <a:xfrm>
            <a:off x="6805989" y="3779425"/>
            <a:ext cx="829869" cy="460493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Направление</a:t>
            </a:r>
          </a:p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соглашения экспортёру</a:t>
            </a:r>
          </a:p>
        </p:txBody>
      </p:sp>
      <p:cxnSp>
        <p:nvCxnSpPr>
          <p:cNvPr id="19" name="Соединитель: уступ 18">
            <a:extLst>
              <a:ext uri="{FF2B5EF4-FFF2-40B4-BE49-F238E27FC236}">
                <a16:creationId xmlns="" xmlns:a16="http://schemas.microsoft.com/office/drawing/2014/main" id="{5AAE6DEC-4865-427F-988B-931489CF173B}"/>
              </a:ext>
            </a:extLst>
          </p:cNvPr>
          <p:cNvCxnSpPr>
            <a:cxnSpLocks/>
            <a:endCxn id="16" idx="2"/>
          </p:cNvCxnSpPr>
          <p:nvPr/>
        </p:nvCxnSpPr>
        <p:spPr>
          <a:xfrm rot="5400000" flipH="1" flipV="1">
            <a:off x="2987648" y="5160251"/>
            <a:ext cx="1053481" cy="496271"/>
          </a:xfrm>
          <a:prstGeom prst="bentConnector3">
            <a:avLst>
              <a:gd name="adj1" fmla="val 163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AC68E23-D622-4CB6-B26C-9BE27E1EE9F9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2837244" y="5577560"/>
            <a:ext cx="3354" cy="187409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8430CE0-3393-4E07-8B1D-5A832872F338}"/>
              </a:ext>
            </a:extLst>
          </p:cNvPr>
          <p:cNvSpPr txBox="1"/>
          <p:nvPr/>
        </p:nvSpPr>
        <p:spPr>
          <a:xfrm>
            <a:off x="3318332" y="5794618"/>
            <a:ext cx="819087" cy="327150"/>
          </a:xfrm>
          <a:prstGeom prst="rect">
            <a:avLst/>
          </a:prstGeom>
          <a:noFill/>
        </p:spPr>
        <p:txBody>
          <a:bodyPr wrap="none" lIns="80145" tIns="40073" rIns="80145" bIns="40073" rtlCol="0">
            <a:spAutoFit/>
          </a:bodyPr>
          <a:lstStyle/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Направление</a:t>
            </a:r>
          </a:p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заявки в МСХ</a:t>
            </a:r>
          </a:p>
        </p:txBody>
      </p:sp>
      <p:sp>
        <p:nvSpPr>
          <p:cNvPr id="22" name="Ромб 21">
            <a:extLst>
              <a:ext uri="{FF2B5EF4-FFF2-40B4-BE49-F238E27FC236}">
                <a16:creationId xmlns="" xmlns:a16="http://schemas.microsoft.com/office/drawing/2014/main" id="{39648AC6-A02C-46EA-88F8-F18AFE3084AD}"/>
              </a:ext>
            </a:extLst>
          </p:cNvPr>
          <p:cNvSpPr/>
          <p:nvPr/>
        </p:nvSpPr>
        <p:spPr>
          <a:xfrm>
            <a:off x="4778350" y="4494821"/>
            <a:ext cx="945182" cy="494449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32"/>
            <a:r>
              <a:rPr lang="ru-RU" sz="700" dirty="0">
                <a:solidFill>
                  <a:prstClr val="white"/>
                </a:solidFill>
                <a:latin typeface="Arial Nova" panose="020B0504020202020204" pitchFamily="34" charset="0"/>
              </a:rPr>
              <a:t>Решение Комиссии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32F3874-57E6-450C-AACC-B10A265E5716}"/>
              </a:ext>
            </a:extLst>
          </p:cNvPr>
          <p:cNvSpPr txBox="1"/>
          <p:nvPr/>
        </p:nvSpPr>
        <p:spPr>
          <a:xfrm>
            <a:off x="5454474" y="4396622"/>
            <a:ext cx="278875" cy="204039"/>
          </a:xfrm>
          <a:prstGeom prst="rect">
            <a:avLst/>
          </a:prstGeom>
          <a:noFill/>
        </p:spPr>
        <p:txBody>
          <a:bodyPr wrap="none" lIns="80145" tIns="40073" rIns="80145" bIns="40073" rtlCol="0">
            <a:spAutoFit/>
          </a:bodyPr>
          <a:lstStyle/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да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F5E7857A-35A2-467F-BC7C-95790955C731}"/>
              </a:ext>
            </a:extLst>
          </p:cNvPr>
          <p:cNvGrpSpPr/>
          <p:nvPr/>
        </p:nvGrpSpPr>
        <p:grpSpPr>
          <a:xfrm>
            <a:off x="2153326" y="5812247"/>
            <a:ext cx="178344" cy="189042"/>
            <a:chOff x="1390913" y="6529006"/>
            <a:chExt cx="225843" cy="225843"/>
          </a:xfrm>
        </p:grpSpPr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62DC6BA1-9215-4612-BEDC-79DC0C69E5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0913" y="6529006"/>
              <a:ext cx="225843" cy="2258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32"/>
              <a:endParaRPr lang="ru-RU" sz="1900">
                <a:solidFill>
                  <a:prstClr val="white"/>
                </a:solidFill>
              </a:endParaRPr>
            </a:p>
          </p:txBody>
        </p: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0AF97964-8693-4F4D-9F69-64AD606EEFE7}"/>
                </a:ext>
              </a:extLst>
            </p:cNvPr>
            <p:cNvCxnSpPr>
              <a:cxnSpLocks/>
              <a:stCxn id="25" idx="3"/>
              <a:endCxn id="25" idx="7"/>
            </p:cNvCxnSpPr>
            <p:nvPr/>
          </p:nvCxnSpPr>
          <p:spPr>
            <a:xfrm flipV="1">
              <a:off x="1423987" y="6562080"/>
              <a:ext cx="159695" cy="1596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49A97C4-8904-4680-AA0E-86950C405140}"/>
              </a:ext>
            </a:extLst>
          </p:cNvPr>
          <p:cNvSpPr txBox="1"/>
          <p:nvPr/>
        </p:nvSpPr>
        <p:spPr>
          <a:xfrm>
            <a:off x="308119" y="1191381"/>
            <a:ext cx="1118849" cy="1065814"/>
          </a:xfrm>
          <a:prstGeom prst="rect">
            <a:avLst/>
          </a:prstGeom>
          <a:noFill/>
        </p:spPr>
        <p:txBody>
          <a:bodyPr wrap="none" lIns="80145" tIns="40073" rIns="80145" bIns="40073" rtlCol="0">
            <a:spAutoFit/>
          </a:bodyPr>
          <a:lstStyle/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РАБОЧАЯ ГРУППА</a:t>
            </a:r>
          </a:p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ПРИ КОМИССИИ </a:t>
            </a:r>
          </a:p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ПО ОТБОРУ </a:t>
            </a:r>
          </a:p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ПРОЕКТОВ </a:t>
            </a:r>
          </a:p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(ВКЛЮЧАЯ</a:t>
            </a:r>
          </a:p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АГРОЭКСПОРТ И</a:t>
            </a:r>
          </a:p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ДЕПАРТАМЕНТЫ </a:t>
            </a:r>
          </a:p>
          <a:p>
            <a:pPr defTabSz="457032"/>
            <a:r>
              <a:rPr lang="ru-RU" sz="800" b="1" dirty="0">
                <a:solidFill>
                  <a:srgbClr val="006AAC"/>
                </a:solidFill>
                <a:latin typeface="Arial Nova" panose="020B0504020202020204" pitchFamily="34" charset="0"/>
              </a:rPr>
              <a:t>МСХ)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DD2AEBC-5619-4C1E-8A5E-2928434A583E}"/>
              </a:ext>
            </a:extLst>
          </p:cNvPr>
          <p:cNvSpPr/>
          <p:nvPr/>
        </p:nvSpPr>
        <p:spPr>
          <a:xfrm>
            <a:off x="1648979" y="1243141"/>
            <a:ext cx="1056779" cy="875499"/>
          </a:xfrm>
          <a:prstGeom prst="rect">
            <a:avLst/>
          </a:prstGeom>
          <a:solidFill>
            <a:srgbClr val="006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Информирование участников рынка о возможности участия </a:t>
            </a:r>
            <a:r>
              <a:rPr lang="ru-RU" sz="800">
                <a:solidFill>
                  <a:prstClr val="white"/>
                </a:solidFill>
                <a:latin typeface="Arial Nova" panose="020B0504020202020204" pitchFamily="34" charset="0"/>
              </a:rPr>
              <a:t>в СПК </a:t>
            </a:r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на информационных ресурсах МСХ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30D4F66E-DAF6-4764-B1D6-9C9697625A9A}"/>
              </a:ext>
            </a:extLst>
          </p:cNvPr>
          <p:cNvSpPr/>
          <p:nvPr/>
        </p:nvSpPr>
        <p:spPr>
          <a:xfrm>
            <a:off x="4029480" y="1254575"/>
            <a:ext cx="829869" cy="763619"/>
          </a:xfrm>
          <a:prstGeom prst="rect">
            <a:avLst/>
          </a:prstGeom>
          <a:solidFill>
            <a:srgbClr val="006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Подготовка заключения по проектам и рекомендаций</a:t>
            </a:r>
          </a:p>
        </p:txBody>
      </p:sp>
      <p:cxnSp>
        <p:nvCxnSpPr>
          <p:cNvPr id="30" name="Соединитель: уступ 29">
            <a:extLst>
              <a:ext uri="{FF2B5EF4-FFF2-40B4-BE49-F238E27FC236}">
                <a16:creationId xmlns="" xmlns:a16="http://schemas.microsoft.com/office/drawing/2014/main" id="{E1E549E4-468A-4B47-A666-61E4964EFE0F}"/>
              </a:ext>
            </a:extLst>
          </p:cNvPr>
          <p:cNvCxnSpPr>
            <a:cxnSpLocks/>
            <a:endCxn id="29" idx="2"/>
          </p:cNvCxnSpPr>
          <p:nvPr/>
        </p:nvCxnSpPr>
        <p:spPr>
          <a:xfrm rot="5400000" flipH="1" flipV="1">
            <a:off x="3165611" y="3137237"/>
            <a:ext cx="2397845" cy="1597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73D97A7-DA63-4E10-8313-C579EE5D5A39}"/>
              </a:ext>
            </a:extLst>
          </p:cNvPr>
          <p:cNvSpPr txBox="1"/>
          <p:nvPr/>
        </p:nvSpPr>
        <p:spPr>
          <a:xfrm>
            <a:off x="3216948" y="3856387"/>
            <a:ext cx="1125261" cy="450261"/>
          </a:xfrm>
          <a:prstGeom prst="rect">
            <a:avLst/>
          </a:prstGeom>
          <a:noFill/>
        </p:spPr>
        <p:txBody>
          <a:bodyPr wrap="none" lIns="80145" tIns="40073" rIns="80145" bIns="40073" rtlCol="0">
            <a:spAutoFit/>
          </a:bodyPr>
          <a:lstStyle/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Направление</a:t>
            </a:r>
          </a:p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заявки в АЭ и </a:t>
            </a:r>
          </a:p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Департаменты МСХ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E543A942-11D1-484A-8C56-600D436F22DE}"/>
              </a:ext>
            </a:extLst>
          </p:cNvPr>
          <p:cNvSpPr/>
          <p:nvPr/>
        </p:nvSpPr>
        <p:spPr>
          <a:xfrm>
            <a:off x="4603496" y="3821258"/>
            <a:ext cx="1294895" cy="459341"/>
          </a:xfrm>
          <a:prstGeom prst="rect">
            <a:avLst/>
          </a:prstGeom>
          <a:solidFill>
            <a:srgbClr val="006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Проведение заседания Комиссии по отбору </a:t>
            </a:r>
            <a:r>
              <a:rPr lang="ru-RU" sz="800">
                <a:solidFill>
                  <a:prstClr val="white"/>
                </a:solidFill>
                <a:latin typeface="Arial Nova" panose="020B0504020202020204" pitchFamily="34" charset="0"/>
              </a:rPr>
              <a:t>проектов СПК</a:t>
            </a:r>
            <a:endParaRPr lang="ru-RU" sz="800" dirty="0">
              <a:solidFill>
                <a:prstClr val="white"/>
              </a:solidFill>
              <a:latin typeface="Arial Nova" panose="020B05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3875BDE-F38E-43E0-B892-6BF4350A5ED0}"/>
              </a:ext>
            </a:extLst>
          </p:cNvPr>
          <p:cNvSpPr/>
          <p:nvPr/>
        </p:nvSpPr>
        <p:spPr>
          <a:xfrm>
            <a:off x="7439070" y="4726849"/>
            <a:ext cx="829869" cy="632714"/>
          </a:xfrm>
          <a:prstGeom prst="rect">
            <a:avLst/>
          </a:prstGeom>
          <a:solidFill>
            <a:srgbClr val="006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Подписание соглашения со стороны МСХ и РОУ АПК</a:t>
            </a:r>
          </a:p>
        </p:txBody>
      </p:sp>
      <p:cxnSp>
        <p:nvCxnSpPr>
          <p:cNvPr id="34" name="Соединитель: уступ 33">
            <a:extLst>
              <a:ext uri="{FF2B5EF4-FFF2-40B4-BE49-F238E27FC236}">
                <a16:creationId xmlns="" xmlns:a16="http://schemas.microsoft.com/office/drawing/2014/main" id="{875DC8AE-2EF6-4370-859C-3463AA2A1463}"/>
              </a:ext>
            </a:extLst>
          </p:cNvPr>
          <p:cNvCxnSpPr>
            <a:cxnSpLocks/>
            <a:stCxn id="29" idx="3"/>
            <a:endCxn id="32" idx="0"/>
          </p:cNvCxnSpPr>
          <p:nvPr/>
        </p:nvCxnSpPr>
        <p:spPr>
          <a:xfrm>
            <a:off x="4859347" y="1636384"/>
            <a:ext cx="391594" cy="21848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3F3D346-C105-45F2-B1E9-ECD96780CD8C}"/>
              </a:ext>
            </a:extLst>
          </p:cNvPr>
          <p:cNvSpPr/>
          <p:nvPr/>
        </p:nvSpPr>
        <p:spPr>
          <a:xfrm>
            <a:off x="6334329" y="2584402"/>
            <a:ext cx="829869" cy="632714"/>
          </a:xfrm>
          <a:prstGeom prst="rect">
            <a:avLst/>
          </a:prstGeom>
          <a:solidFill>
            <a:srgbClr val="006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Подписание соглашения со стороны экспортера</a:t>
            </a:r>
          </a:p>
        </p:txBody>
      </p:sp>
      <p:cxnSp>
        <p:nvCxnSpPr>
          <p:cNvPr id="36" name="Соединитель: уступ 35">
            <a:extLst>
              <a:ext uri="{FF2B5EF4-FFF2-40B4-BE49-F238E27FC236}">
                <a16:creationId xmlns="" xmlns:a16="http://schemas.microsoft.com/office/drawing/2014/main" id="{867D6715-473B-476E-B579-22C6F1B85F74}"/>
              </a:ext>
            </a:extLst>
          </p:cNvPr>
          <p:cNvCxnSpPr>
            <a:cxnSpLocks/>
            <a:stCxn id="28" idx="2"/>
            <a:endCxn id="11" idx="0"/>
          </p:cNvCxnSpPr>
          <p:nvPr/>
        </p:nvCxnSpPr>
        <p:spPr>
          <a:xfrm rot="16200000" flipH="1">
            <a:off x="2273277" y="2022732"/>
            <a:ext cx="470047" cy="6618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929FFA8C-FEBC-4AE9-834F-7D788AD2433B}"/>
              </a:ext>
            </a:extLst>
          </p:cNvPr>
          <p:cNvSpPr/>
          <p:nvPr/>
        </p:nvSpPr>
        <p:spPr>
          <a:xfrm>
            <a:off x="8567959" y="1123472"/>
            <a:ext cx="289359" cy="508097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32"/>
            <a:r>
              <a:rPr lang="ru-RU" sz="1200" dirty="0">
                <a:solidFill>
                  <a:prstClr val="white"/>
                </a:solidFill>
                <a:latin typeface="Arial Nova" panose="020B0504020202020204" pitchFamily="34" charset="0"/>
              </a:rPr>
              <a:t>РЕАЛИЗАЦИЯ СОГЛАШЕНИЯ О </a:t>
            </a:r>
            <a:r>
              <a:rPr lang="ru-RU" sz="1200">
                <a:solidFill>
                  <a:prstClr val="white"/>
                </a:solidFill>
                <a:latin typeface="Arial Nova" panose="020B0504020202020204" pitchFamily="34" charset="0"/>
              </a:rPr>
              <a:t>РЕАЛИЗАЦИИ СПК</a:t>
            </a:r>
            <a:endParaRPr lang="ru-RU" sz="1200" dirty="0">
              <a:solidFill>
                <a:prstClr val="white"/>
              </a:solidFill>
              <a:latin typeface="Arial Nova" panose="020B05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A275505-FA7E-47CF-8768-E07C312B56D9}"/>
              </a:ext>
            </a:extLst>
          </p:cNvPr>
          <p:cNvSpPr txBox="1"/>
          <p:nvPr/>
        </p:nvSpPr>
        <p:spPr>
          <a:xfrm>
            <a:off x="4806254" y="4830688"/>
            <a:ext cx="322156" cy="204039"/>
          </a:xfrm>
          <a:prstGeom prst="rect">
            <a:avLst/>
          </a:prstGeom>
          <a:noFill/>
        </p:spPr>
        <p:txBody>
          <a:bodyPr wrap="none" lIns="80145" tIns="40073" rIns="80145" bIns="40073" rtlCol="0">
            <a:spAutoFit/>
          </a:bodyPr>
          <a:lstStyle/>
          <a:p>
            <a:pPr defTabSz="457032"/>
            <a:r>
              <a:rPr lang="ru-RU" sz="800" dirty="0">
                <a:solidFill>
                  <a:prstClr val="black"/>
                </a:solidFill>
                <a:latin typeface="Arial Nova" panose="020B0504020202020204" pitchFamily="34" charset="0"/>
              </a:rPr>
              <a:t>нет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25A0987B-5CDD-4D5A-9D7B-DB83E7A74AEF}"/>
              </a:ext>
            </a:extLst>
          </p:cNvPr>
          <p:cNvCxnSpPr>
            <a:cxnSpLocks/>
            <a:stCxn id="32" idx="2"/>
            <a:endCxn id="22" idx="0"/>
          </p:cNvCxnSpPr>
          <p:nvPr/>
        </p:nvCxnSpPr>
        <p:spPr>
          <a:xfrm flipH="1">
            <a:off x="5250943" y="4280597"/>
            <a:ext cx="1" cy="21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06219CB-A97A-41BB-BD63-DE9960AD3156}"/>
              </a:ext>
            </a:extLst>
          </p:cNvPr>
          <p:cNvSpPr/>
          <p:nvPr/>
        </p:nvSpPr>
        <p:spPr>
          <a:xfrm>
            <a:off x="6332339" y="4325229"/>
            <a:ext cx="829869" cy="632714"/>
          </a:xfrm>
          <a:prstGeom prst="rect">
            <a:avLst/>
          </a:prstGeom>
          <a:solidFill>
            <a:srgbClr val="006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Подготовка проекта соглашения о </a:t>
            </a:r>
            <a:r>
              <a:rPr lang="ru-RU" sz="800">
                <a:solidFill>
                  <a:prstClr val="white"/>
                </a:solidFill>
                <a:latin typeface="Arial Nova" panose="020B0504020202020204" pitchFamily="34" charset="0"/>
              </a:rPr>
              <a:t>реализации  СПК</a:t>
            </a:r>
            <a:endParaRPr lang="ru-RU" sz="800" dirty="0">
              <a:solidFill>
                <a:prstClr val="white"/>
              </a:solidFill>
              <a:latin typeface="Arial Nova" panose="020B0504020202020204" pitchFamily="34" charset="0"/>
            </a:endParaRPr>
          </a:p>
        </p:txBody>
      </p:sp>
      <p:cxnSp>
        <p:nvCxnSpPr>
          <p:cNvPr id="41" name="Соединитель: уступ 40">
            <a:extLst>
              <a:ext uri="{FF2B5EF4-FFF2-40B4-BE49-F238E27FC236}">
                <a16:creationId xmlns="" xmlns:a16="http://schemas.microsoft.com/office/drawing/2014/main" id="{D8DFF6FD-928E-401B-8F87-37632D001ADB}"/>
              </a:ext>
            </a:extLst>
          </p:cNvPr>
          <p:cNvCxnSpPr>
            <a:stCxn id="22" idx="3"/>
            <a:endCxn id="40" idx="1"/>
          </p:cNvCxnSpPr>
          <p:nvPr/>
        </p:nvCxnSpPr>
        <p:spPr>
          <a:xfrm flipV="1">
            <a:off x="5723534" y="4641586"/>
            <a:ext cx="608807" cy="1004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FB1AAE5A-995E-45E8-8E04-66EC14F5D411}"/>
              </a:ext>
            </a:extLst>
          </p:cNvPr>
          <p:cNvCxnSpPr>
            <a:stCxn id="40" idx="0"/>
            <a:endCxn id="35" idx="2"/>
          </p:cNvCxnSpPr>
          <p:nvPr/>
        </p:nvCxnSpPr>
        <p:spPr>
          <a:xfrm flipV="1">
            <a:off x="6747274" y="3217118"/>
            <a:ext cx="1990" cy="110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: уступ 42">
            <a:extLst>
              <a:ext uri="{FF2B5EF4-FFF2-40B4-BE49-F238E27FC236}">
                <a16:creationId xmlns="" xmlns:a16="http://schemas.microsoft.com/office/drawing/2014/main" id="{FF1E8A6E-1354-4C7E-95DB-A9D84C16C3D8}"/>
              </a:ext>
            </a:extLst>
          </p:cNvPr>
          <p:cNvCxnSpPr>
            <a:stCxn id="35" idx="3"/>
            <a:endCxn id="33" idx="0"/>
          </p:cNvCxnSpPr>
          <p:nvPr/>
        </p:nvCxnSpPr>
        <p:spPr>
          <a:xfrm>
            <a:off x="7164201" y="2900761"/>
            <a:ext cx="689806" cy="182609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405BF4A-5B46-4E3B-85E4-77AB6B6D4B30}"/>
              </a:ext>
            </a:extLst>
          </p:cNvPr>
          <p:cNvSpPr/>
          <p:nvPr/>
        </p:nvSpPr>
        <p:spPr>
          <a:xfrm>
            <a:off x="1648978" y="2588685"/>
            <a:ext cx="2380500" cy="1011809"/>
          </a:xfrm>
          <a:prstGeom prst="rect">
            <a:avLst/>
          </a:prstGeom>
          <a:solidFill>
            <a:srgbClr val="006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60" tIns="0" rIns="94660" bIns="0" rtlCol="0" anchor="ctr"/>
          <a:lstStyle/>
          <a:p>
            <a:pPr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Формирование документов для заключения СПК:</a:t>
            </a:r>
          </a:p>
          <a:p>
            <a:pPr marL="200365" indent="-200365" defTabSz="457032">
              <a:buFontTx/>
              <a:buAutoNum type="arabicPeriod"/>
            </a:pPr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бизнес-план (заявка);</a:t>
            </a:r>
          </a:p>
          <a:p>
            <a:pPr marL="200365" indent="-200365" defTabSz="457032">
              <a:buFontTx/>
              <a:buAutoNum type="arabicPeriod"/>
            </a:pPr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Предварительное одобрение банком возможности заключения кредитного договора;</a:t>
            </a:r>
          </a:p>
          <a:p>
            <a:pPr marL="200365" indent="-200365" defTabSz="457032">
              <a:buFontTx/>
              <a:buAutoNum type="arabicPeriod"/>
            </a:pPr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Расчет эффективности проекта.</a:t>
            </a:r>
          </a:p>
          <a:p>
            <a:pPr defTabSz="457032"/>
            <a:endParaRPr lang="ru-RU" sz="800" dirty="0">
              <a:solidFill>
                <a:prstClr val="white"/>
              </a:solidFill>
              <a:latin typeface="Arial Nova" panose="020B0504020202020204" pitchFamily="34" charset="0"/>
            </a:endParaRP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5DA5950D-B41B-468C-87A3-100AA8AA3C45}"/>
              </a:ext>
            </a:extLst>
          </p:cNvPr>
          <p:cNvCxnSpPr>
            <a:cxnSpLocks/>
          </p:cNvCxnSpPr>
          <p:nvPr/>
        </p:nvCxnSpPr>
        <p:spPr>
          <a:xfrm>
            <a:off x="308117" y="6204446"/>
            <a:ext cx="8545253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03D03DB-B0AC-44EC-9DBD-3F5EC7940436}"/>
              </a:ext>
            </a:extLst>
          </p:cNvPr>
          <p:cNvSpPr/>
          <p:nvPr/>
        </p:nvSpPr>
        <p:spPr>
          <a:xfrm>
            <a:off x="2103996" y="5143790"/>
            <a:ext cx="1473207" cy="433773"/>
          </a:xfrm>
          <a:prstGeom prst="rect">
            <a:avLst/>
          </a:prstGeom>
          <a:solidFill>
            <a:srgbClr val="006A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Сбор документов </a:t>
            </a:r>
          </a:p>
          <a:p>
            <a:pPr algn="ctr"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+</a:t>
            </a:r>
          </a:p>
          <a:p>
            <a:pPr algn="ctr" defTabSz="457032"/>
            <a:r>
              <a:rPr lang="ru-RU" sz="800" dirty="0">
                <a:solidFill>
                  <a:prstClr val="white"/>
                </a:solidFill>
                <a:latin typeface="Arial Nova" panose="020B0504020202020204" pitchFamily="34" charset="0"/>
              </a:rPr>
              <a:t>Позиция субъекта по проекту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8A032088-5028-4E7A-9B5E-68BE3DDC89D5}"/>
              </a:ext>
            </a:extLst>
          </p:cNvPr>
          <p:cNvGrpSpPr/>
          <p:nvPr/>
        </p:nvGrpSpPr>
        <p:grpSpPr>
          <a:xfrm>
            <a:off x="5175407" y="5074344"/>
            <a:ext cx="178344" cy="189042"/>
            <a:chOff x="1390913" y="6529006"/>
            <a:chExt cx="225843" cy="225843"/>
          </a:xfrm>
        </p:grpSpPr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7EC8823F-2531-4C66-AE24-C409E0CC9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0913" y="6529006"/>
              <a:ext cx="225843" cy="2258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032"/>
              <a:endParaRPr lang="ru-RU" sz="1900">
                <a:solidFill>
                  <a:prstClr val="white"/>
                </a:solidFill>
              </a:endParaRPr>
            </a:p>
          </p:txBody>
        </p:sp>
        <p:cxnSp>
          <p:nvCxnSpPr>
            <p:cNvPr id="48" name="Прямая соединительная линия 47">
              <a:extLst>
                <a:ext uri="{FF2B5EF4-FFF2-40B4-BE49-F238E27FC236}">
                  <a16:creationId xmlns="" xmlns:a16="http://schemas.microsoft.com/office/drawing/2014/main" id="{43F6DA3C-88A7-41DA-AE8F-6539DA514F43}"/>
                </a:ext>
              </a:extLst>
            </p:cNvPr>
            <p:cNvCxnSpPr>
              <a:cxnSpLocks/>
              <a:stCxn id="47" idx="3"/>
              <a:endCxn id="47" idx="7"/>
            </p:cNvCxnSpPr>
            <p:nvPr/>
          </p:nvCxnSpPr>
          <p:spPr>
            <a:xfrm flipV="1">
              <a:off x="1423987" y="6562080"/>
              <a:ext cx="159695" cy="1596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53ACF90-BEFE-4425-8640-7857DA1D871D}"/>
              </a:ext>
            </a:extLst>
          </p:cNvPr>
          <p:cNvSpPr txBox="1"/>
          <p:nvPr/>
        </p:nvSpPr>
        <p:spPr>
          <a:xfrm>
            <a:off x="6923782" y="88509"/>
            <a:ext cx="2119656" cy="265595"/>
          </a:xfrm>
          <a:prstGeom prst="rect">
            <a:avLst/>
          </a:prstGeom>
          <a:noFill/>
        </p:spPr>
        <p:txBody>
          <a:bodyPr wrap="square" lIns="80145" tIns="40073" rIns="80145" bIns="40073" rtlCol="0">
            <a:spAutoFit/>
          </a:bodyPr>
          <a:lstStyle/>
          <a:p>
            <a:pPr algn="r" defTabSz="457032"/>
            <a:r>
              <a:rPr lang="ru-RU" sz="1200" b="1" i="1" dirty="0" smtClean="0">
                <a:latin typeface="Arial Nova" panose="020B0504020202020204" pitchFamily="34" charset="0"/>
              </a:rPr>
              <a:t>ПРОЕКТ</a:t>
            </a:r>
            <a:endParaRPr lang="ru-RU" sz="1200" b="1" i="1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3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6242" y="-69021"/>
            <a:ext cx="8229600" cy="792088"/>
          </a:xfrm>
          <a:prstGeom prst="rect">
            <a:avLst/>
          </a:prstGeom>
        </p:spPr>
        <p:txBody>
          <a:bodyPr lIns="91428" tIns="45715" rIns="91428" bIns="4571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38819" y="1441611"/>
            <a:ext cx="2741662" cy="937845"/>
          </a:xfrm>
          <a:prstGeom prst="rect">
            <a:avLst/>
          </a:prstGeom>
        </p:spPr>
        <p:txBody>
          <a:bodyPr lIns="91428" tIns="45715" rIns="91428" bIns="4571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914126" eaLnBrk="1" hangingPunct="1">
              <a:defRPr/>
            </a:pPr>
            <a:endParaRPr lang="ru-RU" altLang="ru-RU" sz="16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323528" y="253479"/>
            <a:ext cx="8349214" cy="792088"/>
          </a:xfrm>
          <a:prstGeom prst="rect">
            <a:avLst/>
          </a:prstGeom>
        </p:spPr>
        <p:txBody>
          <a:bodyPr lIns="91428" tIns="45715" rIns="91428" bIns="4571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defTabSz="914126" eaLnBrk="1" hangingPunct="1">
              <a:defRPr/>
            </a:pPr>
            <a:r>
              <a:rPr lang="ru-RU" altLang="ru-RU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экспорта продукции АПК РБ, %</a:t>
            </a:r>
            <a:endParaRPr lang="ru-RU" altLang="ru-RU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707862" y="1416348"/>
            <a:ext cx="3276120" cy="1665236"/>
            <a:chOff x="6937672" y="474512"/>
            <a:chExt cx="2165173" cy="1717297"/>
          </a:xfrm>
        </p:grpSpPr>
        <p:sp>
          <p:nvSpPr>
            <p:cNvPr id="18" name="TextBox 17"/>
            <p:cNvSpPr txBox="1"/>
            <p:nvPr/>
          </p:nvSpPr>
          <p:spPr>
            <a:xfrm>
              <a:off x="6990485" y="1874410"/>
              <a:ext cx="2026816" cy="317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solidFill>
                  <a:srgbClr val="595959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6937672" y="962124"/>
              <a:ext cx="1066221" cy="925660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b="1" dirty="0">
                <a:solidFill>
                  <a:srgbClr val="1F497D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1F497D"/>
                  </a:solidFill>
                </a:rPr>
                <a:t>37 млн.</a:t>
              </a:r>
              <a:r>
                <a:rPr lang="en-US" sz="1600" b="1" dirty="0">
                  <a:solidFill>
                    <a:srgbClr val="1F497D"/>
                  </a:solidFill>
                </a:rPr>
                <a:t>$</a:t>
              </a:r>
              <a:endParaRPr lang="ru-RU" sz="1600" b="1" dirty="0">
                <a:solidFill>
                  <a:srgbClr val="1F497D"/>
                </a:solidFill>
              </a:endParaRPr>
            </a:p>
            <a:p>
              <a:pPr algn="ctr"/>
              <a:r>
                <a:rPr lang="ru-RU" sz="1600" b="1" dirty="0">
                  <a:solidFill>
                    <a:srgbClr val="595959"/>
                  </a:solidFill>
                  <a:cs typeface="Arial" panose="020B0604020202020204" pitchFamily="34" charset="0"/>
                </a:rPr>
                <a:t>2017 год</a:t>
              </a:r>
              <a:endParaRPr lang="ru-RU" sz="1600" b="1" dirty="0">
                <a:solidFill>
                  <a:srgbClr val="1F497D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7835645" y="474512"/>
              <a:ext cx="1267200" cy="1413271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b="1" dirty="0" smtClean="0">
                <a:solidFill>
                  <a:srgbClr val="1F497D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1F497D"/>
                  </a:solidFill>
                </a:rPr>
                <a:t>76,3 </a:t>
              </a:r>
              <a:r>
                <a:rPr lang="ru-RU" b="1" dirty="0">
                  <a:solidFill>
                    <a:srgbClr val="1F497D"/>
                  </a:solidFill>
                </a:rPr>
                <a:t>млн. $ </a:t>
              </a:r>
              <a:r>
                <a:rPr lang="ru-RU" b="1" dirty="0" smtClean="0">
                  <a:solidFill>
                    <a:srgbClr val="595959"/>
                  </a:solidFill>
                  <a:cs typeface="Arial" panose="020B0604020202020204" pitchFamily="34" charset="0"/>
                </a:rPr>
                <a:t>2018 </a:t>
              </a:r>
              <a:r>
                <a:rPr lang="ru-RU" b="1" dirty="0">
                  <a:solidFill>
                    <a:srgbClr val="595959"/>
                  </a:solidFill>
                  <a:cs typeface="Arial" panose="020B0604020202020204" pitchFamily="34" charset="0"/>
                </a:rPr>
                <a:t>год</a:t>
              </a:r>
            </a:p>
            <a:p>
              <a:pPr algn="ctr"/>
              <a:endParaRPr lang="ru-RU" b="1" dirty="0">
                <a:solidFill>
                  <a:srgbClr val="1F497D"/>
                </a:solidFill>
              </a:endParaRPr>
            </a:p>
          </p:txBody>
        </p:sp>
      </p:grpSp>
      <p:sp>
        <p:nvSpPr>
          <p:cNvPr id="22" name="Выгнутая вверх стрелка 21"/>
          <p:cNvSpPr/>
          <p:nvPr/>
        </p:nvSpPr>
        <p:spPr>
          <a:xfrm rot="20954761">
            <a:off x="3516225" y="1192036"/>
            <a:ext cx="1620363" cy="535629"/>
          </a:xfrm>
          <a:prstGeom prst="curvedDownArrow">
            <a:avLst>
              <a:gd name="adj1" fmla="val 25000"/>
              <a:gd name="adj2" fmla="val 120093"/>
              <a:gd name="adj3" fmla="val 4276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64857" y="897997"/>
            <a:ext cx="1753436" cy="64632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lIns="91428" tIns="45715" rIns="91428" bIns="4571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39,3 млн. </a:t>
            </a:r>
          </a:p>
          <a:p>
            <a:pPr algn="ctr"/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2,1 раза)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45768" y="897996"/>
            <a:ext cx="312882" cy="369322"/>
          </a:xfrm>
          <a:prstGeom prst="rect">
            <a:avLst/>
          </a:prstGeom>
        </p:spPr>
        <p:txBody>
          <a:bodyPr wrap="none" lIns="91428" tIns="45715" rIns="91428" bIns="45715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$</a:t>
            </a: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30060267"/>
              </p:ext>
            </p:extLst>
          </p:nvPr>
        </p:nvGraphicFramePr>
        <p:xfrm>
          <a:off x="114401" y="2130835"/>
          <a:ext cx="4684413" cy="522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254" y="1313724"/>
            <a:ext cx="2459061" cy="47226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defTabSz="914126"/>
            <a:r>
              <a:rPr lang="ru-RU" sz="2400" b="1" dirty="0">
                <a:solidFill>
                  <a:srgbClr val="1F497D"/>
                </a:solidFill>
              </a:rPr>
              <a:t>2018 год</a:t>
            </a:r>
          </a:p>
        </p:txBody>
      </p:sp>
      <p:sp>
        <p:nvSpPr>
          <p:cNvPr id="28" name="TextBox 65"/>
          <p:cNvSpPr txBox="1"/>
          <p:nvPr/>
        </p:nvSpPr>
        <p:spPr>
          <a:xfrm>
            <a:off x="7286198" y="1302563"/>
            <a:ext cx="2171029" cy="47226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126"/>
            <a:r>
              <a:rPr lang="ru-RU" sz="2400" b="1" dirty="0">
                <a:solidFill>
                  <a:srgbClr val="1F497D"/>
                </a:solidFill>
              </a:rPr>
              <a:t>2024 год</a:t>
            </a: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269899"/>
              </p:ext>
            </p:extLst>
          </p:nvPr>
        </p:nvGraphicFramePr>
        <p:xfrm>
          <a:off x="4726224" y="1856323"/>
          <a:ext cx="4384138" cy="494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75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7938</TotalTime>
  <Words>702</Words>
  <Application>Microsoft Office PowerPoint</Application>
  <PresentationFormat>Экран (4:3)</PresentationFormat>
  <Paragraphs>165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2_Тема Office</vt:lpstr>
      <vt:lpstr>1_Тема Office</vt:lpstr>
      <vt:lpstr>Тема Office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Краснов Дмитрий Григорьевич - Директор Департамента информационной политики и специальных проектов Министерства сельского хозяйства Российской Федерации (495) 607-64-76  Соколов Алексей Николаевич - ВРИО Руководителя подразделения Агроэкспорт Министерства сельского хозяйства Российской Федерации 8-916-129-66-61  Лысов Юрий Александрович –заместитель министра сельского хозяйства РБ, руководитель проекта (347) 218-06-06  Шапранова Оксана Сергеевна – начальник отдела МСХ РБ, администратор проекта, 8-927-31-53-630, (347) 218-05-85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Шапранова Оксана Сергеевна</dc:creator>
  <cp:lastModifiedBy>Шапранова Оксана Сергеевна</cp:lastModifiedBy>
  <cp:revision>122</cp:revision>
  <cp:lastPrinted>2019-04-02T12:36:07Z</cp:lastPrinted>
  <dcterms:created xsi:type="dcterms:W3CDTF">2018-01-19T13:52:19Z</dcterms:created>
  <dcterms:modified xsi:type="dcterms:W3CDTF">2019-04-09T09:29:12Z</dcterms:modified>
</cp:coreProperties>
</file>