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336" r:id="rId3"/>
    <p:sldId id="350" r:id="rId4"/>
    <p:sldId id="260" r:id="rId5"/>
    <p:sldId id="361" r:id="rId6"/>
    <p:sldId id="367" r:id="rId7"/>
    <p:sldId id="351" r:id="rId8"/>
    <p:sldId id="346" r:id="rId9"/>
    <p:sldId id="353" r:id="rId10"/>
    <p:sldId id="364" r:id="rId11"/>
    <p:sldId id="357" r:id="rId12"/>
    <p:sldId id="295" r:id="rId1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1" autoAdjust="0"/>
    <p:restoredTop sz="94671" autoAdjust="0"/>
  </p:normalViewPr>
  <p:slideViewPr>
    <p:cSldViewPr>
      <p:cViewPr>
        <p:scale>
          <a:sx n="76" d="100"/>
          <a:sy n="76" d="100"/>
        </p:scale>
        <p:origin x="-11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95000"/>
                  </a:schemeClr>
                </a:gs>
                <a:gs pos="100000">
                  <a:schemeClr val="accent2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explosion val="25"/>
          <c:dPt>
            <c:idx val="0"/>
            <c:bubble3D val="0"/>
            <c:explosion val="3"/>
          </c:dPt>
          <c:dPt>
            <c:idx val="1"/>
            <c:bubble3D val="0"/>
            <c:explosion val="0"/>
            <c:spPr>
              <a:gradFill rotWithShape="1">
                <a:gsLst>
                  <a:gs pos="0">
                    <a:schemeClr val="accent6">
                      <a:lumMod val="95000"/>
                    </a:schemeClr>
                  </a:gs>
                  <a:gs pos="100000">
                    <a:schemeClr val="accent6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cat>
            <c:strRef>
              <c:f>Лист1!$A$2:$A$3</c:f>
              <c:strCache>
                <c:ptCount val="2"/>
                <c:pt idx="0">
                  <c:v>Кредитные средства</c:v>
                </c:pt>
                <c:pt idx="1">
                  <c:v>Поручительства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">
                  <c:v>3189</c:v>
                </c:pt>
                <c:pt idx="1">
                  <c:v>1868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22423434433278"/>
          <c:y val="9.6860733459472645E-2"/>
          <c:w val="0.59900427730252193"/>
          <c:h val="0.822421988657633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22423434433284"/>
          <c:y val="9.6860733459472645E-2"/>
          <c:w val="0.59900427730252193"/>
          <c:h val="0.822421988657633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498" cy="497126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92" y="0"/>
            <a:ext cx="2972498" cy="497126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A8D51755-4EE2-4EAC-BA1F-BF8D8401C3E7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962" y="4725075"/>
            <a:ext cx="5486078" cy="4475718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562"/>
            <a:ext cx="2972498" cy="497125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92" y="9448562"/>
            <a:ext cx="2972498" cy="497125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4FBA95BB-0EC3-4494-9CD7-475D28F91A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40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2A24-5652-4AE2-A267-250179899EDC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5F52-651D-4B79-963B-C9E65BAF5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2A24-5652-4AE2-A267-250179899EDC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5F52-651D-4B79-963B-C9E65BAF5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2A24-5652-4AE2-A267-250179899EDC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5F52-651D-4B79-963B-C9E65BAF5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2A24-5652-4AE2-A267-250179899EDC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5F52-651D-4B79-963B-C9E65BAF5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2A24-5652-4AE2-A267-250179899EDC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5F52-651D-4B79-963B-C9E65BAF5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2A24-5652-4AE2-A267-250179899EDC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5F52-651D-4B79-963B-C9E65BAF5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2A24-5652-4AE2-A267-250179899EDC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5F52-651D-4B79-963B-C9E65BAF5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2A24-5652-4AE2-A267-250179899EDC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5F52-651D-4B79-963B-C9E65BAF5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2A24-5652-4AE2-A267-250179899EDC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5F52-651D-4B79-963B-C9E65BAF5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2A24-5652-4AE2-A267-250179899EDC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5F52-651D-4B79-963B-C9E65BAF5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2A24-5652-4AE2-A267-250179899EDC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5F52-651D-4B79-963B-C9E65BAF5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CD2A24-5652-4AE2-A267-250179899EDC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BF5F52-651D-4B79-963B-C9E65BAF5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www.facebook.com/groups/fondmb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s://vk.com/fondmb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chart" Target="../charts/chart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Владелец\Рабочий стол\ф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Галиаскарова Рамиля\Фонд\Фото\Логотип\фонд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063284" cy="84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79512" y="1988840"/>
            <a:ext cx="8640762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ru-RU" sz="2300" b="1" dirty="0" smtClean="0">
              <a:solidFill>
                <a:srgbClr val="002060"/>
              </a:solidFill>
              <a:latin typeface="Arial" charset="0"/>
            </a:endParaRPr>
          </a:p>
          <a:p>
            <a:pPr algn="ctr" eaLnBrk="1" hangingPunct="1"/>
            <a:r>
              <a:rPr lang="ru-RU" sz="2300" b="1" dirty="0" smtClean="0">
                <a:solidFill>
                  <a:srgbClr val="002060"/>
                </a:solidFill>
                <a:latin typeface="Arial" charset="0"/>
              </a:rPr>
              <a:t>Финансовые </a:t>
            </a:r>
            <a:r>
              <a:rPr lang="ru-RU" sz="2300" b="1" dirty="0" smtClean="0">
                <a:solidFill>
                  <a:srgbClr val="002060"/>
                </a:solidFill>
                <a:latin typeface="Arial" charset="0"/>
              </a:rPr>
              <a:t>механизмы поддержки, оказываемые </a:t>
            </a:r>
          </a:p>
          <a:p>
            <a:pPr algn="ctr" eaLnBrk="1" hangingPunct="1"/>
            <a:r>
              <a:rPr lang="ru-RU" sz="2300" b="1" dirty="0" smtClean="0">
                <a:solidFill>
                  <a:srgbClr val="002060"/>
                </a:solidFill>
                <a:latin typeface="Arial" charset="0"/>
              </a:rPr>
              <a:t>Фондом развития и поддержки малого предпринимательства Республики Башкортостан</a:t>
            </a:r>
            <a:r>
              <a:rPr lang="ru-RU" sz="2300" b="1" dirty="0" smtClean="0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algn="ctr" eaLnBrk="1" hangingPunct="1"/>
            <a:endParaRPr lang="ru-RU" sz="2300" b="1" dirty="0">
              <a:solidFill>
                <a:srgbClr val="002060"/>
              </a:solidFill>
              <a:latin typeface="Arial" charset="0"/>
            </a:endParaRPr>
          </a:p>
          <a:p>
            <a:pPr algn="ctr" eaLnBrk="1" hangingPunct="1"/>
            <a:endParaRPr lang="ru-RU" sz="2300" b="1" dirty="0">
              <a:solidFill>
                <a:srgbClr val="002060"/>
              </a:solidFill>
              <a:latin typeface="Arial" charset="0"/>
            </a:endParaRPr>
          </a:p>
          <a:p>
            <a:pPr algn="r" eaLnBrk="1" hangingPunct="1"/>
            <a:r>
              <a:rPr lang="ru-RU" sz="2300" b="1" dirty="0" smtClean="0">
                <a:solidFill>
                  <a:srgbClr val="002060"/>
                </a:solidFill>
                <a:latin typeface="Arial" charset="0"/>
              </a:rPr>
              <a:t>Финансовый директор </a:t>
            </a:r>
          </a:p>
          <a:p>
            <a:pPr algn="r" eaLnBrk="1" hangingPunct="1"/>
            <a:r>
              <a:rPr lang="ru-RU" sz="2300" b="1" dirty="0" smtClean="0">
                <a:solidFill>
                  <a:srgbClr val="002060"/>
                </a:solidFill>
                <a:latin typeface="Arial" charset="0"/>
              </a:rPr>
              <a:t>Юлгутлин </a:t>
            </a:r>
            <a:r>
              <a:rPr lang="ru-RU" sz="2300" b="1" dirty="0" err="1" smtClean="0">
                <a:solidFill>
                  <a:srgbClr val="002060"/>
                </a:solidFill>
                <a:latin typeface="Arial" charset="0"/>
              </a:rPr>
              <a:t>Азамат</a:t>
            </a:r>
            <a:r>
              <a:rPr lang="ru-RU" sz="23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  <a:latin typeface="Arial" charset="0"/>
              </a:rPr>
              <a:t>Амирович</a:t>
            </a:r>
            <a:r>
              <a:rPr lang="ru-RU" sz="2300" b="1" dirty="0" smtClean="0">
                <a:solidFill>
                  <a:srgbClr val="002060"/>
                </a:solidFill>
                <a:latin typeface="Arial" charset="0"/>
              </a:rPr>
              <a:t> </a:t>
            </a:r>
            <a:endParaRPr lang="ru-RU" sz="2300" b="1" dirty="0" smtClean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7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539552" y="2564904"/>
            <a:ext cx="8424936" cy="3960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720000" algn="just"/>
            <a:endParaRPr lang="ru-RU" sz="1600" i="1" dirty="0" smtClean="0"/>
          </a:p>
          <a:p>
            <a:pPr indent="-720000" algn="just"/>
            <a:endParaRPr lang="ru-RU" sz="1600" i="1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79512" y="1988840"/>
            <a:ext cx="8964488" cy="3816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Сумма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займа </a:t>
            </a:r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 100 000 до 500 000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рублей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Срок займа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3 лет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Займ предоставляется на любые затраты СМП,    </a:t>
            </a:r>
          </a:p>
          <a:p>
            <a:pPr algn="l">
              <a:buClr>
                <a:schemeClr val="tx2">
                  <a:lumMod val="50000"/>
                </a:schemeClr>
              </a:buClr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направленные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развитие приоритетного вида </a:t>
            </a:r>
          </a:p>
          <a:p>
            <a:pPr algn="l">
              <a:buClr>
                <a:schemeClr val="tx2">
                  <a:lumMod val="50000"/>
                </a:schemeClr>
              </a:buClr>
            </a:pP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экономической деятельности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Обеспечение обязательно.</a:t>
            </a:r>
          </a:p>
          <a:p>
            <a:pPr algn="l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Плата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за предоставление займа составляет не более                 </a:t>
            </a:r>
          </a:p>
          <a:p>
            <a:pPr algn="l">
              <a:buClr>
                <a:schemeClr val="tx2">
                  <a:lumMod val="50000"/>
                </a:schemeClr>
              </a:buClr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2/3 ключевой ставки Банка России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Плата за пользование денежными средствами не взимается.</a:t>
            </a:r>
          </a:p>
          <a:p>
            <a:pPr algn="l"/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720000" algn="just"/>
            <a:endParaRPr lang="ru-RU" sz="220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-16187" y="388284"/>
            <a:ext cx="9144000" cy="5294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35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Фонд поддержки </a:t>
            </a:r>
          </a:p>
          <a:p>
            <a:pPr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35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инвестиционных инициатив</a:t>
            </a:r>
          </a:p>
          <a:p>
            <a:pPr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endParaRPr lang="ru-RU" sz="3500" b="1" dirty="0" smtClean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предоставления</a:t>
            </a:r>
            <a:endParaRPr lang="ru-RU" sz="2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endParaRPr lang="ru-RU" sz="3500" dirty="0">
              <a:solidFill>
                <a:srgbClr val="002060"/>
              </a:solidFill>
            </a:endParaRPr>
          </a:p>
        </p:txBody>
      </p:sp>
      <p:pic>
        <p:nvPicPr>
          <p:cNvPr id="11" name="Picture 5" descr="D:\Галиаскарова Рамиля\Мусин\Презентация\Кредитные средства 2.pn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23528" y="332656"/>
            <a:ext cx="714380" cy="651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15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"/>
          <p:cNvSpPr txBox="1">
            <a:spLocks/>
          </p:cNvSpPr>
          <p:nvPr/>
        </p:nvSpPr>
        <p:spPr>
          <a:xfrm>
            <a:off x="1259632" y="908720"/>
            <a:ext cx="8208912" cy="5500726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Адрес: г. Уфа, ул. К.Маркса, д. 37</a:t>
            </a:r>
          </a:p>
          <a:p>
            <a:pPr algn="l">
              <a:lnSpc>
                <a:spcPts val="4800"/>
              </a:lnSpc>
            </a:pP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Телефоны: (347) 251-67-52, 251-67-59</a:t>
            </a:r>
          </a:p>
          <a:p>
            <a:pPr algn="l">
              <a:lnSpc>
                <a:spcPts val="4800"/>
              </a:lnSpc>
            </a:pP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Сайт: </a:t>
            </a:r>
            <a:r>
              <a:rPr lang="en-U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www.fondmb.ru</a:t>
            </a:r>
          </a:p>
          <a:p>
            <a:pPr algn="l">
              <a:lnSpc>
                <a:spcPts val="4800"/>
              </a:lnSpc>
            </a:pPr>
            <a:r>
              <a:rPr lang="en-U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fond-mb@mail.ru</a:t>
            </a:r>
          </a:p>
          <a:p>
            <a:pPr algn="l">
              <a:lnSpc>
                <a:spcPts val="4800"/>
              </a:lnSpc>
            </a:pPr>
            <a:r>
              <a:rPr lang="en-U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https://vk.com/fondmb</a:t>
            </a:r>
            <a:endParaRPr lang="ru-RU" sz="2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ts val="4800"/>
              </a:lnSpc>
            </a:pPr>
            <a:r>
              <a:rPr lang="en-U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https://www.facebook.com/groups/fondmb</a:t>
            </a:r>
            <a:endParaRPr lang="en-US" sz="2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ts val="4800"/>
              </a:lnSpc>
            </a:pPr>
            <a:r>
              <a:rPr lang="en-US" sz="2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fond_razvitiya_biznesa</a:t>
            </a:r>
            <a:endParaRPr lang="ru-RU" sz="2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ts val="3500"/>
              </a:lnSpc>
            </a:pPr>
            <a:endParaRPr lang="en-US" sz="2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0" y="142852"/>
            <a:ext cx="9144000" cy="5294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35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КОНТАКТЫ</a:t>
            </a:r>
            <a:endParaRPr lang="ru-RU" sz="35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Владелец\Рабочий стол\adre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836712"/>
            <a:ext cx="504056" cy="702318"/>
          </a:xfrm>
          <a:prstGeom prst="rect">
            <a:avLst/>
          </a:prstGeom>
          <a:noFill/>
        </p:spPr>
      </p:pic>
      <p:pic>
        <p:nvPicPr>
          <p:cNvPr id="2051" name="Picture 3" descr="C:\Documents and Settings\Владелец\Рабочий стол\telef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700808"/>
            <a:ext cx="761268" cy="494928"/>
          </a:xfrm>
          <a:prstGeom prst="rect">
            <a:avLst/>
          </a:prstGeom>
          <a:noFill/>
        </p:spPr>
      </p:pic>
      <p:pic>
        <p:nvPicPr>
          <p:cNvPr id="2053" name="Picture 5" descr="C:\Documents and Settings\Владелец\Рабочий стол\6a00d83451b36c69e201bb0803628b970d-800w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212976"/>
            <a:ext cx="576064" cy="574205"/>
          </a:xfrm>
          <a:prstGeom prst="rect">
            <a:avLst/>
          </a:prstGeom>
          <a:noFill/>
        </p:spPr>
      </p:pic>
      <p:pic>
        <p:nvPicPr>
          <p:cNvPr id="9" name="Picture 5" descr="C:\Documents and Settings\Владелец\Рабочий стол\9d6b8b_bdc68446fe75713b8678fa8a606727a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725144"/>
            <a:ext cx="576064" cy="564640"/>
          </a:xfrm>
          <a:prstGeom prst="rect">
            <a:avLst/>
          </a:prstGeom>
          <a:noFill/>
        </p:spPr>
      </p:pic>
      <p:pic>
        <p:nvPicPr>
          <p:cNvPr id="10" name="Picture 6" descr="C:\Documents and Settings\Владелец\Рабочий стол\TyOmN6k6fNU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4005064"/>
            <a:ext cx="504056" cy="504056"/>
          </a:xfrm>
          <a:prstGeom prst="rect">
            <a:avLst/>
          </a:prstGeom>
          <a:noFill/>
        </p:spPr>
      </p:pic>
      <p:pic>
        <p:nvPicPr>
          <p:cNvPr id="2054" name="Picture 6" descr="C:\Documents and Settings\Владелец\Рабочий стол\148.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5445224"/>
            <a:ext cx="504056" cy="504056"/>
          </a:xfrm>
          <a:prstGeom prst="rect">
            <a:avLst/>
          </a:prstGeom>
          <a:noFill/>
        </p:spPr>
      </p:pic>
      <p:pic>
        <p:nvPicPr>
          <p:cNvPr id="2058" name="Picture 10" descr="C:\Documents and Settings\Владелец\Рабочий стол\w512h5121371656097ie копия копия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2420888"/>
            <a:ext cx="648072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89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C:\Documents and Settings\Владелец\Рабочий стол\ф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C:\Documents and Settings\Владелец\Рабочий стол\фонд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71500"/>
            <a:ext cx="407193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357188" y="2786063"/>
            <a:ext cx="84296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dirty="0">
                <a:solidFill>
                  <a:srgbClr val="002060"/>
                </a:solidFill>
                <a:latin typeface="Arial Black" pitchFamily="34" charset="0"/>
              </a:rPr>
              <a:t>СПАСИБО </a:t>
            </a:r>
          </a:p>
          <a:p>
            <a:pPr algn="ctr" eaLnBrk="1" hangingPunct="1"/>
            <a:r>
              <a:rPr lang="ru-RU" altLang="ru-RU" sz="4400" dirty="0">
                <a:solidFill>
                  <a:srgbClr val="002060"/>
                </a:solidFill>
                <a:latin typeface="Arial Black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94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"/>
          <p:cNvSpPr txBox="1">
            <a:spLocks/>
          </p:cNvSpPr>
          <p:nvPr/>
        </p:nvSpPr>
        <p:spPr>
          <a:xfrm>
            <a:off x="0" y="214290"/>
            <a:ext cx="9144000" cy="5294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3500" b="1" dirty="0" smtClean="0">
                <a:solidFill>
                  <a:srgbClr val="2376A9"/>
                </a:solidFill>
                <a:latin typeface="Arial Black" pitchFamily="34" charset="0"/>
                <a:cs typeface="Arial" charset="0"/>
              </a:rPr>
              <a:t>Направления деятельности</a:t>
            </a:r>
            <a:endParaRPr lang="ru-RU" sz="35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989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1714480" y="2143116"/>
            <a:ext cx="2822586" cy="226387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24" name="Текст 2"/>
          <p:cNvSpPr txBox="1">
            <a:spLocks/>
          </p:cNvSpPr>
          <p:nvPr/>
        </p:nvSpPr>
        <p:spPr>
          <a:xfrm>
            <a:off x="1599175" y="2651624"/>
            <a:ext cx="3109954" cy="3500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ГАРАНТИЙНЫЙ ФОНД</a:t>
            </a:r>
          </a:p>
          <a:p>
            <a:pPr algn="l">
              <a:lnSpc>
                <a:spcPts val="900"/>
              </a:lnSpc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2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200"/>
              </a:lnSpc>
            </a:pP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Текст 2"/>
          <p:cNvSpPr txBox="1">
            <a:spLocks/>
          </p:cNvSpPr>
          <p:nvPr/>
        </p:nvSpPr>
        <p:spPr>
          <a:xfrm>
            <a:off x="1761999" y="3128164"/>
            <a:ext cx="3462162" cy="9879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700"/>
              </a:lnSpc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Предоставление поручительств </a:t>
            </a:r>
          </a:p>
          <a:p>
            <a:pPr algn="l">
              <a:lnSpc>
                <a:spcPts val="700"/>
              </a:lnSpc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за счет средств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200"/>
              </a:lnSpc>
            </a:pPr>
            <a:endParaRPr lang="ru-RU" altLang="ru-RU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200"/>
              </a:lnSpc>
            </a:pP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E:\Галиаскарова Рамиля\Мусин\Презентация\Г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143116"/>
            <a:ext cx="448883" cy="4370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Шестиугольник 44"/>
          <p:cNvSpPr/>
          <p:nvPr/>
        </p:nvSpPr>
        <p:spPr>
          <a:xfrm>
            <a:off x="4572000" y="2143116"/>
            <a:ext cx="2822586" cy="226387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49" name="Шестиугольник 48"/>
          <p:cNvSpPr/>
          <p:nvPr/>
        </p:nvSpPr>
        <p:spPr>
          <a:xfrm>
            <a:off x="3143240" y="4429132"/>
            <a:ext cx="2822586" cy="226387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26" name="Текст 2"/>
          <p:cNvSpPr txBox="1">
            <a:spLocks/>
          </p:cNvSpPr>
          <p:nvPr/>
        </p:nvSpPr>
        <p:spPr>
          <a:xfrm>
            <a:off x="4511093" y="2666708"/>
            <a:ext cx="3030420" cy="350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ЛИЗИНГОВЫЙ ФОНД</a:t>
            </a:r>
          </a:p>
          <a:p>
            <a:pPr algn="just">
              <a:lnSpc>
                <a:spcPts val="2200"/>
              </a:lnSpc>
            </a:pPr>
            <a:endParaRPr lang="ru-RU" altLang="ru-RU" sz="2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200"/>
              </a:lnSpc>
            </a:pP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Текст 2"/>
          <p:cNvSpPr txBox="1">
            <a:spLocks/>
          </p:cNvSpPr>
          <p:nvPr/>
        </p:nvSpPr>
        <p:spPr>
          <a:xfrm>
            <a:off x="4714876" y="3143248"/>
            <a:ext cx="3486304" cy="9879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700"/>
              </a:lnSpc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Предоставление основных</a:t>
            </a:r>
          </a:p>
          <a:p>
            <a:pPr algn="l">
              <a:lnSpc>
                <a:spcPts val="700"/>
              </a:lnSpc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средств на условиях лизинга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200"/>
              </a:lnSpc>
            </a:pPr>
            <a:endParaRPr lang="ru-RU" altLang="ru-RU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200"/>
              </a:lnSpc>
            </a:pP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E:\Галиаскарова Рамиля\Мусин\Презентация\Лизинговый фон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143116"/>
            <a:ext cx="464375" cy="4521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Текст 2"/>
          <p:cNvSpPr txBox="1">
            <a:spLocks/>
          </p:cNvSpPr>
          <p:nvPr/>
        </p:nvSpPr>
        <p:spPr>
          <a:xfrm>
            <a:off x="5929322" y="4692768"/>
            <a:ext cx="3030420" cy="350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Текст 2"/>
          <p:cNvSpPr txBox="1">
            <a:spLocks/>
          </p:cNvSpPr>
          <p:nvPr/>
        </p:nvSpPr>
        <p:spPr>
          <a:xfrm>
            <a:off x="6143636" y="5478586"/>
            <a:ext cx="3486304" cy="9164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700"/>
              </a:lnSpc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Текст 2"/>
          <p:cNvSpPr txBox="1">
            <a:spLocks/>
          </p:cNvSpPr>
          <p:nvPr/>
        </p:nvSpPr>
        <p:spPr>
          <a:xfrm>
            <a:off x="214282" y="4929198"/>
            <a:ext cx="3030420" cy="350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200"/>
              </a:lnSpc>
            </a:pP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D:\Галиаскарова Рамиля\Мусин\Презентация\Кредитные средства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429132"/>
            <a:ext cx="475524" cy="433389"/>
          </a:xfrm>
          <a:prstGeom prst="rect">
            <a:avLst/>
          </a:prstGeom>
          <a:noFill/>
        </p:spPr>
      </p:pic>
      <p:sp>
        <p:nvSpPr>
          <p:cNvPr id="54" name="Текст 2"/>
          <p:cNvSpPr txBox="1">
            <a:spLocks/>
          </p:cNvSpPr>
          <p:nvPr/>
        </p:nvSpPr>
        <p:spPr>
          <a:xfrm>
            <a:off x="3000364" y="4857760"/>
            <a:ext cx="3030420" cy="350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 ПОДДЕРЖКИ ИНВЕСТИЦИОННЫХ ИНИЦИАТИВ</a:t>
            </a:r>
          </a:p>
          <a:p>
            <a:pPr algn="just">
              <a:lnSpc>
                <a:spcPts val="2200"/>
              </a:lnSpc>
            </a:pPr>
            <a:endParaRPr lang="ru-RU" altLang="ru-RU" sz="2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200"/>
              </a:lnSpc>
            </a:pP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Текст 2"/>
          <p:cNvSpPr txBox="1">
            <a:spLocks/>
          </p:cNvSpPr>
          <p:nvPr/>
        </p:nvSpPr>
        <p:spPr>
          <a:xfrm>
            <a:off x="3357554" y="5643578"/>
            <a:ext cx="3486304" cy="9879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700"/>
              </a:lnSpc>
              <a:buFontTx/>
              <a:buChar char="-"/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Предоставление займов за </a:t>
            </a:r>
          </a:p>
          <a:p>
            <a:pPr algn="l">
              <a:lnSpc>
                <a:spcPts val="700"/>
              </a:lnSpc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 средств Фонда </a:t>
            </a:r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algn="l">
              <a:lnSpc>
                <a:spcPts val="700"/>
              </a:lnSpc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ционных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</a:t>
            </a:r>
          </a:p>
          <a:p>
            <a:pPr algn="l">
              <a:lnSpc>
                <a:spcPts val="700"/>
              </a:lnSpc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altLang="ru-RU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200"/>
              </a:lnSpc>
            </a:pP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Текст 2"/>
          <p:cNvSpPr txBox="1">
            <a:spLocks/>
          </p:cNvSpPr>
          <p:nvPr/>
        </p:nvSpPr>
        <p:spPr>
          <a:xfrm>
            <a:off x="500034" y="5429264"/>
            <a:ext cx="3486304" cy="9879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700"/>
              </a:lnSpc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D:\Галиаскарова Рамиля\Фонд\Фото\Логотип\лого и название Фон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571480"/>
            <a:ext cx="1500198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79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0" y="332626"/>
            <a:ext cx="9144000" cy="400110"/>
          </a:xfrm>
        </p:spPr>
        <p:txBody>
          <a:bodyPr>
            <a:spAutoFit/>
          </a:bodyPr>
          <a:lstStyle/>
          <a:p>
            <a:pPr marL="216000" indent="-342900"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ГАРАНТИЙНЫЙ ФОНД</a:t>
            </a:r>
            <a:endParaRPr lang="ru-RU" sz="20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6" name="Picture 4" descr="E:\Галиаскарова Рамиля\Мусин\Презентация\ГФ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5"/>
            <a:ext cx="648072" cy="63101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827584" y="1052736"/>
            <a:ext cx="7897182" cy="7858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00"/>
              </a:lnSpc>
            </a:pPr>
            <a:r>
              <a:rPr lang="ru-RU" alt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 для оказания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содействия субъектам малого и среднего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 (СМСП)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получении банковских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кредитов.</a:t>
            </a: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127734" y="3708203"/>
            <a:ext cx="3384376" cy="4976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521,30 млн.руб.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2799582" y="2918917"/>
            <a:ext cx="3384376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600"/>
              </a:lnSpc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01.01.2019 г.</a:t>
            </a:r>
          </a:p>
          <a:p>
            <a:pPr algn="just">
              <a:lnSpc>
                <a:spcPts val="1600"/>
              </a:lnSpc>
            </a:pPr>
            <a:endParaRPr lang="ru-RU" altLang="ru-RU" sz="2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600"/>
              </a:lnSpc>
            </a:pPr>
            <a:endParaRPr lang="ru-RU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2483768" y="2359057"/>
            <a:ext cx="3016795" cy="9979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00"/>
              </a:lnSpc>
            </a:pPr>
            <a:r>
              <a:rPr lang="ru-RU" sz="22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средств </a:t>
            </a:r>
            <a:r>
              <a:rPr lang="ru-RU" sz="2200" b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ГФ</a:t>
            </a:r>
            <a:endParaRPr lang="ru-RU" sz="2200" b="1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C:\Documents and Settings\Владелец\Рабочий стол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098973"/>
            <a:ext cx="2332038" cy="1639888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95536" y="4293096"/>
            <a:ext cx="831083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883747372"/>
              </p:ext>
            </p:extLst>
          </p:nvPr>
        </p:nvGraphicFramePr>
        <p:xfrm>
          <a:off x="2195736" y="4365104"/>
          <a:ext cx="3555249" cy="236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Текст 2"/>
          <p:cNvSpPr txBox="1">
            <a:spLocks/>
          </p:cNvSpPr>
          <p:nvPr/>
        </p:nvSpPr>
        <p:spPr>
          <a:xfrm>
            <a:off x="755576" y="4437112"/>
            <a:ext cx="2736304" cy="10854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Поручительства </a:t>
            </a:r>
            <a:r>
              <a:rPr lang="ru-RU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2 998,3 млн.руб</a:t>
            </a:r>
            <a:r>
              <a:rPr lang="ru-RU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200"/>
              </a:lnSpc>
            </a:pPr>
            <a:endParaRPr lang="ru-RU" altLang="ru-RU" sz="2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200"/>
              </a:lnSpc>
            </a:pP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4644008" y="5949280"/>
            <a:ext cx="3251462" cy="10854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Кредитные средства – 5 669,31 млн.руб</a:t>
            </a:r>
            <a:r>
              <a:rPr lang="ru-RU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200"/>
              </a:lnSpc>
            </a:pPr>
            <a:endParaRPr lang="ru-RU" altLang="ru-RU" sz="21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200"/>
              </a:lnSpc>
            </a:pPr>
            <a:endParaRPr lang="ru-RU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7236296" y="5301208"/>
            <a:ext cx="1737906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00"/>
              </a:lnSpc>
            </a:pPr>
            <a:r>
              <a:rPr lang="ru-RU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547</a:t>
            </a:r>
          </a:p>
          <a:p>
            <a:pPr algn="ctr">
              <a:lnSpc>
                <a:spcPts val="2200"/>
              </a:lnSpc>
            </a:pPr>
            <a:r>
              <a:rPr lang="ru-RU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СМСП</a:t>
            </a:r>
            <a:endParaRPr lang="ru-RU" sz="3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Текст 2"/>
          <p:cNvSpPr txBox="1">
            <a:spLocks/>
          </p:cNvSpPr>
          <p:nvPr/>
        </p:nvSpPr>
        <p:spPr>
          <a:xfrm>
            <a:off x="142844" y="5786454"/>
            <a:ext cx="217925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altLang="ru-RU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 –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altLang="ru-RU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гг.</a:t>
            </a:r>
            <a:endParaRPr lang="ru-RU" altLang="ru-RU" sz="23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200"/>
              </a:lnSpc>
            </a:pPr>
            <a:endParaRPr lang="ru-RU" altLang="ru-RU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200"/>
              </a:lnSpc>
            </a:pP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C:\Users\Рамиля\Desktop\Рисуно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4509120"/>
            <a:ext cx="685800" cy="698500"/>
          </a:xfrm>
          <a:prstGeom prst="rect">
            <a:avLst/>
          </a:prstGeom>
          <a:noFill/>
        </p:spPr>
      </p:pic>
      <p:pic>
        <p:nvPicPr>
          <p:cNvPr id="23" name="Picture 5" descr="C:\Users\Рамиля\Desktop\Рисуно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4365104"/>
            <a:ext cx="685800" cy="698500"/>
          </a:xfrm>
          <a:prstGeom prst="rect">
            <a:avLst/>
          </a:prstGeom>
          <a:noFill/>
        </p:spPr>
      </p:pic>
      <p:pic>
        <p:nvPicPr>
          <p:cNvPr id="24" name="Picture 5" descr="C:\Users\Рамиля\Desktop\Рисуно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416" y="4509120"/>
            <a:ext cx="685800" cy="698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58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"/>
          <p:cNvSpPr txBox="1">
            <a:spLocks/>
          </p:cNvSpPr>
          <p:nvPr/>
        </p:nvSpPr>
        <p:spPr>
          <a:xfrm>
            <a:off x="0" y="404664"/>
            <a:ext cx="9144000" cy="5294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35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Гарантийный фонд</a:t>
            </a:r>
          </a:p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3500" b="1" dirty="0" smtClean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предоставления</a:t>
            </a:r>
            <a:endParaRPr lang="ru-RU" sz="2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" descr="E:\Галиаскарова Рамиля\Мусин\Презентация\ГФ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85728"/>
            <a:ext cx="723900" cy="7048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857224" y="1571612"/>
            <a:ext cx="7897182" cy="7858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1279525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Осуществляется Фондом развития и поддержки малого предпринимательства Республики Башкортостан + банками-партнерами (финансовые и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микрофинансовые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организации).</a:t>
            </a:r>
          </a:p>
          <a:p>
            <a:pPr lvl="0" algn="just" defTabSz="1279525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1279525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Размер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поручительства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может превышать 70% от суммы обязательств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заемщика в части возврата основного долга по кредитному договору, договору займа, договору банковской гарантии.</a:t>
            </a:r>
          </a:p>
          <a:p>
            <a:pPr lvl="0" algn="just" defTabSz="1279525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1279525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Максимальный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размер –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25 млн. рублей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0" algn="just" defTabSz="1279525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22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"/>
          <p:cNvSpPr txBox="1">
            <a:spLocks/>
          </p:cNvSpPr>
          <p:nvPr/>
        </p:nvSpPr>
        <p:spPr>
          <a:xfrm>
            <a:off x="0" y="404664"/>
            <a:ext cx="9144000" cy="5294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35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Гарантийный фонд</a:t>
            </a:r>
          </a:p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3500" b="1" dirty="0" smtClean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Поручительства предоставляются субъектам МСП </a:t>
            </a:r>
          </a:p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организациям инфраструктуры поддержки:</a:t>
            </a:r>
            <a:endParaRPr lang="ru-RU" sz="2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" descr="E:\Галиаскарова Рамиля\Мусин\Презентация\ГФ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85728"/>
            <a:ext cx="723900" cy="7048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323528" y="1772816"/>
            <a:ext cx="8424936" cy="7858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1279525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 имеющим просроченной задолженности по налогам, сборам и иным обязательным платежам;</a:t>
            </a:r>
          </a:p>
          <a:p>
            <a:pPr lvl="0" algn="just" defTabSz="1279525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1279525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отношении которых не применяются процедуры несостоятельности (банкротства) или приостановления действия лицензии, не находящимся в стадии ликвидации, реорганизации;</a:t>
            </a:r>
          </a:p>
          <a:p>
            <a:pPr lvl="0" algn="just" defTabSz="1279525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1279525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зарегистрированным и осуществляющим свою деятельность на территории Республики Башкортостан;</a:t>
            </a:r>
          </a:p>
          <a:p>
            <a:pPr lvl="0" algn="just" defTabSz="1279525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1279525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 осуществляющим свою деятельность в сфере игорного бизнеса, производства и (или) реализации подакцизных товаров, добычи и (или) реализации полезных ископаемых;</a:t>
            </a:r>
          </a:p>
          <a:p>
            <a:pPr lvl="0" algn="just" defTabSz="1279525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1279525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 являющимся участниками соглашения о разделе продукции, кредитными, страховыми организациями, инвестиционными фондами, НПФ, профессиональными участниками рынка ценных бумаг, ломбардами.</a:t>
            </a:r>
          </a:p>
          <a:p>
            <a:pPr lvl="0" algn="just" defTabSz="1279525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22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"/>
          <p:cNvSpPr txBox="1">
            <a:spLocks/>
          </p:cNvSpPr>
          <p:nvPr/>
        </p:nvSpPr>
        <p:spPr>
          <a:xfrm>
            <a:off x="0" y="404664"/>
            <a:ext cx="9144000" cy="5294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35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Гарантийный фонд</a:t>
            </a:r>
          </a:p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endParaRPr lang="ru-RU" sz="2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 организации - партнеры</a:t>
            </a:r>
            <a:endParaRPr lang="ru-RU" sz="2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" descr="E:\Галиаскарова Рамиля\Мусин\Презентация\ГФ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85728"/>
            <a:ext cx="723900" cy="7048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Рамиля\Desktop\sberban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84784"/>
            <a:ext cx="2160240" cy="659056"/>
          </a:xfrm>
          <a:prstGeom prst="rect">
            <a:avLst/>
          </a:prstGeom>
          <a:noFill/>
        </p:spPr>
      </p:pic>
      <p:pic>
        <p:nvPicPr>
          <p:cNvPr id="2066" name="Picture 18" descr="C:\Users\Рамиля\Desktop\logo-investkapitalban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628800"/>
            <a:ext cx="1224136" cy="621631"/>
          </a:xfrm>
          <a:prstGeom prst="rect">
            <a:avLst/>
          </a:prstGeom>
          <a:noFill/>
        </p:spPr>
      </p:pic>
      <p:pic>
        <p:nvPicPr>
          <p:cNvPr id="2067" name="Picture 19" descr="C:\Users\Рамиля\Desktop\2bc809299e6b6e2b93979cf621cdcc0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221910"/>
            <a:ext cx="2304256" cy="545460"/>
          </a:xfrm>
          <a:prstGeom prst="rect">
            <a:avLst/>
          </a:prstGeom>
          <a:noFill/>
        </p:spPr>
      </p:pic>
      <p:pic>
        <p:nvPicPr>
          <p:cNvPr id="2068" name="Picture 20" descr="C:\Users\Рамиля\Desktop\219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264573"/>
            <a:ext cx="2237391" cy="728453"/>
          </a:xfrm>
          <a:prstGeom prst="rect">
            <a:avLst/>
          </a:prstGeom>
          <a:noFill/>
        </p:spPr>
      </p:pic>
      <p:pic>
        <p:nvPicPr>
          <p:cNvPr id="2069" name="Picture 21" descr="C:\Users\Рамиля\Desktop\315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71233" y="4738451"/>
            <a:ext cx="928235" cy="863259"/>
          </a:xfrm>
          <a:prstGeom prst="rect">
            <a:avLst/>
          </a:prstGeom>
          <a:noFill/>
        </p:spPr>
      </p:pic>
      <p:pic>
        <p:nvPicPr>
          <p:cNvPr id="2070" name="Picture 22" descr="C:\Users\Рамиля\Desktop\bank_logo_4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8132" y="3899076"/>
            <a:ext cx="1224136" cy="696121"/>
          </a:xfrm>
          <a:prstGeom prst="rect">
            <a:avLst/>
          </a:prstGeom>
          <a:noFill/>
        </p:spPr>
      </p:pic>
      <p:pic>
        <p:nvPicPr>
          <p:cNvPr id="2072" name="Picture 24" descr="C:\Users\Рамиля\Desktop\Логотип_УБРиР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43781" y="2348094"/>
            <a:ext cx="2559318" cy="492862"/>
          </a:xfrm>
          <a:prstGeom prst="rect">
            <a:avLst/>
          </a:prstGeom>
          <a:noFill/>
        </p:spPr>
      </p:pic>
      <p:pic>
        <p:nvPicPr>
          <p:cNvPr id="2073" name="Picture 25" descr="C:\Users\Рамиля\Desktop\Логотип_Локо-банка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10825" y="4577597"/>
            <a:ext cx="2232248" cy="626596"/>
          </a:xfrm>
          <a:prstGeom prst="rect">
            <a:avLst/>
          </a:prstGeom>
          <a:noFill/>
        </p:spPr>
      </p:pic>
      <p:pic>
        <p:nvPicPr>
          <p:cNvPr id="2074" name="Picture 26" descr="C:\Users\Рамиля\Desktop\Logo_Banca Intesa_rus_full_2014_CMYK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77382" y="5479763"/>
            <a:ext cx="2232248" cy="512284"/>
          </a:xfrm>
          <a:prstGeom prst="rect">
            <a:avLst/>
          </a:prstGeom>
          <a:noFill/>
        </p:spPr>
      </p:pic>
      <p:pic>
        <p:nvPicPr>
          <p:cNvPr id="2076" name="Picture 28" descr="C:\Users\Рамиля\Desktop\d9a886da436d80e751415fb24de8bcdb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24618" y="5601710"/>
            <a:ext cx="1462848" cy="687192"/>
          </a:xfrm>
          <a:prstGeom prst="rect">
            <a:avLst/>
          </a:prstGeom>
          <a:noFill/>
        </p:spPr>
      </p:pic>
      <p:pic>
        <p:nvPicPr>
          <p:cNvPr id="2078" name="Picture 30" descr="C:\Users\Рамиля\Desktop\7247362e236f1dea0b657db8a83184be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9623" y="5808714"/>
            <a:ext cx="2664296" cy="532859"/>
          </a:xfrm>
          <a:prstGeom prst="rect">
            <a:avLst/>
          </a:prstGeom>
          <a:noFill/>
        </p:spPr>
      </p:pic>
      <p:pic>
        <p:nvPicPr>
          <p:cNvPr id="2080" name="Picture 32" descr="C:\Users\Рамиля\Desktop\МФО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5444" y="3090238"/>
            <a:ext cx="2808313" cy="638033"/>
          </a:xfrm>
          <a:prstGeom prst="rect">
            <a:avLst/>
          </a:prstGeom>
          <a:noFill/>
        </p:spPr>
      </p:pic>
      <p:pic>
        <p:nvPicPr>
          <p:cNvPr id="2081" name="Picture 33" descr="C:\Users\Рамиля\Desktop\logo-bordo2-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26209" y="4470939"/>
            <a:ext cx="1059667" cy="951929"/>
          </a:xfrm>
          <a:prstGeom prst="rect">
            <a:avLst/>
          </a:prstGeom>
          <a:noFill/>
        </p:spPr>
      </p:pic>
      <p:pic>
        <p:nvPicPr>
          <p:cNvPr id="1026" name="Picture 2" descr="C:\Users\User\Downloads\frprb_logo_01-11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94" y="3381745"/>
            <a:ext cx="2515255" cy="87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919" y="2280851"/>
            <a:ext cx="2190243" cy="104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ÐÐ¾Ð³Ð¾ÑÐ¸Ð¿ MTS Bank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919" y="3395632"/>
            <a:ext cx="2312838" cy="85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5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0" y="188640"/>
            <a:ext cx="9144000" cy="5294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35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Лизинговый фонд</a:t>
            </a:r>
          </a:p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(постановление Правительства РБ от 02.06.2009 г. №197)</a:t>
            </a:r>
          </a:p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endParaRPr lang="ru-RU" sz="3500" dirty="0">
              <a:solidFill>
                <a:srgbClr val="002060"/>
              </a:solidFill>
            </a:endParaRPr>
          </a:p>
        </p:txBody>
      </p:sp>
      <p:pic>
        <p:nvPicPr>
          <p:cNvPr id="5" name="Picture 8" descr="E:\Галиаскарова Рамиля\Мусин\Презентация\Лизинговый фонд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23900" cy="7048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323528" y="2708920"/>
            <a:ext cx="8568952" cy="7048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ru-RU" alt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СМСП основных средств на условиях лизинга:</a:t>
            </a: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3140968"/>
            <a:ext cx="9144000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Промышленное и технологическое оборудование, </a:t>
            </a:r>
          </a:p>
          <a:p>
            <a:pPr>
              <a:lnSpc>
                <a:spcPts val="22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Сельскохозяйственная техника и оборудование, </a:t>
            </a:r>
          </a:p>
          <a:p>
            <a:pPr>
              <a:lnSpc>
                <a:spcPts val="22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Спецтехника и транспортные средства для </a:t>
            </a:r>
            <a:r>
              <a:rPr lang="ru-RU" sz="197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производственной, перерабатывающей, сельскохозяйственной, гостиничной деятельности, строительства, грузоперевозок, общественного питания, транспорта и связи. </a:t>
            </a:r>
          </a:p>
          <a:p>
            <a:pPr>
              <a:lnSpc>
                <a:spcPts val="2200"/>
              </a:lnSpc>
            </a:pP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222"/>
          <p:cNvSpPr>
            <a:spLocks noEditPoints="1"/>
          </p:cNvSpPr>
          <p:nvPr/>
        </p:nvSpPr>
        <p:spPr bwMode="auto">
          <a:xfrm>
            <a:off x="2366442" y="5058063"/>
            <a:ext cx="714380" cy="714380"/>
          </a:xfrm>
          <a:custGeom>
            <a:avLst/>
            <a:gdLst/>
            <a:ahLst/>
            <a:cxnLst>
              <a:cxn ang="0">
                <a:pos x="2216" y="1747"/>
              </a:cxn>
              <a:cxn ang="0">
                <a:pos x="1558" y="3059"/>
              </a:cxn>
              <a:cxn ang="0">
                <a:pos x="1178" y="2593"/>
              </a:cxn>
              <a:cxn ang="0">
                <a:pos x="0" y="3059"/>
              </a:cxn>
              <a:cxn ang="0">
                <a:pos x="984" y="42"/>
              </a:cxn>
              <a:cxn ang="0">
                <a:pos x="1146" y="66"/>
              </a:cxn>
              <a:cxn ang="0">
                <a:pos x="1397" y="49"/>
              </a:cxn>
              <a:cxn ang="0">
                <a:pos x="1397" y="347"/>
              </a:cxn>
              <a:cxn ang="0">
                <a:pos x="1146" y="420"/>
              </a:cxn>
              <a:cxn ang="0">
                <a:pos x="851" y="515"/>
              </a:cxn>
              <a:cxn ang="0">
                <a:pos x="517" y="441"/>
              </a:cxn>
              <a:cxn ang="0">
                <a:pos x="301" y="542"/>
              </a:cxn>
              <a:cxn ang="0">
                <a:pos x="301" y="244"/>
              </a:cxn>
              <a:cxn ang="0">
                <a:pos x="517" y="56"/>
              </a:cxn>
              <a:cxn ang="0">
                <a:pos x="813" y="0"/>
              </a:cxn>
              <a:cxn ang="0">
                <a:pos x="984" y="42"/>
              </a:cxn>
              <a:cxn ang="0">
                <a:pos x="2023" y="1535"/>
              </a:cxn>
              <a:cxn ang="0">
                <a:pos x="1783" y="1445"/>
              </a:cxn>
              <a:cxn ang="0">
                <a:pos x="1694" y="1683"/>
              </a:cxn>
              <a:cxn ang="0">
                <a:pos x="1605" y="1683"/>
              </a:cxn>
              <a:cxn ang="0">
                <a:pos x="1515" y="1445"/>
              </a:cxn>
              <a:cxn ang="0">
                <a:pos x="1275" y="1535"/>
              </a:cxn>
              <a:cxn ang="0">
                <a:pos x="1605" y="1683"/>
              </a:cxn>
              <a:cxn ang="0">
                <a:pos x="981" y="1683"/>
              </a:cxn>
              <a:cxn ang="0">
                <a:pos x="609" y="672"/>
              </a:cxn>
              <a:cxn ang="0">
                <a:pos x="68" y="1683"/>
              </a:cxn>
              <a:cxn ang="0">
                <a:pos x="431" y="672"/>
              </a:cxn>
              <a:cxn ang="0">
                <a:pos x="68" y="1683"/>
              </a:cxn>
              <a:cxn ang="0">
                <a:pos x="2047" y="1985"/>
              </a:cxn>
              <a:cxn ang="0">
                <a:pos x="1686" y="2210"/>
              </a:cxn>
              <a:cxn ang="0">
                <a:pos x="1194" y="1985"/>
              </a:cxn>
              <a:cxn ang="0">
                <a:pos x="1555" y="2210"/>
              </a:cxn>
              <a:cxn ang="0">
                <a:pos x="1194" y="1985"/>
              </a:cxn>
              <a:cxn ang="0">
                <a:pos x="1075" y="1985"/>
              </a:cxn>
              <a:cxn ang="0">
                <a:pos x="713" y="2210"/>
              </a:cxn>
            </a:cxnLst>
            <a:rect l="0" t="0" r="r" b="b"/>
            <a:pathLst>
              <a:path w="2216" h="3059">
                <a:moveTo>
                  <a:pt x="0" y="1747"/>
                </a:moveTo>
                <a:lnTo>
                  <a:pt x="2216" y="1747"/>
                </a:lnTo>
                <a:lnTo>
                  <a:pt x="2216" y="3059"/>
                </a:lnTo>
                <a:lnTo>
                  <a:pt x="1558" y="3059"/>
                </a:lnTo>
                <a:lnTo>
                  <a:pt x="1558" y="2593"/>
                </a:lnTo>
                <a:lnTo>
                  <a:pt x="1178" y="2593"/>
                </a:lnTo>
                <a:lnTo>
                  <a:pt x="1178" y="3059"/>
                </a:lnTo>
                <a:lnTo>
                  <a:pt x="0" y="3059"/>
                </a:lnTo>
                <a:lnTo>
                  <a:pt x="0" y="1747"/>
                </a:lnTo>
                <a:close/>
                <a:moveTo>
                  <a:pt x="984" y="42"/>
                </a:moveTo>
                <a:cubicBezTo>
                  <a:pt x="1022" y="42"/>
                  <a:pt x="1057" y="55"/>
                  <a:pt x="1083" y="76"/>
                </a:cubicBezTo>
                <a:cubicBezTo>
                  <a:pt x="1103" y="70"/>
                  <a:pt x="1124" y="66"/>
                  <a:pt x="1146" y="66"/>
                </a:cubicBezTo>
                <a:cubicBezTo>
                  <a:pt x="1193" y="66"/>
                  <a:pt x="1235" y="82"/>
                  <a:pt x="1269" y="107"/>
                </a:cubicBezTo>
                <a:cubicBezTo>
                  <a:pt x="1298" y="72"/>
                  <a:pt x="1345" y="49"/>
                  <a:pt x="1397" y="49"/>
                </a:cubicBezTo>
                <a:cubicBezTo>
                  <a:pt x="1487" y="49"/>
                  <a:pt x="1559" y="116"/>
                  <a:pt x="1559" y="198"/>
                </a:cubicBezTo>
                <a:cubicBezTo>
                  <a:pt x="1559" y="280"/>
                  <a:pt x="1487" y="347"/>
                  <a:pt x="1397" y="347"/>
                </a:cubicBezTo>
                <a:cubicBezTo>
                  <a:pt x="1367" y="347"/>
                  <a:pt x="1339" y="340"/>
                  <a:pt x="1315" y="327"/>
                </a:cubicBezTo>
                <a:cubicBezTo>
                  <a:pt x="1283" y="382"/>
                  <a:pt x="1219" y="420"/>
                  <a:pt x="1146" y="420"/>
                </a:cubicBezTo>
                <a:cubicBezTo>
                  <a:pt x="1105" y="420"/>
                  <a:pt x="1067" y="408"/>
                  <a:pt x="1035" y="388"/>
                </a:cubicBezTo>
                <a:cubicBezTo>
                  <a:pt x="1012" y="461"/>
                  <a:pt x="938" y="515"/>
                  <a:pt x="851" y="515"/>
                </a:cubicBezTo>
                <a:cubicBezTo>
                  <a:pt x="762" y="515"/>
                  <a:pt x="687" y="460"/>
                  <a:pt x="665" y="385"/>
                </a:cubicBezTo>
                <a:cubicBezTo>
                  <a:pt x="627" y="419"/>
                  <a:pt x="575" y="441"/>
                  <a:pt x="517" y="441"/>
                </a:cubicBezTo>
                <a:cubicBezTo>
                  <a:pt x="496" y="441"/>
                  <a:pt x="476" y="438"/>
                  <a:pt x="458" y="433"/>
                </a:cubicBezTo>
                <a:cubicBezTo>
                  <a:pt x="439" y="496"/>
                  <a:pt x="376" y="542"/>
                  <a:pt x="301" y="542"/>
                </a:cubicBezTo>
                <a:cubicBezTo>
                  <a:pt x="212" y="542"/>
                  <a:pt x="139" y="476"/>
                  <a:pt x="139" y="393"/>
                </a:cubicBezTo>
                <a:cubicBezTo>
                  <a:pt x="139" y="311"/>
                  <a:pt x="212" y="244"/>
                  <a:pt x="301" y="244"/>
                </a:cubicBezTo>
                <a:lnTo>
                  <a:pt x="308" y="245"/>
                </a:lnTo>
                <a:cubicBezTo>
                  <a:pt x="310" y="140"/>
                  <a:pt x="403" y="56"/>
                  <a:pt x="517" y="56"/>
                </a:cubicBezTo>
                <a:cubicBezTo>
                  <a:pt x="571" y="56"/>
                  <a:pt x="621" y="75"/>
                  <a:pt x="658" y="106"/>
                </a:cubicBezTo>
                <a:cubicBezTo>
                  <a:pt x="678" y="45"/>
                  <a:pt x="740" y="0"/>
                  <a:pt x="813" y="0"/>
                </a:cubicBezTo>
                <a:cubicBezTo>
                  <a:pt x="861" y="0"/>
                  <a:pt x="904" y="19"/>
                  <a:pt x="934" y="49"/>
                </a:cubicBezTo>
                <a:cubicBezTo>
                  <a:pt x="949" y="44"/>
                  <a:pt x="966" y="42"/>
                  <a:pt x="984" y="42"/>
                </a:cubicBezTo>
                <a:close/>
                <a:moveTo>
                  <a:pt x="2023" y="1683"/>
                </a:moveTo>
                <a:lnTo>
                  <a:pt x="2023" y="1535"/>
                </a:lnTo>
                <a:cubicBezTo>
                  <a:pt x="2023" y="1486"/>
                  <a:pt x="1983" y="1445"/>
                  <a:pt x="1934" y="1445"/>
                </a:cubicBezTo>
                <a:lnTo>
                  <a:pt x="1783" y="1445"/>
                </a:lnTo>
                <a:cubicBezTo>
                  <a:pt x="1734" y="1445"/>
                  <a:pt x="1694" y="1486"/>
                  <a:pt x="1694" y="1535"/>
                </a:cubicBezTo>
                <a:lnTo>
                  <a:pt x="1694" y="1683"/>
                </a:lnTo>
                <a:lnTo>
                  <a:pt x="2023" y="1683"/>
                </a:lnTo>
                <a:close/>
                <a:moveTo>
                  <a:pt x="1605" y="1683"/>
                </a:moveTo>
                <a:lnTo>
                  <a:pt x="1605" y="1535"/>
                </a:lnTo>
                <a:cubicBezTo>
                  <a:pt x="1605" y="1486"/>
                  <a:pt x="1565" y="1445"/>
                  <a:pt x="1515" y="1445"/>
                </a:cubicBezTo>
                <a:lnTo>
                  <a:pt x="1365" y="1445"/>
                </a:lnTo>
                <a:cubicBezTo>
                  <a:pt x="1316" y="1445"/>
                  <a:pt x="1275" y="1486"/>
                  <a:pt x="1275" y="1535"/>
                </a:cubicBezTo>
                <a:lnTo>
                  <a:pt x="1275" y="1683"/>
                </a:lnTo>
                <a:lnTo>
                  <a:pt x="1605" y="1683"/>
                </a:lnTo>
                <a:close/>
                <a:moveTo>
                  <a:pt x="569" y="1683"/>
                </a:moveTo>
                <a:lnTo>
                  <a:pt x="981" y="1683"/>
                </a:lnTo>
                <a:lnTo>
                  <a:pt x="932" y="672"/>
                </a:lnTo>
                <a:lnTo>
                  <a:pt x="609" y="672"/>
                </a:lnTo>
                <a:lnTo>
                  <a:pt x="569" y="1683"/>
                </a:lnTo>
                <a:close/>
                <a:moveTo>
                  <a:pt x="68" y="1683"/>
                </a:moveTo>
                <a:lnTo>
                  <a:pt x="480" y="1683"/>
                </a:lnTo>
                <a:lnTo>
                  <a:pt x="431" y="672"/>
                </a:lnTo>
                <a:lnTo>
                  <a:pt x="108" y="672"/>
                </a:lnTo>
                <a:lnTo>
                  <a:pt x="68" y="1683"/>
                </a:lnTo>
                <a:close/>
                <a:moveTo>
                  <a:pt x="1686" y="1985"/>
                </a:moveTo>
                <a:lnTo>
                  <a:pt x="2047" y="1985"/>
                </a:lnTo>
                <a:lnTo>
                  <a:pt x="2047" y="2210"/>
                </a:lnTo>
                <a:lnTo>
                  <a:pt x="1686" y="2210"/>
                </a:lnTo>
                <a:lnTo>
                  <a:pt x="1686" y="1985"/>
                </a:lnTo>
                <a:close/>
                <a:moveTo>
                  <a:pt x="1194" y="1985"/>
                </a:moveTo>
                <a:lnTo>
                  <a:pt x="1555" y="1985"/>
                </a:lnTo>
                <a:lnTo>
                  <a:pt x="1555" y="2210"/>
                </a:lnTo>
                <a:lnTo>
                  <a:pt x="1194" y="2210"/>
                </a:lnTo>
                <a:lnTo>
                  <a:pt x="1194" y="1985"/>
                </a:lnTo>
                <a:close/>
                <a:moveTo>
                  <a:pt x="713" y="1985"/>
                </a:moveTo>
                <a:lnTo>
                  <a:pt x="1075" y="1985"/>
                </a:lnTo>
                <a:lnTo>
                  <a:pt x="1075" y="2210"/>
                </a:lnTo>
                <a:lnTo>
                  <a:pt x="713" y="2210"/>
                </a:lnTo>
                <a:lnTo>
                  <a:pt x="713" y="1985"/>
                </a:lnTo>
                <a:close/>
              </a:path>
            </a:pathLst>
          </a:custGeom>
          <a:solidFill>
            <a:srgbClr val="DA291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Freeform 1218"/>
          <p:cNvSpPr>
            <a:spLocks noEditPoints="1"/>
          </p:cNvSpPr>
          <p:nvPr/>
        </p:nvSpPr>
        <p:spPr bwMode="auto">
          <a:xfrm>
            <a:off x="7903975" y="5233760"/>
            <a:ext cx="642942" cy="714380"/>
          </a:xfrm>
          <a:custGeom>
            <a:avLst/>
            <a:gdLst/>
            <a:ahLst/>
            <a:cxnLst>
              <a:cxn ang="0">
                <a:pos x="871" y="0"/>
              </a:cxn>
              <a:cxn ang="0">
                <a:pos x="1410" y="0"/>
              </a:cxn>
              <a:cxn ang="0">
                <a:pos x="2210" y="693"/>
              </a:cxn>
              <a:cxn ang="0">
                <a:pos x="2880" y="933"/>
              </a:cxn>
              <a:cxn ang="0">
                <a:pos x="2544" y="1067"/>
              </a:cxn>
              <a:cxn ang="0">
                <a:pos x="2380" y="1401"/>
              </a:cxn>
              <a:cxn ang="0">
                <a:pos x="2260" y="1506"/>
              </a:cxn>
              <a:cxn ang="0">
                <a:pos x="2097" y="1204"/>
              </a:cxn>
              <a:cxn ang="0">
                <a:pos x="2097" y="933"/>
              </a:cxn>
              <a:cxn ang="0">
                <a:pos x="1410" y="2219"/>
              </a:cxn>
              <a:cxn ang="0">
                <a:pos x="1935" y="2676"/>
              </a:cxn>
              <a:cxn ang="0">
                <a:pos x="285" y="2219"/>
              </a:cxn>
              <a:cxn ang="0">
                <a:pos x="674" y="933"/>
              </a:cxn>
              <a:cxn ang="0">
                <a:pos x="0" y="693"/>
              </a:cxn>
              <a:cxn ang="0">
                <a:pos x="674" y="269"/>
              </a:cxn>
              <a:cxn ang="0">
                <a:pos x="2268" y="1829"/>
              </a:cxn>
              <a:cxn ang="0">
                <a:pos x="2302" y="2010"/>
              </a:cxn>
              <a:cxn ang="0">
                <a:pos x="2182" y="1847"/>
              </a:cxn>
              <a:cxn ang="0">
                <a:pos x="2348" y="2123"/>
              </a:cxn>
              <a:cxn ang="0">
                <a:pos x="2373" y="1818"/>
              </a:cxn>
              <a:cxn ang="0">
                <a:pos x="2450" y="1708"/>
              </a:cxn>
              <a:cxn ang="0">
                <a:pos x="2190" y="1577"/>
              </a:cxn>
              <a:cxn ang="0">
                <a:pos x="2268" y="1708"/>
              </a:cxn>
              <a:cxn ang="0">
                <a:pos x="2400" y="933"/>
              </a:cxn>
              <a:cxn ang="0">
                <a:pos x="2241" y="1146"/>
              </a:cxn>
              <a:cxn ang="0">
                <a:pos x="2312" y="1266"/>
              </a:cxn>
              <a:cxn ang="0">
                <a:pos x="2400" y="1195"/>
              </a:cxn>
              <a:cxn ang="0">
                <a:pos x="2400" y="933"/>
              </a:cxn>
              <a:cxn ang="0">
                <a:pos x="1213" y="2020"/>
              </a:cxn>
              <a:cxn ang="0">
                <a:pos x="1213" y="2219"/>
              </a:cxn>
              <a:cxn ang="0">
                <a:pos x="871" y="1626"/>
              </a:cxn>
              <a:cxn ang="0">
                <a:pos x="1159" y="1863"/>
              </a:cxn>
              <a:cxn ang="0">
                <a:pos x="1213" y="1264"/>
              </a:cxn>
              <a:cxn ang="0">
                <a:pos x="1213" y="1705"/>
              </a:cxn>
              <a:cxn ang="0">
                <a:pos x="871" y="869"/>
              </a:cxn>
              <a:cxn ang="0">
                <a:pos x="1159" y="1106"/>
              </a:cxn>
              <a:cxn ang="0">
                <a:pos x="1213" y="693"/>
              </a:cxn>
              <a:cxn ang="0">
                <a:pos x="1213" y="949"/>
              </a:cxn>
              <a:cxn ang="0">
                <a:pos x="871" y="693"/>
              </a:cxn>
              <a:cxn ang="0">
                <a:pos x="875" y="693"/>
              </a:cxn>
              <a:cxn ang="0">
                <a:pos x="1410" y="693"/>
              </a:cxn>
              <a:cxn ang="0">
                <a:pos x="1410" y="512"/>
              </a:cxn>
              <a:cxn ang="0">
                <a:pos x="674" y="693"/>
              </a:cxn>
              <a:cxn ang="0">
                <a:pos x="471" y="693"/>
              </a:cxn>
            </a:cxnLst>
            <a:rect l="0" t="0" r="r" b="b"/>
            <a:pathLst>
              <a:path w="2880" h="2676">
                <a:moveTo>
                  <a:pt x="674" y="0"/>
                </a:moveTo>
                <a:lnTo>
                  <a:pt x="871" y="0"/>
                </a:lnTo>
                <a:lnTo>
                  <a:pt x="1213" y="0"/>
                </a:lnTo>
                <a:lnTo>
                  <a:pt x="1410" y="0"/>
                </a:lnTo>
                <a:lnTo>
                  <a:pt x="1410" y="290"/>
                </a:lnTo>
                <a:lnTo>
                  <a:pt x="2210" y="693"/>
                </a:lnTo>
                <a:lnTo>
                  <a:pt x="2632" y="693"/>
                </a:lnTo>
                <a:lnTo>
                  <a:pt x="2880" y="933"/>
                </a:lnTo>
                <a:lnTo>
                  <a:pt x="2544" y="933"/>
                </a:lnTo>
                <a:lnTo>
                  <a:pt x="2544" y="1067"/>
                </a:lnTo>
                <a:lnTo>
                  <a:pt x="2544" y="1204"/>
                </a:lnTo>
                <a:cubicBezTo>
                  <a:pt x="2544" y="1302"/>
                  <a:pt x="2473" y="1384"/>
                  <a:pt x="2380" y="1401"/>
                </a:cubicBezTo>
                <a:lnTo>
                  <a:pt x="2380" y="1506"/>
                </a:lnTo>
                <a:lnTo>
                  <a:pt x="2260" y="1506"/>
                </a:lnTo>
                <a:lnTo>
                  <a:pt x="2260" y="1401"/>
                </a:lnTo>
                <a:cubicBezTo>
                  <a:pt x="2167" y="1384"/>
                  <a:pt x="2097" y="1302"/>
                  <a:pt x="2097" y="1204"/>
                </a:cubicBezTo>
                <a:lnTo>
                  <a:pt x="2097" y="1067"/>
                </a:lnTo>
                <a:lnTo>
                  <a:pt x="2097" y="933"/>
                </a:lnTo>
                <a:lnTo>
                  <a:pt x="1410" y="933"/>
                </a:lnTo>
                <a:lnTo>
                  <a:pt x="1410" y="2219"/>
                </a:lnTo>
                <a:lnTo>
                  <a:pt x="1820" y="2219"/>
                </a:lnTo>
                <a:lnTo>
                  <a:pt x="1935" y="2676"/>
                </a:lnTo>
                <a:lnTo>
                  <a:pt x="151" y="2676"/>
                </a:lnTo>
                <a:lnTo>
                  <a:pt x="285" y="2219"/>
                </a:lnTo>
                <a:lnTo>
                  <a:pt x="674" y="2219"/>
                </a:lnTo>
                <a:lnTo>
                  <a:pt x="674" y="933"/>
                </a:lnTo>
                <a:lnTo>
                  <a:pt x="0" y="933"/>
                </a:lnTo>
                <a:lnTo>
                  <a:pt x="0" y="693"/>
                </a:lnTo>
                <a:lnTo>
                  <a:pt x="160" y="693"/>
                </a:lnTo>
                <a:lnTo>
                  <a:pt x="674" y="269"/>
                </a:lnTo>
                <a:lnTo>
                  <a:pt x="674" y="0"/>
                </a:lnTo>
                <a:close/>
                <a:moveTo>
                  <a:pt x="2268" y="1829"/>
                </a:moveTo>
                <a:lnTo>
                  <a:pt x="2348" y="1937"/>
                </a:lnTo>
                <a:cubicBezTo>
                  <a:pt x="2356" y="1976"/>
                  <a:pt x="2339" y="1999"/>
                  <a:pt x="2302" y="2010"/>
                </a:cubicBezTo>
                <a:lnTo>
                  <a:pt x="2234" y="2005"/>
                </a:lnTo>
                <a:cubicBezTo>
                  <a:pt x="2179" y="1975"/>
                  <a:pt x="2171" y="1917"/>
                  <a:pt x="2182" y="1847"/>
                </a:cubicBezTo>
                <a:cubicBezTo>
                  <a:pt x="2082" y="1871"/>
                  <a:pt x="2091" y="2106"/>
                  <a:pt x="2236" y="2124"/>
                </a:cubicBezTo>
                <a:lnTo>
                  <a:pt x="2348" y="2123"/>
                </a:lnTo>
                <a:cubicBezTo>
                  <a:pt x="2446" y="2096"/>
                  <a:pt x="2493" y="2028"/>
                  <a:pt x="2483" y="1915"/>
                </a:cubicBezTo>
                <a:cubicBezTo>
                  <a:pt x="2456" y="1875"/>
                  <a:pt x="2420" y="1843"/>
                  <a:pt x="2373" y="1818"/>
                </a:cubicBezTo>
                <a:lnTo>
                  <a:pt x="2373" y="1708"/>
                </a:lnTo>
                <a:lnTo>
                  <a:pt x="2450" y="1708"/>
                </a:lnTo>
                <a:lnTo>
                  <a:pt x="2450" y="1577"/>
                </a:lnTo>
                <a:lnTo>
                  <a:pt x="2190" y="1577"/>
                </a:lnTo>
                <a:lnTo>
                  <a:pt x="2190" y="1708"/>
                </a:lnTo>
                <a:lnTo>
                  <a:pt x="2268" y="1708"/>
                </a:lnTo>
                <a:lnTo>
                  <a:pt x="2268" y="1829"/>
                </a:lnTo>
                <a:close/>
                <a:moveTo>
                  <a:pt x="2400" y="933"/>
                </a:moveTo>
                <a:lnTo>
                  <a:pt x="2241" y="933"/>
                </a:lnTo>
                <a:lnTo>
                  <a:pt x="2241" y="1146"/>
                </a:lnTo>
                <a:lnTo>
                  <a:pt x="2241" y="1195"/>
                </a:lnTo>
                <a:cubicBezTo>
                  <a:pt x="2241" y="1234"/>
                  <a:pt x="2273" y="1266"/>
                  <a:pt x="2312" y="1266"/>
                </a:cubicBezTo>
                <a:lnTo>
                  <a:pt x="2329" y="1266"/>
                </a:lnTo>
                <a:cubicBezTo>
                  <a:pt x="2368" y="1266"/>
                  <a:pt x="2400" y="1234"/>
                  <a:pt x="2400" y="1195"/>
                </a:cubicBezTo>
                <a:lnTo>
                  <a:pt x="2400" y="1146"/>
                </a:lnTo>
                <a:lnTo>
                  <a:pt x="2400" y="933"/>
                </a:lnTo>
                <a:close/>
                <a:moveTo>
                  <a:pt x="1213" y="2219"/>
                </a:moveTo>
                <a:lnTo>
                  <a:pt x="1213" y="2020"/>
                </a:lnTo>
                <a:lnTo>
                  <a:pt x="971" y="2219"/>
                </a:lnTo>
                <a:lnTo>
                  <a:pt x="1213" y="2219"/>
                </a:lnTo>
                <a:close/>
                <a:moveTo>
                  <a:pt x="1159" y="1863"/>
                </a:moveTo>
                <a:lnTo>
                  <a:pt x="871" y="1626"/>
                </a:lnTo>
                <a:lnTo>
                  <a:pt x="871" y="2100"/>
                </a:lnTo>
                <a:lnTo>
                  <a:pt x="1159" y="1863"/>
                </a:lnTo>
                <a:close/>
                <a:moveTo>
                  <a:pt x="1213" y="1705"/>
                </a:moveTo>
                <a:lnTo>
                  <a:pt x="1213" y="1264"/>
                </a:lnTo>
                <a:lnTo>
                  <a:pt x="945" y="1485"/>
                </a:lnTo>
                <a:lnTo>
                  <a:pt x="1213" y="1705"/>
                </a:lnTo>
                <a:close/>
                <a:moveTo>
                  <a:pt x="1159" y="1106"/>
                </a:moveTo>
                <a:lnTo>
                  <a:pt x="871" y="869"/>
                </a:lnTo>
                <a:lnTo>
                  <a:pt x="871" y="1343"/>
                </a:lnTo>
                <a:lnTo>
                  <a:pt x="1159" y="1106"/>
                </a:lnTo>
                <a:close/>
                <a:moveTo>
                  <a:pt x="1213" y="949"/>
                </a:moveTo>
                <a:lnTo>
                  <a:pt x="1213" y="693"/>
                </a:lnTo>
                <a:lnTo>
                  <a:pt x="902" y="693"/>
                </a:lnTo>
                <a:lnTo>
                  <a:pt x="1213" y="949"/>
                </a:lnTo>
                <a:close/>
                <a:moveTo>
                  <a:pt x="875" y="693"/>
                </a:moveTo>
                <a:lnTo>
                  <a:pt x="871" y="693"/>
                </a:lnTo>
                <a:lnTo>
                  <a:pt x="871" y="698"/>
                </a:lnTo>
                <a:lnTo>
                  <a:pt x="875" y="693"/>
                </a:lnTo>
                <a:close/>
                <a:moveTo>
                  <a:pt x="1410" y="512"/>
                </a:moveTo>
                <a:lnTo>
                  <a:pt x="1410" y="693"/>
                </a:lnTo>
                <a:lnTo>
                  <a:pt x="1772" y="693"/>
                </a:lnTo>
                <a:lnTo>
                  <a:pt x="1410" y="512"/>
                </a:lnTo>
                <a:close/>
                <a:moveTo>
                  <a:pt x="471" y="693"/>
                </a:moveTo>
                <a:lnTo>
                  <a:pt x="674" y="693"/>
                </a:lnTo>
                <a:lnTo>
                  <a:pt x="674" y="525"/>
                </a:lnTo>
                <a:lnTo>
                  <a:pt x="471" y="693"/>
                </a:lnTo>
                <a:close/>
              </a:path>
            </a:pathLst>
          </a:custGeom>
          <a:solidFill>
            <a:srgbClr val="DA291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1264" descr="C:\Documents and Settings\Владелец\Рабочий стол\12_коло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519" y="5190972"/>
            <a:ext cx="816155" cy="857256"/>
          </a:xfrm>
          <a:prstGeom prst="rect">
            <a:avLst/>
          </a:prstGeom>
          <a:noFill/>
        </p:spPr>
      </p:pic>
      <p:sp>
        <p:nvSpPr>
          <p:cNvPr id="18" name="Freeform 1216"/>
          <p:cNvSpPr>
            <a:spLocks noEditPoints="1"/>
          </p:cNvSpPr>
          <p:nvPr/>
        </p:nvSpPr>
        <p:spPr bwMode="auto">
          <a:xfrm>
            <a:off x="758996" y="5340917"/>
            <a:ext cx="857256" cy="500066"/>
          </a:xfrm>
          <a:custGeom>
            <a:avLst/>
            <a:gdLst/>
            <a:ahLst/>
            <a:cxnLst>
              <a:cxn ang="0">
                <a:pos x="766" y="1053"/>
              </a:cxn>
              <a:cxn ang="0">
                <a:pos x="766" y="1382"/>
              </a:cxn>
              <a:cxn ang="0">
                <a:pos x="1797" y="1382"/>
              </a:cxn>
              <a:cxn ang="0">
                <a:pos x="1797" y="1158"/>
              </a:cxn>
              <a:cxn ang="0">
                <a:pos x="1194" y="1312"/>
              </a:cxn>
              <a:cxn ang="0">
                <a:pos x="766" y="1053"/>
              </a:cxn>
              <a:cxn ang="0">
                <a:pos x="2554" y="1218"/>
              </a:cxn>
              <a:cxn ang="0">
                <a:pos x="2722" y="1218"/>
              </a:cxn>
              <a:cxn ang="0">
                <a:pos x="2722" y="1282"/>
              </a:cxn>
              <a:cxn ang="0">
                <a:pos x="2554" y="1282"/>
              </a:cxn>
              <a:cxn ang="0">
                <a:pos x="2554" y="1218"/>
              </a:cxn>
              <a:cxn ang="0">
                <a:pos x="2554" y="764"/>
              </a:cxn>
              <a:cxn ang="0">
                <a:pos x="2977" y="764"/>
              </a:cxn>
              <a:cxn ang="0">
                <a:pos x="3263" y="1104"/>
              </a:cxn>
              <a:cxn ang="0">
                <a:pos x="2554" y="1104"/>
              </a:cxn>
              <a:cxn ang="0">
                <a:pos x="2554" y="764"/>
              </a:cxn>
              <a:cxn ang="0">
                <a:pos x="3023" y="1738"/>
              </a:cxn>
              <a:cxn ang="0">
                <a:pos x="3210" y="1925"/>
              </a:cxn>
              <a:cxn ang="0">
                <a:pos x="3023" y="2112"/>
              </a:cxn>
              <a:cxn ang="0">
                <a:pos x="2836" y="1925"/>
              </a:cxn>
              <a:cxn ang="0">
                <a:pos x="3023" y="1738"/>
              </a:cxn>
              <a:cxn ang="0">
                <a:pos x="1035" y="1738"/>
              </a:cxn>
              <a:cxn ang="0">
                <a:pos x="1222" y="1925"/>
              </a:cxn>
              <a:cxn ang="0">
                <a:pos x="1035" y="2112"/>
              </a:cxn>
              <a:cxn ang="0">
                <a:pos x="848" y="1925"/>
              </a:cxn>
              <a:cxn ang="0">
                <a:pos x="1035" y="1738"/>
              </a:cxn>
              <a:cxn ang="0">
                <a:pos x="3436" y="1890"/>
              </a:cxn>
              <a:cxn ang="0">
                <a:pos x="3437" y="1925"/>
              </a:cxn>
              <a:cxn ang="0">
                <a:pos x="3023" y="2339"/>
              </a:cxn>
              <a:cxn ang="0">
                <a:pos x="2608" y="1925"/>
              </a:cxn>
              <a:cxn ang="0">
                <a:pos x="2610" y="1890"/>
              </a:cxn>
              <a:cxn ang="0">
                <a:pos x="1448" y="1890"/>
              </a:cxn>
              <a:cxn ang="0">
                <a:pos x="1449" y="1925"/>
              </a:cxn>
              <a:cxn ang="0">
                <a:pos x="1035" y="2339"/>
              </a:cxn>
              <a:cxn ang="0">
                <a:pos x="620" y="1925"/>
              </a:cxn>
              <a:cxn ang="0">
                <a:pos x="622" y="1890"/>
              </a:cxn>
              <a:cxn ang="0">
                <a:pos x="305" y="1890"/>
              </a:cxn>
              <a:cxn ang="0">
                <a:pos x="69" y="1890"/>
              </a:cxn>
              <a:cxn ang="0">
                <a:pos x="69" y="1654"/>
              </a:cxn>
              <a:cxn ang="0">
                <a:pos x="69" y="1645"/>
              </a:cxn>
              <a:cxn ang="0">
                <a:pos x="69" y="1618"/>
              </a:cxn>
              <a:cxn ang="0">
                <a:pos x="305" y="1382"/>
              </a:cxn>
              <a:cxn ang="0">
                <a:pos x="505" y="1382"/>
              </a:cxn>
              <a:cxn ang="0">
                <a:pos x="505" y="896"/>
              </a:cxn>
              <a:cxn ang="0">
                <a:pos x="0" y="592"/>
              </a:cxn>
              <a:cxn ang="0">
                <a:pos x="138" y="5"/>
              </a:cxn>
              <a:cxn ang="0">
                <a:pos x="1455" y="0"/>
              </a:cxn>
              <a:cxn ang="0">
                <a:pos x="2144" y="505"/>
              </a:cxn>
              <a:cxn ang="0">
                <a:pos x="2144" y="1382"/>
              </a:cxn>
              <a:cxn ang="0">
                <a:pos x="2288" y="1382"/>
              </a:cxn>
              <a:cxn ang="0">
                <a:pos x="2288" y="543"/>
              </a:cxn>
              <a:cxn ang="0">
                <a:pos x="3054" y="543"/>
              </a:cxn>
              <a:cxn ang="0">
                <a:pos x="3566" y="1130"/>
              </a:cxn>
              <a:cxn ang="0">
                <a:pos x="3566" y="1499"/>
              </a:cxn>
              <a:cxn ang="0">
                <a:pos x="3697" y="1499"/>
              </a:cxn>
              <a:cxn ang="0">
                <a:pos x="3752" y="1554"/>
              </a:cxn>
              <a:cxn ang="0">
                <a:pos x="3752" y="1835"/>
              </a:cxn>
              <a:cxn ang="0">
                <a:pos x="3697" y="1890"/>
              </a:cxn>
              <a:cxn ang="0">
                <a:pos x="3566" y="1890"/>
              </a:cxn>
              <a:cxn ang="0">
                <a:pos x="3436" y="1890"/>
              </a:cxn>
            </a:cxnLst>
            <a:rect l="0" t="0" r="r" b="b"/>
            <a:pathLst>
              <a:path w="3752" h="2339">
                <a:moveTo>
                  <a:pt x="766" y="1053"/>
                </a:moveTo>
                <a:lnTo>
                  <a:pt x="766" y="1382"/>
                </a:lnTo>
                <a:lnTo>
                  <a:pt x="1797" y="1382"/>
                </a:lnTo>
                <a:lnTo>
                  <a:pt x="1797" y="1158"/>
                </a:lnTo>
                <a:lnTo>
                  <a:pt x="1194" y="1312"/>
                </a:lnTo>
                <a:lnTo>
                  <a:pt x="766" y="1053"/>
                </a:lnTo>
                <a:close/>
                <a:moveTo>
                  <a:pt x="2554" y="1218"/>
                </a:moveTo>
                <a:lnTo>
                  <a:pt x="2722" y="1218"/>
                </a:lnTo>
                <a:lnTo>
                  <a:pt x="2722" y="1282"/>
                </a:lnTo>
                <a:lnTo>
                  <a:pt x="2554" y="1282"/>
                </a:lnTo>
                <a:lnTo>
                  <a:pt x="2554" y="1218"/>
                </a:lnTo>
                <a:close/>
                <a:moveTo>
                  <a:pt x="2554" y="764"/>
                </a:moveTo>
                <a:lnTo>
                  <a:pt x="2977" y="764"/>
                </a:lnTo>
                <a:lnTo>
                  <a:pt x="3263" y="1104"/>
                </a:lnTo>
                <a:lnTo>
                  <a:pt x="2554" y="1104"/>
                </a:lnTo>
                <a:lnTo>
                  <a:pt x="2554" y="764"/>
                </a:lnTo>
                <a:close/>
                <a:moveTo>
                  <a:pt x="3023" y="1738"/>
                </a:moveTo>
                <a:cubicBezTo>
                  <a:pt x="3126" y="1738"/>
                  <a:pt x="3210" y="1822"/>
                  <a:pt x="3210" y="1925"/>
                </a:cubicBezTo>
                <a:cubicBezTo>
                  <a:pt x="3210" y="2028"/>
                  <a:pt x="3126" y="2112"/>
                  <a:pt x="3023" y="2112"/>
                </a:cubicBezTo>
                <a:cubicBezTo>
                  <a:pt x="2919" y="2112"/>
                  <a:pt x="2836" y="2028"/>
                  <a:pt x="2836" y="1925"/>
                </a:cubicBezTo>
                <a:cubicBezTo>
                  <a:pt x="2836" y="1822"/>
                  <a:pt x="2919" y="1738"/>
                  <a:pt x="3023" y="1738"/>
                </a:cubicBezTo>
                <a:close/>
                <a:moveTo>
                  <a:pt x="1035" y="1738"/>
                </a:moveTo>
                <a:cubicBezTo>
                  <a:pt x="1138" y="1738"/>
                  <a:pt x="1222" y="1822"/>
                  <a:pt x="1222" y="1925"/>
                </a:cubicBezTo>
                <a:cubicBezTo>
                  <a:pt x="1222" y="2028"/>
                  <a:pt x="1138" y="2112"/>
                  <a:pt x="1035" y="2112"/>
                </a:cubicBezTo>
                <a:cubicBezTo>
                  <a:pt x="931" y="2112"/>
                  <a:pt x="848" y="2028"/>
                  <a:pt x="848" y="1925"/>
                </a:cubicBezTo>
                <a:cubicBezTo>
                  <a:pt x="848" y="1822"/>
                  <a:pt x="931" y="1738"/>
                  <a:pt x="1035" y="1738"/>
                </a:cubicBezTo>
                <a:close/>
                <a:moveTo>
                  <a:pt x="3436" y="1890"/>
                </a:moveTo>
                <a:cubicBezTo>
                  <a:pt x="3437" y="1901"/>
                  <a:pt x="3437" y="1913"/>
                  <a:pt x="3437" y="1925"/>
                </a:cubicBezTo>
                <a:cubicBezTo>
                  <a:pt x="3437" y="2154"/>
                  <a:pt x="3252" y="2339"/>
                  <a:pt x="3023" y="2339"/>
                </a:cubicBezTo>
                <a:cubicBezTo>
                  <a:pt x="2794" y="2339"/>
                  <a:pt x="2608" y="2154"/>
                  <a:pt x="2608" y="1925"/>
                </a:cubicBezTo>
                <a:cubicBezTo>
                  <a:pt x="2608" y="1913"/>
                  <a:pt x="2609" y="1901"/>
                  <a:pt x="2610" y="1890"/>
                </a:cubicBezTo>
                <a:lnTo>
                  <a:pt x="1448" y="1890"/>
                </a:lnTo>
                <a:cubicBezTo>
                  <a:pt x="1449" y="1901"/>
                  <a:pt x="1449" y="1913"/>
                  <a:pt x="1449" y="1925"/>
                </a:cubicBezTo>
                <a:cubicBezTo>
                  <a:pt x="1449" y="2154"/>
                  <a:pt x="1264" y="2339"/>
                  <a:pt x="1035" y="2339"/>
                </a:cubicBezTo>
                <a:cubicBezTo>
                  <a:pt x="806" y="2339"/>
                  <a:pt x="620" y="2154"/>
                  <a:pt x="620" y="1925"/>
                </a:cubicBezTo>
                <a:cubicBezTo>
                  <a:pt x="620" y="1913"/>
                  <a:pt x="621" y="1901"/>
                  <a:pt x="622" y="1890"/>
                </a:cubicBezTo>
                <a:lnTo>
                  <a:pt x="305" y="1890"/>
                </a:lnTo>
                <a:lnTo>
                  <a:pt x="69" y="1890"/>
                </a:lnTo>
                <a:lnTo>
                  <a:pt x="69" y="1654"/>
                </a:lnTo>
                <a:lnTo>
                  <a:pt x="69" y="1645"/>
                </a:lnTo>
                <a:lnTo>
                  <a:pt x="69" y="1618"/>
                </a:lnTo>
                <a:cubicBezTo>
                  <a:pt x="69" y="1488"/>
                  <a:pt x="176" y="1382"/>
                  <a:pt x="305" y="1382"/>
                </a:cubicBezTo>
                <a:lnTo>
                  <a:pt x="505" y="1382"/>
                </a:lnTo>
                <a:lnTo>
                  <a:pt x="505" y="896"/>
                </a:lnTo>
                <a:lnTo>
                  <a:pt x="0" y="592"/>
                </a:lnTo>
                <a:lnTo>
                  <a:pt x="138" y="5"/>
                </a:lnTo>
                <a:lnTo>
                  <a:pt x="1455" y="0"/>
                </a:lnTo>
                <a:lnTo>
                  <a:pt x="2144" y="505"/>
                </a:lnTo>
                <a:lnTo>
                  <a:pt x="2144" y="1382"/>
                </a:lnTo>
                <a:lnTo>
                  <a:pt x="2288" y="1382"/>
                </a:lnTo>
                <a:lnTo>
                  <a:pt x="2288" y="543"/>
                </a:lnTo>
                <a:lnTo>
                  <a:pt x="3054" y="543"/>
                </a:lnTo>
                <a:lnTo>
                  <a:pt x="3566" y="1130"/>
                </a:lnTo>
                <a:lnTo>
                  <a:pt x="3566" y="1499"/>
                </a:lnTo>
                <a:lnTo>
                  <a:pt x="3697" y="1499"/>
                </a:lnTo>
                <a:cubicBezTo>
                  <a:pt x="3727" y="1499"/>
                  <a:pt x="3752" y="1524"/>
                  <a:pt x="3752" y="1554"/>
                </a:cubicBezTo>
                <a:lnTo>
                  <a:pt x="3752" y="1835"/>
                </a:lnTo>
                <a:cubicBezTo>
                  <a:pt x="3752" y="1865"/>
                  <a:pt x="3727" y="1890"/>
                  <a:pt x="3697" y="1890"/>
                </a:cubicBezTo>
                <a:lnTo>
                  <a:pt x="3566" y="1890"/>
                </a:lnTo>
                <a:lnTo>
                  <a:pt x="3436" y="1890"/>
                </a:lnTo>
                <a:close/>
              </a:path>
            </a:pathLst>
          </a:custGeom>
          <a:solidFill>
            <a:srgbClr val="DA291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Freeform 1217"/>
          <p:cNvSpPr>
            <a:spLocks noEditPoints="1"/>
          </p:cNvSpPr>
          <p:nvPr/>
        </p:nvSpPr>
        <p:spPr bwMode="auto">
          <a:xfrm>
            <a:off x="5079191" y="5377206"/>
            <a:ext cx="785818" cy="500066"/>
          </a:xfrm>
          <a:custGeom>
            <a:avLst/>
            <a:gdLst/>
            <a:ahLst/>
            <a:cxnLst>
              <a:cxn ang="0">
                <a:pos x="1296" y="833"/>
              </a:cxn>
              <a:cxn ang="0">
                <a:pos x="1463" y="974"/>
              </a:cxn>
              <a:cxn ang="0">
                <a:pos x="1871" y="809"/>
              </a:cxn>
              <a:cxn ang="0">
                <a:pos x="1649" y="840"/>
              </a:cxn>
              <a:cxn ang="0">
                <a:pos x="1552" y="810"/>
              </a:cxn>
              <a:cxn ang="0">
                <a:pos x="1731" y="455"/>
              </a:cxn>
              <a:cxn ang="0">
                <a:pos x="1827" y="486"/>
              </a:cxn>
              <a:cxn ang="0">
                <a:pos x="1773" y="624"/>
              </a:cxn>
              <a:cxn ang="0">
                <a:pos x="1968" y="629"/>
              </a:cxn>
              <a:cxn ang="0">
                <a:pos x="3129" y="945"/>
              </a:cxn>
              <a:cxn ang="0">
                <a:pos x="3152" y="1027"/>
              </a:cxn>
              <a:cxn ang="0">
                <a:pos x="3152" y="1676"/>
              </a:cxn>
              <a:cxn ang="0">
                <a:pos x="3020" y="1732"/>
              </a:cxn>
              <a:cxn ang="0">
                <a:pos x="2429" y="2363"/>
              </a:cxn>
              <a:cxn ang="0">
                <a:pos x="1793" y="1842"/>
              </a:cxn>
              <a:cxn ang="0">
                <a:pos x="1339" y="1732"/>
              </a:cxn>
              <a:cxn ang="0">
                <a:pos x="1236" y="1732"/>
              </a:cxn>
              <a:cxn ang="0">
                <a:pos x="646" y="2363"/>
              </a:cxn>
              <a:cxn ang="0">
                <a:pos x="60" y="1902"/>
              </a:cxn>
              <a:cxn ang="0">
                <a:pos x="0" y="1679"/>
              </a:cxn>
              <a:cxn ang="0">
                <a:pos x="73" y="1619"/>
              </a:cxn>
              <a:cxn ang="0">
                <a:pos x="20" y="1198"/>
              </a:cxn>
              <a:cxn ang="0">
                <a:pos x="185" y="997"/>
              </a:cxn>
              <a:cxn ang="0">
                <a:pos x="185" y="833"/>
              </a:cxn>
              <a:cxn ang="0">
                <a:pos x="185" y="61"/>
              </a:cxn>
              <a:cxn ang="0">
                <a:pos x="233" y="0"/>
              </a:cxn>
              <a:cxn ang="0">
                <a:pos x="469" y="0"/>
              </a:cxn>
              <a:cxn ang="0">
                <a:pos x="1466" y="47"/>
              </a:cxn>
              <a:cxn ang="0">
                <a:pos x="1418" y="265"/>
              </a:cxn>
              <a:cxn ang="0">
                <a:pos x="531" y="833"/>
              </a:cxn>
              <a:cxn ang="0">
                <a:pos x="2476" y="1619"/>
              </a:cxn>
              <a:cxn ang="0">
                <a:pos x="2536" y="1842"/>
              </a:cxn>
              <a:cxn ang="0">
                <a:pos x="2089" y="1902"/>
              </a:cxn>
              <a:cxn ang="0">
                <a:pos x="2814" y="1750"/>
              </a:cxn>
              <a:cxn ang="0">
                <a:pos x="2080" y="1619"/>
              </a:cxn>
              <a:cxn ang="0">
                <a:pos x="683" y="1619"/>
              </a:cxn>
              <a:cxn ang="0">
                <a:pos x="743" y="1842"/>
              </a:cxn>
              <a:cxn ang="0">
                <a:pos x="301" y="1902"/>
              </a:cxn>
              <a:cxn ang="0">
                <a:pos x="1026" y="1750"/>
              </a:cxn>
              <a:cxn ang="0">
                <a:pos x="292" y="1619"/>
              </a:cxn>
            </a:cxnLst>
            <a:rect l="0" t="0" r="r" b="b"/>
            <a:pathLst>
              <a:path w="3167" h="2363">
                <a:moveTo>
                  <a:pt x="531" y="833"/>
                </a:moveTo>
                <a:lnTo>
                  <a:pt x="1296" y="833"/>
                </a:lnTo>
                <a:cubicBezTo>
                  <a:pt x="1321" y="821"/>
                  <a:pt x="1353" y="828"/>
                  <a:pt x="1371" y="852"/>
                </a:cubicBezTo>
                <a:lnTo>
                  <a:pt x="1463" y="974"/>
                </a:lnTo>
                <a:lnTo>
                  <a:pt x="1783" y="974"/>
                </a:lnTo>
                <a:lnTo>
                  <a:pt x="1871" y="809"/>
                </a:lnTo>
                <a:lnTo>
                  <a:pt x="1713" y="729"/>
                </a:lnTo>
                <a:lnTo>
                  <a:pt x="1649" y="840"/>
                </a:lnTo>
                <a:cubicBezTo>
                  <a:pt x="1643" y="851"/>
                  <a:pt x="1630" y="854"/>
                  <a:pt x="1619" y="848"/>
                </a:cubicBezTo>
                <a:lnTo>
                  <a:pt x="1552" y="810"/>
                </a:lnTo>
                <a:cubicBezTo>
                  <a:pt x="1542" y="804"/>
                  <a:pt x="1538" y="791"/>
                  <a:pt x="1544" y="780"/>
                </a:cubicBezTo>
                <a:lnTo>
                  <a:pt x="1731" y="455"/>
                </a:lnTo>
                <a:cubicBezTo>
                  <a:pt x="1736" y="445"/>
                  <a:pt x="1750" y="441"/>
                  <a:pt x="1760" y="447"/>
                </a:cubicBezTo>
                <a:lnTo>
                  <a:pt x="1827" y="486"/>
                </a:lnTo>
                <a:cubicBezTo>
                  <a:pt x="1837" y="492"/>
                  <a:pt x="1841" y="505"/>
                  <a:pt x="1835" y="515"/>
                </a:cubicBezTo>
                <a:lnTo>
                  <a:pt x="1773" y="624"/>
                </a:lnTo>
                <a:lnTo>
                  <a:pt x="1928" y="703"/>
                </a:lnTo>
                <a:lnTo>
                  <a:pt x="1968" y="629"/>
                </a:lnTo>
                <a:cubicBezTo>
                  <a:pt x="1978" y="610"/>
                  <a:pt x="2001" y="600"/>
                  <a:pt x="2022" y="607"/>
                </a:cubicBezTo>
                <a:lnTo>
                  <a:pt x="3129" y="945"/>
                </a:lnTo>
                <a:cubicBezTo>
                  <a:pt x="3153" y="952"/>
                  <a:pt x="3167" y="978"/>
                  <a:pt x="3160" y="1002"/>
                </a:cubicBezTo>
                <a:lnTo>
                  <a:pt x="3152" y="1027"/>
                </a:lnTo>
                <a:cubicBezTo>
                  <a:pt x="3152" y="1028"/>
                  <a:pt x="3152" y="1029"/>
                  <a:pt x="3152" y="1030"/>
                </a:cubicBezTo>
                <a:lnTo>
                  <a:pt x="3152" y="1676"/>
                </a:lnTo>
                <a:cubicBezTo>
                  <a:pt x="3152" y="1707"/>
                  <a:pt x="3127" y="1732"/>
                  <a:pt x="3096" y="1732"/>
                </a:cubicBezTo>
                <a:lnTo>
                  <a:pt x="3020" y="1732"/>
                </a:lnTo>
                <a:cubicBezTo>
                  <a:pt x="3021" y="1745"/>
                  <a:pt x="3021" y="1758"/>
                  <a:pt x="3021" y="1771"/>
                </a:cubicBezTo>
                <a:cubicBezTo>
                  <a:pt x="3021" y="2098"/>
                  <a:pt x="2756" y="2363"/>
                  <a:pt x="2429" y="2363"/>
                </a:cubicBezTo>
                <a:cubicBezTo>
                  <a:pt x="2147" y="2363"/>
                  <a:pt x="1911" y="2166"/>
                  <a:pt x="1852" y="1902"/>
                </a:cubicBezTo>
                <a:cubicBezTo>
                  <a:pt x="1819" y="1902"/>
                  <a:pt x="1793" y="1875"/>
                  <a:pt x="1793" y="1842"/>
                </a:cubicBezTo>
                <a:lnTo>
                  <a:pt x="1793" y="1732"/>
                </a:lnTo>
                <a:lnTo>
                  <a:pt x="1339" y="1732"/>
                </a:lnTo>
                <a:lnTo>
                  <a:pt x="1285" y="1732"/>
                </a:lnTo>
                <a:lnTo>
                  <a:pt x="1236" y="1732"/>
                </a:lnTo>
                <a:cubicBezTo>
                  <a:pt x="1237" y="1745"/>
                  <a:pt x="1238" y="1758"/>
                  <a:pt x="1238" y="1771"/>
                </a:cubicBezTo>
                <a:cubicBezTo>
                  <a:pt x="1238" y="2098"/>
                  <a:pt x="973" y="2363"/>
                  <a:pt x="646" y="2363"/>
                </a:cubicBezTo>
                <a:cubicBezTo>
                  <a:pt x="364" y="2363"/>
                  <a:pt x="128" y="2166"/>
                  <a:pt x="68" y="1902"/>
                </a:cubicBezTo>
                <a:lnTo>
                  <a:pt x="60" y="1902"/>
                </a:lnTo>
                <a:cubicBezTo>
                  <a:pt x="27" y="1902"/>
                  <a:pt x="0" y="1875"/>
                  <a:pt x="0" y="1842"/>
                </a:cubicBezTo>
                <a:lnTo>
                  <a:pt x="0" y="1679"/>
                </a:lnTo>
                <a:cubicBezTo>
                  <a:pt x="0" y="1646"/>
                  <a:pt x="27" y="1619"/>
                  <a:pt x="60" y="1619"/>
                </a:cubicBezTo>
                <a:lnTo>
                  <a:pt x="73" y="1619"/>
                </a:lnTo>
                <a:cubicBezTo>
                  <a:pt x="94" y="1541"/>
                  <a:pt x="130" y="1469"/>
                  <a:pt x="178" y="1407"/>
                </a:cubicBezTo>
                <a:lnTo>
                  <a:pt x="20" y="1198"/>
                </a:lnTo>
                <a:cubicBezTo>
                  <a:pt x="0" y="1171"/>
                  <a:pt x="6" y="1132"/>
                  <a:pt x="33" y="1112"/>
                </a:cubicBezTo>
                <a:lnTo>
                  <a:pt x="185" y="997"/>
                </a:lnTo>
                <a:lnTo>
                  <a:pt x="185" y="867"/>
                </a:lnTo>
                <a:lnTo>
                  <a:pt x="185" y="833"/>
                </a:lnTo>
                <a:lnTo>
                  <a:pt x="185" y="218"/>
                </a:lnTo>
                <a:lnTo>
                  <a:pt x="185" y="61"/>
                </a:lnTo>
                <a:lnTo>
                  <a:pt x="185" y="47"/>
                </a:lnTo>
                <a:cubicBezTo>
                  <a:pt x="185" y="21"/>
                  <a:pt x="207" y="0"/>
                  <a:pt x="233" y="0"/>
                </a:cubicBezTo>
                <a:lnTo>
                  <a:pt x="247" y="0"/>
                </a:lnTo>
                <a:lnTo>
                  <a:pt x="469" y="0"/>
                </a:lnTo>
                <a:lnTo>
                  <a:pt x="1418" y="0"/>
                </a:lnTo>
                <a:cubicBezTo>
                  <a:pt x="1444" y="0"/>
                  <a:pt x="1466" y="21"/>
                  <a:pt x="1466" y="47"/>
                </a:cubicBezTo>
                <a:lnTo>
                  <a:pt x="1466" y="218"/>
                </a:lnTo>
                <a:cubicBezTo>
                  <a:pt x="1466" y="244"/>
                  <a:pt x="1444" y="265"/>
                  <a:pt x="1418" y="265"/>
                </a:cubicBezTo>
                <a:lnTo>
                  <a:pt x="531" y="265"/>
                </a:lnTo>
                <a:lnTo>
                  <a:pt x="531" y="833"/>
                </a:lnTo>
                <a:close/>
                <a:moveTo>
                  <a:pt x="2080" y="1619"/>
                </a:moveTo>
                <a:lnTo>
                  <a:pt x="2476" y="1619"/>
                </a:lnTo>
                <a:cubicBezTo>
                  <a:pt x="2509" y="1619"/>
                  <a:pt x="2536" y="1646"/>
                  <a:pt x="2536" y="1679"/>
                </a:cubicBezTo>
                <a:lnTo>
                  <a:pt x="2536" y="1842"/>
                </a:lnTo>
                <a:cubicBezTo>
                  <a:pt x="2536" y="1875"/>
                  <a:pt x="2509" y="1902"/>
                  <a:pt x="2476" y="1902"/>
                </a:cubicBezTo>
                <a:lnTo>
                  <a:pt x="2089" y="1902"/>
                </a:lnTo>
                <a:cubicBezTo>
                  <a:pt x="2148" y="2036"/>
                  <a:pt x="2281" y="2128"/>
                  <a:pt x="2436" y="2128"/>
                </a:cubicBezTo>
                <a:cubicBezTo>
                  <a:pt x="2645" y="2128"/>
                  <a:pt x="2814" y="1959"/>
                  <a:pt x="2814" y="1750"/>
                </a:cubicBezTo>
                <a:cubicBezTo>
                  <a:pt x="2814" y="1541"/>
                  <a:pt x="2645" y="1371"/>
                  <a:pt x="2436" y="1371"/>
                </a:cubicBezTo>
                <a:cubicBezTo>
                  <a:pt x="2273" y="1371"/>
                  <a:pt x="2134" y="1474"/>
                  <a:pt x="2080" y="1619"/>
                </a:cubicBezTo>
                <a:close/>
                <a:moveTo>
                  <a:pt x="292" y="1619"/>
                </a:moveTo>
                <a:lnTo>
                  <a:pt x="683" y="1619"/>
                </a:lnTo>
                <a:cubicBezTo>
                  <a:pt x="716" y="1619"/>
                  <a:pt x="743" y="1646"/>
                  <a:pt x="743" y="1679"/>
                </a:cubicBezTo>
                <a:lnTo>
                  <a:pt x="743" y="1842"/>
                </a:lnTo>
                <a:cubicBezTo>
                  <a:pt x="743" y="1875"/>
                  <a:pt x="716" y="1902"/>
                  <a:pt x="683" y="1902"/>
                </a:cubicBezTo>
                <a:lnTo>
                  <a:pt x="301" y="1902"/>
                </a:lnTo>
                <a:cubicBezTo>
                  <a:pt x="359" y="2036"/>
                  <a:pt x="493" y="2128"/>
                  <a:pt x="647" y="2128"/>
                </a:cubicBezTo>
                <a:cubicBezTo>
                  <a:pt x="856" y="2128"/>
                  <a:pt x="1026" y="1959"/>
                  <a:pt x="1026" y="1750"/>
                </a:cubicBezTo>
                <a:cubicBezTo>
                  <a:pt x="1026" y="1541"/>
                  <a:pt x="856" y="1371"/>
                  <a:pt x="647" y="1371"/>
                </a:cubicBezTo>
                <a:cubicBezTo>
                  <a:pt x="484" y="1371"/>
                  <a:pt x="345" y="1474"/>
                  <a:pt x="292" y="1619"/>
                </a:cubicBezTo>
                <a:close/>
              </a:path>
            </a:pathLst>
          </a:custGeom>
          <a:solidFill>
            <a:srgbClr val="DA291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Picture 1265" descr="C:\Documents and Settings\Владелец\Рабочий стол\12_тракто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0856" y="5155482"/>
            <a:ext cx="877148" cy="822327"/>
          </a:xfrm>
          <a:prstGeom prst="rect">
            <a:avLst/>
          </a:prstGeom>
          <a:noFill/>
        </p:spPr>
      </p:pic>
      <p:sp>
        <p:nvSpPr>
          <p:cNvPr id="21" name="Текст 2"/>
          <p:cNvSpPr txBox="1">
            <a:spLocks/>
          </p:cNvSpPr>
          <p:nvPr/>
        </p:nvSpPr>
        <p:spPr>
          <a:xfrm>
            <a:off x="3131840" y="1844824"/>
            <a:ext cx="4782446" cy="4976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40,6 млн.руб.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Текст 2"/>
          <p:cNvSpPr txBox="1">
            <a:spLocks/>
          </p:cNvSpPr>
          <p:nvPr/>
        </p:nvSpPr>
        <p:spPr>
          <a:xfrm>
            <a:off x="2843808" y="1412776"/>
            <a:ext cx="5256584" cy="9979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00"/>
              </a:lnSpc>
            </a:pPr>
            <a:r>
              <a:rPr lang="ru-RU" sz="2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средств </a:t>
            </a:r>
            <a:r>
              <a:rPr lang="ru-RU" sz="22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Лизинового</a:t>
            </a:r>
            <a:r>
              <a:rPr lang="ru-RU" sz="22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фонда</a:t>
            </a:r>
            <a:endParaRPr lang="ru-RU" sz="22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 descr="C:\Documents and Settings\Владелец\Рабочий стол\Рисуно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1340768"/>
            <a:ext cx="1536008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395536" y="2636912"/>
            <a:ext cx="831083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95536" y="4869160"/>
            <a:ext cx="831083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Текст 2"/>
          <p:cNvSpPr txBox="1">
            <a:spLocks/>
          </p:cNvSpPr>
          <p:nvPr/>
        </p:nvSpPr>
        <p:spPr>
          <a:xfrm>
            <a:off x="179512" y="4941168"/>
            <a:ext cx="1619672" cy="6480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200"/>
              </a:lnSpc>
            </a:pPr>
            <a:endParaRPr lang="ru-RU" sz="3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Текст 2"/>
          <p:cNvSpPr txBox="1">
            <a:spLocks/>
          </p:cNvSpPr>
          <p:nvPr/>
        </p:nvSpPr>
        <p:spPr>
          <a:xfrm>
            <a:off x="179512" y="5445224"/>
            <a:ext cx="1872208" cy="432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200"/>
              </a:lnSpc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2168396227"/>
              </p:ext>
            </p:extLst>
          </p:nvPr>
        </p:nvGraphicFramePr>
        <p:xfrm>
          <a:off x="2267744" y="5688952"/>
          <a:ext cx="2160240" cy="1573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Текст 2"/>
          <p:cNvSpPr txBox="1">
            <a:spLocks/>
          </p:cNvSpPr>
          <p:nvPr/>
        </p:nvSpPr>
        <p:spPr>
          <a:xfrm>
            <a:off x="0" y="6093297"/>
            <a:ext cx="2843808" cy="764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200"/>
              </a:lnSpc>
            </a:pPr>
            <a:endParaRPr lang="ru-RU" alt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200"/>
              </a:lnSpc>
            </a:pP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Текст 2"/>
          <p:cNvSpPr txBox="1">
            <a:spLocks/>
          </p:cNvSpPr>
          <p:nvPr/>
        </p:nvSpPr>
        <p:spPr>
          <a:xfrm>
            <a:off x="3347864" y="5805264"/>
            <a:ext cx="1737906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endParaRPr lang="ru-RU" sz="25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2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 txBox="1">
            <a:spLocks/>
          </p:cNvSpPr>
          <p:nvPr/>
        </p:nvSpPr>
        <p:spPr>
          <a:xfrm>
            <a:off x="500034" y="1571612"/>
            <a:ext cx="8286808" cy="7858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128016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1280160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Максимальная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стоимость основных средств – </a:t>
            </a:r>
          </a:p>
          <a:p>
            <a:pPr lvl="0" algn="just" defTabSz="128016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 млн. рублей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 defTabSz="128016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1280160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Срок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предоставления –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 лет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 defTabSz="128016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1280160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Размер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ежегодной платы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½ ключевой ставки ЦБ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РФ.</a:t>
            </a:r>
          </a:p>
          <a:p>
            <a:pPr lvl="0" algn="just" defTabSz="128016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1280160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Первоначальный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взнос –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менее 10 %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 defTabSz="128016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-16187" y="388284"/>
            <a:ext cx="9144000" cy="5294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35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Лизинговый фонд</a:t>
            </a:r>
          </a:p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endParaRPr lang="ru-RU" sz="3500" b="1" dirty="0" smtClean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предоставления</a:t>
            </a:r>
            <a:endParaRPr lang="ru-RU" sz="2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endParaRPr lang="ru-RU" sz="3500" dirty="0">
              <a:solidFill>
                <a:srgbClr val="002060"/>
              </a:solidFill>
            </a:endParaRPr>
          </a:p>
        </p:txBody>
      </p:sp>
      <p:pic>
        <p:nvPicPr>
          <p:cNvPr id="6" name="Picture 8" descr="E:\Галиаскарова Рамиля\Мусин\Презентация\Лизинговый фонд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23900" cy="7048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22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924944"/>
            <a:ext cx="7858180" cy="936104"/>
          </a:xfrm>
        </p:spPr>
        <p:txBody>
          <a:bodyPr>
            <a:noAutofit/>
          </a:bodyPr>
          <a:lstStyle/>
          <a:p>
            <a:pPr indent="-720000" algn="just">
              <a:lnSpc>
                <a:spcPts val="2000"/>
              </a:lnSpc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 Фонда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создание условий для обеспечения субъектов малого предпринимательства финансовыми средствами на реализацию их бизнес-проектов</a:t>
            </a:r>
          </a:p>
          <a:p>
            <a:pPr indent="-720000" algn="just">
              <a:lnSpc>
                <a:spcPts val="2000"/>
              </a:lnSpc>
            </a:pP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-720000" algn="just">
              <a:lnSpc>
                <a:spcPts val="2000"/>
              </a:lnSpc>
            </a:pPr>
            <a:endParaRPr lang="ru-RU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D:\Галиаскарова Рамиля\Мусин\Презентация\Кредитные средства 2.pn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23528" y="332656"/>
            <a:ext cx="714380" cy="651081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95536" y="4293096"/>
            <a:ext cx="831083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Текст 2"/>
          <p:cNvSpPr txBox="1">
            <a:spLocks/>
          </p:cNvSpPr>
          <p:nvPr/>
        </p:nvSpPr>
        <p:spPr>
          <a:xfrm>
            <a:off x="-16187" y="260648"/>
            <a:ext cx="9144000" cy="6570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35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Фонд поддержки </a:t>
            </a:r>
          </a:p>
          <a:p>
            <a:pPr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35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инвестиционных инициатив</a:t>
            </a:r>
          </a:p>
          <a:p>
            <a:pPr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endParaRPr lang="ru-RU" sz="3500" b="1" dirty="0" smtClean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  <a:p>
            <a:pPr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endParaRPr lang="ru-RU" sz="3500" dirty="0">
              <a:solidFill>
                <a:srgbClr val="002060"/>
              </a:solidFill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179512" y="4509120"/>
            <a:ext cx="1619672" cy="6480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200"/>
              </a:lnSpc>
            </a:pPr>
            <a:endParaRPr lang="ru-RU" sz="3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179512" y="5229200"/>
            <a:ext cx="1944216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altLang="ru-R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200"/>
              </a:lnSpc>
            </a:pPr>
            <a:endParaRPr lang="ru-RU" altLang="ru-R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200"/>
              </a:lnSpc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147370979"/>
              </p:ext>
            </p:extLst>
          </p:nvPr>
        </p:nvGraphicFramePr>
        <p:xfrm>
          <a:off x="3923928" y="4725144"/>
          <a:ext cx="2160240" cy="1573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Текст 2"/>
          <p:cNvSpPr txBox="1">
            <a:spLocks/>
          </p:cNvSpPr>
          <p:nvPr/>
        </p:nvSpPr>
        <p:spPr>
          <a:xfrm>
            <a:off x="1763688" y="5805264"/>
            <a:ext cx="3024336" cy="764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200"/>
              </a:lnSpc>
            </a:pP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5796136" y="5373216"/>
            <a:ext cx="1737906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endParaRPr lang="ru-RU" sz="25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2987824" y="2060848"/>
            <a:ext cx="4782446" cy="4976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млн.руб.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2843808" y="1340768"/>
            <a:ext cx="5256584" cy="9979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00"/>
              </a:lnSpc>
            </a:pPr>
            <a:r>
              <a:rPr lang="ru-RU" sz="2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средств </a:t>
            </a:r>
            <a:r>
              <a:rPr lang="ru-RU" sz="22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 поддержки инвестиционных инициатив</a:t>
            </a:r>
            <a:endParaRPr lang="ru-RU" sz="22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C:\Documents and Settings\Владелец\Рабочий стол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340768"/>
            <a:ext cx="1536008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15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10763</TotalTime>
  <Words>536</Words>
  <Application>Microsoft Office PowerPoint</Application>
  <PresentationFormat>Экран (4:3)</PresentationFormat>
  <Paragraphs>103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ГАРАНТИЙНЫЙ ФОНД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470</cp:revision>
  <cp:lastPrinted>2019-02-28T04:37:10Z</cp:lastPrinted>
  <dcterms:created xsi:type="dcterms:W3CDTF">2015-02-11T11:10:38Z</dcterms:created>
  <dcterms:modified xsi:type="dcterms:W3CDTF">2019-02-28T04:39:05Z</dcterms:modified>
</cp:coreProperties>
</file>