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31" r:id="rId2"/>
    <p:sldId id="523" r:id="rId3"/>
    <p:sldId id="542" r:id="rId4"/>
    <p:sldId id="531" r:id="rId5"/>
    <p:sldId id="544" r:id="rId6"/>
    <p:sldId id="532" r:id="rId7"/>
    <p:sldId id="533" r:id="rId8"/>
    <p:sldId id="534" r:id="rId9"/>
    <p:sldId id="535" r:id="rId10"/>
    <p:sldId id="536" r:id="rId11"/>
    <p:sldId id="537" r:id="rId12"/>
    <p:sldId id="539" r:id="rId13"/>
    <p:sldId id="543" r:id="rId14"/>
    <p:sldId id="541" r:id="rId15"/>
    <p:sldId id="540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8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B8BCB"/>
    <a:srgbClr val="CC9900"/>
    <a:srgbClr val="264C25"/>
    <a:srgbClr val="3FAB3C"/>
    <a:srgbClr val="CFE7C3"/>
    <a:srgbClr val="6DB647"/>
    <a:srgbClr val="CAE8AA"/>
    <a:srgbClr val="1C8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8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398" y="41"/>
      </p:cViewPr>
      <p:guideLst>
        <p:guide orient="horz" pos="1598"/>
        <p:guide pos="2898"/>
      </p:guideLst>
    </p:cSldViewPr>
  </p:slideViewPr>
  <p:outlineViewPr>
    <p:cViewPr>
      <p:scale>
        <a:sx n="33" d="100"/>
        <a:sy n="33" d="100"/>
      </p:scale>
      <p:origin x="0" y="-993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8"/>
    </p:cViewPr>
  </p:sorterViewPr>
  <p:notesViewPr>
    <p:cSldViewPr snapToGrid="0">
      <p:cViewPr varScale="1">
        <p:scale>
          <a:sx n="57" d="100"/>
          <a:sy n="57" d="100"/>
        </p:scale>
        <p:origin x="195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3B13-8596-43F9-8071-7A5B00C3C181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18981-2FD9-497F-BD10-75610C08C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42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056CF-E1DA-4769-9C36-7938CAE8AF99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FF772-1DFE-4576-8EA9-EFD964FB0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4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FF772-1DFE-4576-8EA9-EFD964FB06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9375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58506" y="0"/>
            <a:ext cx="2742747" cy="514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01253" y="0"/>
            <a:ext cx="2742747" cy="514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34971" y="0"/>
            <a:ext cx="5109028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997575" y="1847850"/>
            <a:ext cx="6292850" cy="62928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3146425" y="1847850"/>
            <a:ext cx="6292850" cy="62928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3146425" y="-3146425"/>
            <a:ext cx="6292850" cy="62928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997575" y="-3146425"/>
            <a:ext cx="6292850" cy="62928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65714" y="1"/>
            <a:ext cx="5878286" cy="24765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35317" y="1101750"/>
            <a:ext cx="3468914" cy="3470703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4702631" y="1101750"/>
            <a:ext cx="3468914" cy="3470703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273300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73301" y="1"/>
            <a:ext cx="2273298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46600" y="1"/>
            <a:ext cx="2362199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908800" y="1"/>
            <a:ext cx="2235200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19643" y="2569030"/>
            <a:ext cx="5148940" cy="514894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19643" y="-2574470"/>
            <a:ext cx="5148940" cy="514894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91543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212115" y="0"/>
            <a:ext cx="2931886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01257" cy="51435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715000" y="0"/>
            <a:ext cx="3429000" cy="514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2876550" y="1476375"/>
            <a:ext cx="3135313" cy="195421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/>
          <p:cNvSpPr>
            <a:spLocks noGrp="1"/>
          </p:cNvSpPr>
          <p:nvPr>
            <p:ph type="pic" sz="quarter" idx="10"/>
          </p:nvPr>
        </p:nvSpPr>
        <p:spPr>
          <a:xfrm>
            <a:off x="4686301" y="1462631"/>
            <a:ext cx="2287588" cy="40618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6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6396737" y="2568952"/>
            <a:ext cx="1670938" cy="29555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1492250" y="1135063"/>
            <a:ext cx="2279649" cy="2979737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3749676" y="1626203"/>
            <a:ext cx="1349374" cy="242509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997"/>
            <a:ext cx="5297488" cy="304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51200" cy="514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8170" y="1371600"/>
            <a:ext cx="1639527" cy="27572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62513" y="1371600"/>
            <a:ext cx="1639527" cy="27572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27100" y="1219200"/>
            <a:ext cx="1346200" cy="133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65700" y="1219200"/>
            <a:ext cx="1346200" cy="133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27100" y="2946400"/>
            <a:ext cx="1346200" cy="133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65700" y="2946400"/>
            <a:ext cx="1346200" cy="133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16000" y="1079500"/>
            <a:ext cx="1701800" cy="17399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40150" y="1079500"/>
            <a:ext cx="1701800" cy="17399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64300" y="1079500"/>
            <a:ext cx="1701800" cy="17399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260600" y="1016000"/>
            <a:ext cx="2171700" cy="30734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65600" cy="51435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54400" y="1485900"/>
            <a:ext cx="2044700" cy="20447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248456"/>
            <a:ext cx="4310063" cy="25971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1717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12799" y="1161371"/>
            <a:ext cx="3497943" cy="20605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47771" y="1161371"/>
            <a:ext cx="3497943" cy="20605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623888"/>
            <a:ext cx="4340225" cy="393382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9624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79975" cy="261778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879975" y="2646664"/>
            <a:ext cx="4264025" cy="249683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1pPr>
              <a:buClr>
                <a:srgbClr val="00AEEF"/>
              </a:buClr>
              <a:defRPr/>
            </a:lvl1pPr>
            <a:lvl2pPr>
              <a:buClr>
                <a:srgbClr val="00AEEF"/>
              </a:buClr>
              <a:defRPr/>
            </a:lvl2pPr>
            <a:lvl3pPr>
              <a:buClr>
                <a:srgbClr val="00AEEF"/>
              </a:buClr>
              <a:defRPr/>
            </a:lvl3pPr>
            <a:lvl4pPr>
              <a:buClr>
                <a:srgbClr val="00AEEF"/>
              </a:buClr>
              <a:defRPr/>
            </a:lvl4pPr>
            <a:lvl5pPr>
              <a:buClr>
                <a:srgbClr val="00AEEF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Текст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4684500"/>
            <a:ext cx="2714652" cy="321489"/>
          </a:xfrm>
        </p:spPr>
        <p:txBody>
          <a:bodyPr>
            <a:normAutofit/>
          </a:bodyPr>
          <a:lstStyle>
            <a:lvl1pPr>
              <a:buFontTx/>
              <a:buNone/>
              <a:defRPr sz="135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472354" y="4684500"/>
            <a:ext cx="121444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709A30-434B-4754-97A4-5CBFDEF3DAF9}" type="slidenum">
              <a:rPr lang="ru-RU" sz="1015" smtClean="0">
                <a:latin typeface="Core Sans NR 35 Light" pitchFamily="34" charset="0"/>
              </a:rPr>
              <a:pPr algn="r"/>
              <a:t>‹#›</a:t>
            </a:fld>
            <a:endParaRPr lang="ru-RU" sz="1015" dirty="0">
              <a:latin typeface="Core Sans NR 35 Light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46200" y="939800"/>
            <a:ext cx="2984500" cy="42037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02406" y="740228"/>
            <a:ext cx="3992874" cy="3991429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89050" y="923925"/>
            <a:ext cx="6478588" cy="347503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11600" cy="51435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AEBD-9F74-40E6-865B-D4C54BD78DF2}" type="datetimeFigureOut">
              <a:rPr lang="en-US" smtClean="0"/>
              <a:pPr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56DD5-F1B0-469F-B611-2B07F3AB4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5" Type="http://schemas.openxmlformats.org/officeDocument/2006/relationships/image" Target="../media/image4.png"/><Relationship Id="rId10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BDD5F83-E472-436E-812C-502E3F240716}"/>
              </a:ext>
            </a:extLst>
          </p:cNvPr>
          <p:cNvSpPr/>
          <p:nvPr/>
        </p:nvSpPr>
        <p:spPr>
          <a:xfrm>
            <a:off x="-12970" y="1583871"/>
            <a:ext cx="7447280" cy="1756219"/>
          </a:xfrm>
          <a:prstGeom prst="rect">
            <a:avLst/>
          </a:prstGeom>
          <a:gradFill>
            <a:gsLst>
              <a:gs pos="1000">
                <a:srgbClr val="CFE7C3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3565843" y="3484245"/>
            <a:ext cx="214503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7450455" y="836930"/>
            <a:ext cx="1155065" cy="882650"/>
          </a:xfrm>
          <a:prstGeom prst="rect">
            <a:avLst/>
          </a:prstGeom>
        </p:spPr>
      </p:pic>
      <p:pic>
        <p:nvPicPr>
          <p:cNvPr id="6" name="Изображение 5" descr="Цифровизация сельского хозяйства_ЛОГО_прозрачный фо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270" y="0"/>
            <a:ext cx="1802130" cy="866632"/>
          </a:xfrm>
          <a:prstGeom prst="rect">
            <a:avLst/>
          </a:prstGeom>
        </p:spPr>
      </p:pic>
      <p:pic>
        <p:nvPicPr>
          <p:cNvPr id="10" name="Изображение 9" descr="Снимок экрана 2018-10-17 в 16.01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9" t="37256" r="22715" b="25724"/>
          <a:stretch>
            <a:fillRect/>
          </a:stretch>
        </p:blipFill>
        <p:spPr>
          <a:xfrm>
            <a:off x="7499350" y="2558415"/>
            <a:ext cx="1208405" cy="397510"/>
          </a:xfrm>
          <a:prstGeom prst="rect">
            <a:avLst/>
          </a:prstGeom>
        </p:spPr>
      </p:pic>
      <p:pic>
        <p:nvPicPr>
          <p:cNvPr id="13" name="Изображение 12" descr="Снимок экрана 2018-10-17 в 16.01.5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5" t="21289" b="24837"/>
          <a:stretch>
            <a:fillRect/>
          </a:stretch>
        </p:blipFill>
        <p:spPr>
          <a:xfrm>
            <a:off x="7379335" y="1774190"/>
            <a:ext cx="1476375" cy="578485"/>
          </a:xfrm>
          <a:prstGeom prst="rect">
            <a:avLst/>
          </a:prstGeom>
        </p:spPr>
      </p:pic>
      <p:pic>
        <p:nvPicPr>
          <p:cNvPr id="14" name="Изображение 13" descr="фо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560" y="3282950"/>
            <a:ext cx="5933440" cy="1860550"/>
          </a:xfrm>
          <a:prstGeom prst="rect">
            <a:avLst/>
          </a:prstGeom>
        </p:spPr>
      </p:pic>
      <p:pic>
        <p:nvPicPr>
          <p:cNvPr id="12" name="Рисунок 11" descr="logo_t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7280" y="4541520"/>
            <a:ext cx="1572995" cy="45782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936F8B2-4A5E-4818-B736-81426DC23A8A}"/>
              </a:ext>
            </a:extLst>
          </p:cNvPr>
          <p:cNvGrpSpPr/>
          <p:nvPr/>
        </p:nvGrpSpPr>
        <p:grpSpPr>
          <a:xfrm>
            <a:off x="529220" y="1844756"/>
            <a:ext cx="3770406" cy="1242155"/>
            <a:chOff x="730103" y="1724259"/>
            <a:chExt cx="3381680" cy="115163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82321" y="2568117"/>
              <a:ext cx="3329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264C25"/>
                  </a:solidFill>
                  <a:latin typeface="Myriad Pro" panose="020B0503030403020204" pitchFamily="34" charset="0"/>
                </a:rPr>
                <a:t>с</a:t>
              </a:r>
              <a:r>
                <a:rPr lang="ru-RU" sz="1400">
                  <a:solidFill>
                    <a:srgbClr val="264C25"/>
                  </a:solidFill>
                  <a:latin typeface="Myriad Pro" panose="020B0503030403020204" pitchFamily="34" charset="0"/>
                </a:rPr>
                <a:t>истема </a:t>
              </a:r>
              <a:r>
                <a:rPr lang="ru-RU" sz="1400" dirty="0">
                  <a:solidFill>
                    <a:srgbClr val="264C25"/>
                  </a:solidFill>
                  <a:latin typeface="Myriad Pro" panose="020B0503030403020204" pitchFamily="34" charset="0"/>
                </a:rPr>
                <a:t>управления кормлением </a:t>
              </a:r>
              <a:r>
                <a:rPr lang="ru-RU" sz="1400">
                  <a:solidFill>
                    <a:srgbClr val="264C25"/>
                  </a:solidFill>
                  <a:latin typeface="Myriad Pro" panose="020B0503030403020204" pitchFamily="34" charset="0"/>
                </a:rPr>
                <a:t>КРС </a:t>
              </a:r>
              <a:endParaRPr lang="ru-RU" sz="1400" dirty="0">
                <a:solidFill>
                  <a:srgbClr val="264C25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E1B17BD-73DA-41D7-A934-F90089C0DF03}"/>
                </a:ext>
              </a:extLst>
            </p:cNvPr>
            <p:cNvSpPr/>
            <p:nvPr/>
          </p:nvSpPr>
          <p:spPr>
            <a:xfrm>
              <a:off x="730103" y="1724259"/>
              <a:ext cx="338168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264C25"/>
                  </a:solidFill>
                  <a:latin typeface="Myriad Pro" panose="020B0503030403020204" pitchFamily="34" charset="0"/>
                </a:rPr>
                <a:t>FeedNET</a:t>
              </a:r>
              <a:endParaRPr lang="ru-RU" sz="6000" b="1" dirty="0">
                <a:solidFill>
                  <a:srgbClr val="264C25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0E9F655-9888-4774-8490-9929CAC9946A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10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495902" y="69900"/>
            <a:ext cx="6563943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000" dirty="0">
                <a:solidFill>
                  <a:schemeClr val="bg1"/>
                </a:solidFill>
                <a:latin typeface="Myriad Pro" panose="020B0503030403020204" pitchFamily="34" charset="0"/>
              </a:rPr>
              <a:t>Хранение данных и связь с сервером системы</a:t>
            </a:r>
            <a:endParaRPr lang="ru-RU" altLang="zh-CN" sz="20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CC4B79-409A-497C-A9BA-B9B5E278D6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5136" y="1032940"/>
            <a:ext cx="2166648" cy="216664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5BBCA6D-1DA3-42D4-B007-D83922018864}"/>
              </a:ext>
            </a:extLst>
          </p:cNvPr>
          <p:cNvGrpSpPr/>
          <p:nvPr/>
        </p:nvGrpSpPr>
        <p:grpSpPr>
          <a:xfrm>
            <a:off x="500587" y="1150981"/>
            <a:ext cx="1264024" cy="1837245"/>
            <a:chOff x="767216" y="2303435"/>
            <a:chExt cx="1264024" cy="1837245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11AFCF34-AF52-422F-A093-544FAAE13E44}"/>
                </a:ext>
              </a:extLst>
            </p:cNvPr>
            <p:cNvSpPr/>
            <p:nvPr/>
          </p:nvSpPr>
          <p:spPr>
            <a:xfrm>
              <a:off x="767216" y="2303435"/>
              <a:ext cx="403411" cy="394447"/>
            </a:xfrm>
            <a:prstGeom prst="ellipse">
              <a:avLst/>
            </a:prstGeom>
            <a:solidFill>
              <a:srgbClr val="8ECE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A5565D23-1BA4-460D-9DDE-B423C8B95F46}"/>
                </a:ext>
              </a:extLst>
            </p:cNvPr>
            <p:cNvSpPr/>
            <p:nvPr/>
          </p:nvSpPr>
          <p:spPr>
            <a:xfrm>
              <a:off x="1013745" y="2832353"/>
              <a:ext cx="1017495" cy="986117"/>
            </a:xfrm>
            <a:prstGeom prst="ellipse">
              <a:avLst/>
            </a:prstGeom>
            <a:solidFill>
              <a:srgbClr val="8ECE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i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i</a:t>
              </a:r>
              <a:endParaRPr lang="ru-RU" sz="8000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CB13D632-AF72-45E8-A622-854FB9EBAAFF}"/>
                </a:ext>
              </a:extLst>
            </p:cNvPr>
            <p:cNvSpPr/>
            <p:nvPr/>
          </p:nvSpPr>
          <p:spPr>
            <a:xfrm>
              <a:off x="767216" y="3765201"/>
              <a:ext cx="398930" cy="375479"/>
            </a:xfrm>
            <a:prstGeom prst="ellipse">
              <a:avLst/>
            </a:prstGeom>
            <a:solidFill>
              <a:srgbClr val="8ECE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A3A98144-B191-401B-AB79-74C018C79E60}"/>
                </a:ext>
              </a:extLst>
            </p:cNvPr>
            <p:cNvSpPr/>
            <p:nvPr/>
          </p:nvSpPr>
          <p:spPr>
            <a:xfrm>
              <a:off x="1674328" y="2543690"/>
              <a:ext cx="234771" cy="221428"/>
            </a:xfrm>
            <a:prstGeom prst="ellipse">
              <a:avLst/>
            </a:prstGeom>
            <a:solidFill>
              <a:srgbClr val="8ECE4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Стрелка: влево 24">
            <a:extLst>
              <a:ext uri="{FF2B5EF4-FFF2-40B4-BE49-F238E27FC236}">
                <a16:creationId xmlns:a16="http://schemas.microsoft.com/office/drawing/2014/main" id="{ECB65963-B842-4762-9289-BFBD42D696C3}"/>
              </a:ext>
            </a:extLst>
          </p:cNvPr>
          <p:cNvSpPr/>
          <p:nvPr/>
        </p:nvSpPr>
        <p:spPr>
          <a:xfrm rot="5400000" flipH="1">
            <a:off x="3084808" y="2547900"/>
            <a:ext cx="644724" cy="747791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1D73AC">
                  <a:alpha val="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rgbClr val="095385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лево 26">
            <a:extLst>
              <a:ext uri="{FF2B5EF4-FFF2-40B4-BE49-F238E27FC236}">
                <a16:creationId xmlns:a16="http://schemas.microsoft.com/office/drawing/2014/main" id="{2354F24B-8BA3-4685-96CD-3424B08DF5D6}"/>
              </a:ext>
            </a:extLst>
          </p:cNvPr>
          <p:cNvSpPr/>
          <p:nvPr/>
        </p:nvSpPr>
        <p:spPr>
          <a:xfrm flipH="1">
            <a:off x="1592881" y="1754179"/>
            <a:ext cx="1204563" cy="86580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1D73AC">
                  <a:alpha val="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rgbClr val="095385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8">
            <a:extLst>
              <a:ext uri="{FF2B5EF4-FFF2-40B4-BE49-F238E27FC236}">
                <a16:creationId xmlns:a16="http://schemas.microsoft.com/office/drawing/2014/main" id="{0CA06424-5D36-4BF2-AE81-731B327CC4F4}"/>
              </a:ext>
            </a:extLst>
          </p:cNvPr>
          <p:cNvGrpSpPr/>
          <p:nvPr/>
        </p:nvGrpSpPr>
        <p:grpSpPr>
          <a:xfrm>
            <a:off x="6566404" y="1483726"/>
            <a:ext cx="2577596" cy="1404656"/>
            <a:chOff x="6390302" y="2795464"/>
            <a:chExt cx="3008352" cy="1608596"/>
          </a:xfrm>
        </p:grpSpPr>
        <p:sp>
          <p:nvSpPr>
            <p:cNvPr id="47" name="Равнобедренный треугольник 46">
              <a:extLst>
                <a:ext uri="{FF2B5EF4-FFF2-40B4-BE49-F238E27FC236}">
                  <a16:creationId xmlns:a16="http://schemas.microsoft.com/office/drawing/2014/main" id="{C066D3C8-1450-424E-B96E-A24E31035F1B}"/>
                </a:ext>
              </a:extLst>
            </p:cNvPr>
            <p:cNvSpPr/>
            <p:nvPr/>
          </p:nvSpPr>
          <p:spPr>
            <a:xfrm>
              <a:off x="6809337" y="2795464"/>
              <a:ext cx="1805997" cy="1608596"/>
            </a:xfrm>
            <a:prstGeom prst="triangle">
              <a:avLst/>
            </a:prstGeom>
            <a:solidFill>
              <a:srgbClr val="0070C0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8" name="Группа 30">
              <a:extLst>
                <a:ext uri="{FF2B5EF4-FFF2-40B4-BE49-F238E27FC236}">
                  <a16:creationId xmlns:a16="http://schemas.microsoft.com/office/drawing/2014/main" id="{8F03C665-B5E0-4E07-A188-81AEE6A7D44F}"/>
                </a:ext>
              </a:extLst>
            </p:cNvPr>
            <p:cNvGrpSpPr/>
            <p:nvPr/>
          </p:nvGrpSpPr>
          <p:grpSpPr>
            <a:xfrm>
              <a:off x="6390302" y="3443096"/>
              <a:ext cx="3008352" cy="725678"/>
              <a:chOff x="858024" y="3239976"/>
              <a:chExt cx="3008352" cy="725678"/>
            </a:xfrm>
          </p:grpSpPr>
          <p:sp>
            <p:nvSpPr>
              <p:cNvPr id="49" name="Прямоугольник: скругленные углы 31">
                <a:extLst>
                  <a:ext uri="{FF2B5EF4-FFF2-40B4-BE49-F238E27FC236}">
                    <a16:creationId xmlns:a16="http://schemas.microsoft.com/office/drawing/2014/main" id="{311831C8-8108-4E56-8A20-0D814A351614}"/>
                  </a:ext>
                </a:extLst>
              </p:cNvPr>
              <p:cNvSpPr/>
              <p:nvPr/>
            </p:nvSpPr>
            <p:spPr>
              <a:xfrm>
                <a:off x="858024" y="3249897"/>
                <a:ext cx="2650686" cy="557327"/>
              </a:xfrm>
              <a:prstGeom prst="roundRect">
                <a:avLst/>
              </a:prstGeom>
              <a:solidFill>
                <a:srgbClr val="09538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6B426EE0-2290-44CF-898E-6DE520A9C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232" y="3239976"/>
                <a:ext cx="2796144" cy="725678"/>
              </a:xfrm>
              <a:prstGeom prst="rect">
                <a:avLst/>
              </a:prstGeom>
            </p:spPr>
          </p:pic>
        </p:grp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A709EB7-E405-4A7E-9BBC-E8E36D89B2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98" y="2060263"/>
            <a:ext cx="545004" cy="284303"/>
          </a:xfrm>
          <a:prstGeom prst="rect">
            <a:avLst/>
          </a:prstGeom>
        </p:spPr>
      </p:pic>
      <p:grpSp>
        <p:nvGrpSpPr>
          <p:cNvPr id="31" name="Группа 9">
            <a:extLst>
              <a:ext uri="{FF2B5EF4-FFF2-40B4-BE49-F238E27FC236}">
                <a16:creationId xmlns:a16="http://schemas.microsoft.com/office/drawing/2014/main" id="{69361D76-F0AD-4FBE-9DDE-6228F25B7C9F}"/>
              </a:ext>
            </a:extLst>
          </p:cNvPr>
          <p:cNvGrpSpPr/>
          <p:nvPr/>
        </p:nvGrpSpPr>
        <p:grpSpPr>
          <a:xfrm>
            <a:off x="3186563" y="3297465"/>
            <a:ext cx="507604" cy="699942"/>
            <a:chOff x="4622701" y="4412843"/>
            <a:chExt cx="645459" cy="900775"/>
          </a:xfrm>
        </p:grpSpPr>
        <p:sp>
          <p:nvSpPr>
            <p:cNvPr id="37" name="Прямоугольник: один усеченный угол 39">
              <a:extLst>
                <a:ext uri="{FF2B5EF4-FFF2-40B4-BE49-F238E27FC236}">
                  <a16:creationId xmlns:a16="http://schemas.microsoft.com/office/drawing/2014/main" id="{7E2BF8BB-AA8D-479F-B909-0064C5E8D004}"/>
                </a:ext>
              </a:extLst>
            </p:cNvPr>
            <p:cNvSpPr/>
            <p:nvPr/>
          </p:nvSpPr>
          <p:spPr>
            <a:xfrm>
              <a:off x="4622701" y="4413221"/>
              <a:ext cx="645459" cy="900397"/>
            </a:xfrm>
            <a:prstGeom prst="snip1Rect">
              <a:avLst>
                <a:gd name="adj" fmla="val 251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38" name="Прямоугольник: скругленные углы 40">
              <a:extLst>
                <a:ext uri="{FF2B5EF4-FFF2-40B4-BE49-F238E27FC236}">
                  <a16:creationId xmlns:a16="http://schemas.microsoft.com/office/drawing/2014/main" id="{12241334-7081-4179-A68E-6A27FF8606F4}"/>
                </a:ext>
              </a:extLst>
            </p:cNvPr>
            <p:cNvSpPr/>
            <p:nvPr/>
          </p:nvSpPr>
          <p:spPr>
            <a:xfrm>
              <a:off x="4691430" y="4901199"/>
              <a:ext cx="508000" cy="3043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SD</a:t>
              </a:r>
              <a:endParaRPr lang="ru-RU" sz="1200">
                <a:solidFill>
                  <a:schemeClr val="tx1"/>
                </a:solidFill>
              </a:endParaRPr>
            </a:p>
          </p:txBody>
        </p:sp>
        <p:grpSp>
          <p:nvGrpSpPr>
            <p:cNvPr id="40" name="Группа 41">
              <a:extLst>
                <a:ext uri="{FF2B5EF4-FFF2-40B4-BE49-F238E27FC236}">
                  <a16:creationId xmlns:a16="http://schemas.microsoft.com/office/drawing/2014/main" id="{CC5CD762-1C2D-4262-9D7A-785C7E4467BD}"/>
                </a:ext>
              </a:extLst>
            </p:cNvPr>
            <p:cNvGrpSpPr/>
            <p:nvPr/>
          </p:nvGrpSpPr>
          <p:grpSpPr>
            <a:xfrm>
              <a:off x="4675104" y="4412843"/>
              <a:ext cx="413029" cy="123779"/>
              <a:chOff x="4691429" y="4404678"/>
              <a:chExt cx="413029" cy="123779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26EFA1DD-C3A8-45DA-9BC9-FA85DA29D899}"/>
                  </a:ext>
                </a:extLst>
              </p:cNvPr>
              <p:cNvSpPr/>
              <p:nvPr/>
            </p:nvSpPr>
            <p:spPr>
              <a:xfrm>
                <a:off x="4691429" y="4405056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7AA19AE4-578B-4BF5-919C-61B6C7FBE4F7}"/>
                  </a:ext>
                </a:extLst>
              </p:cNvPr>
              <p:cNvSpPr/>
              <p:nvPr/>
            </p:nvSpPr>
            <p:spPr>
              <a:xfrm>
                <a:off x="4762539" y="4404680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D707A9D1-868A-430B-B62A-BA68E752DF6F}"/>
                  </a:ext>
                </a:extLst>
              </p:cNvPr>
              <p:cNvSpPr/>
              <p:nvPr/>
            </p:nvSpPr>
            <p:spPr>
              <a:xfrm>
                <a:off x="4837271" y="4404680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5A198F2F-CE12-4CC5-AEB9-3766A609E70E}"/>
                  </a:ext>
                </a:extLst>
              </p:cNvPr>
              <p:cNvSpPr/>
              <p:nvPr/>
            </p:nvSpPr>
            <p:spPr>
              <a:xfrm>
                <a:off x="4906873" y="4404679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897D9811-F815-4F86-920E-45DD6959C15F}"/>
                  </a:ext>
                </a:extLst>
              </p:cNvPr>
              <p:cNvSpPr/>
              <p:nvPr/>
            </p:nvSpPr>
            <p:spPr>
              <a:xfrm>
                <a:off x="4984007" y="4404678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F013D624-0C3A-4EDA-A87C-9DD80226E0FD}"/>
                  </a:ext>
                </a:extLst>
              </p:cNvPr>
              <p:cNvSpPr/>
              <p:nvPr/>
            </p:nvSpPr>
            <p:spPr>
              <a:xfrm>
                <a:off x="5058739" y="4404678"/>
                <a:ext cx="45719" cy="12340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CE893B00-0319-4EF7-AEB8-F1A49F42384D}"/>
              </a:ext>
            </a:extLst>
          </p:cNvPr>
          <p:cNvSpPr txBox="1">
            <a:spLocks/>
          </p:cNvSpPr>
          <p:nvPr/>
        </p:nvSpPr>
        <p:spPr>
          <a:xfrm>
            <a:off x="692727" y="3454104"/>
            <a:ext cx="2190351" cy="444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>
                <a:solidFill>
                  <a:srgbClr val="264C25"/>
                </a:solidFill>
                <a:latin typeface="Myriad Pro" panose="020B0503030403020204" pitchFamily="34" charset="0"/>
              </a:rPr>
              <a:t>Резервное копирование и хранение на микро-</a:t>
            </a:r>
            <a:r>
              <a:rPr lang="en-US" sz="1200">
                <a:solidFill>
                  <a:srgbClr val="264C25"/>
                </a:solidFill>
                <a:latin typeface="Myriad Pro" panose="020B0503030403020204" pitchFamily="34" charset="0"/>
              </a:rPr>
              <a:t>SD</a:t>
            </a:r>
            <a:endParaRPr lang="ru-RU" sz="1200" dirty="0">
              <a:solidFill>
                <a:srgbClr val="264C25"/>
              </a:solidFill>
              <a:latin typeface="Myriad Pro" panose="020B0503030403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C8297751-89A0-451F-A701-4837A5006138}"/>
              </a:ext>
            </a:extLst>
          </p:cNvPr>
          <p:cNvSpPr txBox="1">
            <a:spLocks/>
          </p:cNvSpPr>
          <p:nvPr/>
        </p:nvSpPr>
        <p:spPr>
          <a:xfrm>
            <a:off x="5507328" y="2988290"/>
            <a:ext cx="2291188" cy="60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>
                <a:solidFill>
                  <a:srgbClr val="264C25"/>
                </a:solidFill>
                <a:latin typeface="Myriad Pro" panose="020B0503030403020204" pitchFamily="34" charset="0"/>
              </a:rPr>
              <a:t>Резервное копирование и хранение на сервере</a:t>
            </a:r>
            <a:endParaRPr lang="ru-RU" sz="1200" dirty="0">
              <a:solidFill>
                <a:srgbClr val="264C25"/>
              </a:solidFill>
              <a:latin typeface="Myriad Pro" panose="020B0503030403020204" pitchFamily="34" charset="0"/>
            </a:endParaRPr>
          </a:p>
        </p:txBody>
      </p:sp>
      <p:sp>
        <p:nvSpPr>
          <p:cNvPr id="34" name="Стрелка: влево 51">
            <a:extLst>
              <a:ext uri="{FF2B5EF4-FFF2-40B4-BE49-F238E27FC236}">
                <a16:creationId xmlns:a16="http://schemas.microsoft.com/office/drawing/2014/main" id="{E8A00ABC-03D0-4595-80CA-075A883CA05E}"/>
              </a:ext>
            </a:extLst>
          </p:cNvPr>
          <p:cNvSpPr/>
          <p:nvPr/>
        </p:nvSpPr>
        <p:spPr>
          <a:xfrm>
            <a:off x="4579146" y="1470841"/>
            <a:ext cx="2065630" cy="617198"/>
          </a:xfrm>
          <a:prstGeom prst="leftArrow">
            <a:avLst/>
          </a:prstGeom>
          <a:gradFill>
            <a:gsLst>
              <a:gs pos="1000">
                <a:srgbClr val="FF0000"/>
              </a:gs>
              <a:gs pos="100000">
                <a:srgbClr val="0963A2">
                  <a:alpha val="0"/>
                </a:srgbClr>
              </a:gs>
            </a:gsLst>
            <a:lin ang="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>
                <a:solidFill>
                  <a:srgbClr val="FFFF00"/>
                </a:solidFill>
              </a:rPr>
              <a:t>восстановление</a:t>
            </a:r>
          </a:p>
        </p:txBody>
      </p:sp>
      <p:sp>
        <p:nvSpPr>
          <p:cNvPr id="35" name="Стрелка: влево 53">
            <a:extLst>
              <a:ext uri="{FF2B5EF4-FFF2-40B4-BE49-F238E27FC236}">
                <a16:creationId xmlns:a16="http://schemas.microsoft.com/office/drawing/2014/main" id="{8A754A5A-90ED-4D34-8A4F-B2C3849FCEB1}"/>
              </a:ext>
            </a:extLst>
          </p:cNvPr>
          <p:cNvSpPr/>
          <p:nvPr/>
        </p:nvSpPr>
        <p:spPr>
          <a:xfrm rot="16200000" flipH="1">
            <a:off x="3433455" y="3163832"/>
            <a:ext cx="1336732" cy="637006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1D73AC">
                  <a:alpha val="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chemeClr val="bg1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>
                <a:solidFill>
                  <a:srgbClr val="FFFF00"/>
                </a:solidFill>
              </a:rPr>
              <a:t>восстановление</a:t>
            </a:r>
          </a:p>
        </p:txBody>
      </p:sp>
      <p:sp>
        <p:nvSpPr>
          <p:cNvPr id="36" name="Стрелка: влево 22">
            <a:extLst>
              <a:ext uri="{FF2B5EF4-FFF2-40B4-BE49-F238E27FC236}">
                <a16:creationId xmlns:a16="http://schemas.microsoft.com/office/drawing/2014/main" id="{9CA97AAC-030A-4BC5-AB84-6F3D823DFD68}"/>
              </a:ext>
            </a:extLst>
          </p:cNvPr>
          <p:cNvSpPr/>
          <p:nvPr/>
        </p:nvSpPr>
        <p:spPr>
          <a:xfrm flipH="1">
            <a:off x="4767895" y="1936073"/>
            <a:ext cx="1547403" cy="865808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1D73AC">
                  <a:alpha val="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rgbClr val="095385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 descr="logo_t_1.png">
            <a:extLst>
              <a:ext uri="{FF2B5EF4-FFF2-40B4-BE49-F238E27FC236}">
                <a16:creationId xmlns:a16="http://schemas.microsoft.com/office/drawing/2014/main" id="{73010ABC-7250-4D7D-A19E-B683807DBEA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880BAB6-4332-41BC-AC53-7AA8B120BA75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11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737155" y="108000"/>
            <a:ext cx="6322690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</a:rPr>
              <a:t>Облачный сервис «</a:t>
            </a:r>
            <a:r>
              <a:rPr lang="en-US" sz="2400" err="1">
                <a:solidFill>
                  <a:schemeClr val="bg1"/>
                </a:solidFill>
                <a:latin typeface="Myriad Pro" panose="020B0503030403020204" pitchFamily="34" charset="0"/>
              </a:rPr>
              <a:t>cFarmer</a:t>
            </a:r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»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CC8BFD1-881F-4243-AE17-138FC7ECBF83}"/>
              </a:ext>
            </a:extLst>
          </p:cNvPr>
          <p:cNvGrpSpPr/>
          <p:nvPr/>
        </p:nvGrpSpPr>
        <p:grpSpPr>
          <a:xfrm>
            <a:off x="877372" y="2641600"/>
            <a:ext cx="1784548" cy="1503471"/>
            <a:chOff x="683531" y="3824206"/>
            <a:chExt cx="944238" cy="744515"/>
          </a:xfrm>
        </p:grpSpPr>
        <p:sp>
          <p:nvSpPr>
            <p:cNvPr id="55" name="Трапеция 54">
              <a:extLst>
                <a:ext uri="{FF2B5EF4-FFF2-40B4-BE49-F238E27FC236}">
                  <a16:creationId xmlns:a16="http://schemas.microsoft.com/office/drawing/2014/main" id="{078418A2-D625-41FB-AF8C-DBD1F55109A2}"/>
                </a:ext>
              </a:extLst>
            </p:cNvPr>
            <p:cNvSpPr/>
            <p:nvPr/>
          </p:nvSpPr>
          <p:spPr>
            <a:xfrm>
              <a:off x="818873" y="4182031"/>
              <a:ext cx="679849" cy="178754"/>
            </a:xfrm>
            <a:prstGeom prst="trapezoid">
              <a:avLst>
                <a:gd name="adj" fmla="val 56952"/>
              </a:avLst>
            </a:prstGeom>
            <a:solidFill>
              <a:srgbClr val="688037"/>
            </a:solidFill>
            <a:ln w="25400">
              <a:solidFill>
                <a:srgbClr val="94D3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Трапеция 55">
              <a:extLst>
                <a:ext uri="{FF2B5EF4-FFF2-40B4-BE49-F238E27FC236}">
                  <a16:creationId xmlns:a16="http://schemas.microsoft.com/office/drawing/2014/main" id="{728D667B-4B5F-4CDA-9981-36C5A2E64134}"/>
                </a:ext>
              </a:extLst>
            </p:cNvPr>
            <p:cNvSpPr/>
            <p:nvPr/>
          </p:nvSpPr>
          <p:spPr>
            <a:xfrm>
              <a:off x="683531" y="4389967"/>
              <a:ext cx="944238" cy="178754"/>
            </a:xfrm>
            <a:prstGeom prst="trapezoid">
              <a:avLst>
                <a:gd name="adj" fmla="val 56952"/>
              </a:avLst>
            </a:prstGeom>
            <a:solidFill>
              <a:srgbClr val="D9680D">
                <a:alpha val="42000"/>
              </a:srgbClr>
            </a:solidFill>
            <a:ln w="25400">
              <a:solidFill>
                <a:srgbClr val="F8B279">
                  <a:alpha val="4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трелка: влево 18">
              <a:extLst>
                <a:ext uri="{FF2B5EF4-FFF2-40B4-BE49-F238E27FC236}">
                  <a16:creationId xmlns:a16="http://schemas.microsoft.com/office/drawing/2014/main" id="{942B0950-63CE-4E53-9D31-B3F438D8A278}"/>
                </a:ext>
              </a:extLst>
            </p:cNvPr>
            <p:cNvSpPr/>
            <p:nvPr/>
          </p:nvSpPr>
          <p:spPr>
            <a:xfrm rot="16200000" flipH="1">
              <a:off x="994387" y="3754043"/>
              <a:ext cx="328821" cy="469148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D73AC"/>
                </a:gs>
              </a:gsLst>
              <a:lin ang="0" scaled="1"/>
              <a:tileRect/>
            </a:gradFill>
            <a:ln>
              <a:gradFill flip="none" rotWithShape="1">
                <a:gsLst>
                  <a:gs pos="1000">
                    <a:srgbClr val="136CA8"/>
                  </a:gs>
                  <a:gs pos="100000">
                    <a:srgbClr val="0963A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6795AF9-7594-4C49-9469-4BECD5D55528}"/>
              </a:ext>
            </a:extLst>
          </p:cNvPr>
          <p:cNvGrpSpPr/>
          <p:nvPr/>
        </p:nvGrpSpPr>
        <p:grpSpPr>
          <a:xfrm>
            <a:off x="732198" y="1107440"/>
            <a:ext cx="2437722" cy="1377760"/>
            <a:chOff x="6390302" y="2795464"/>
            <a:chExt cx="3008352" cy="1608596"/>
          </a:xfrm>
        </p:grpSpPr>
        <p:sp>
          <p:nvSpPr>
            <p:cNvPr id="59" name="Равнобедренный треугольник 58">
              <a:extLst>
                <a:ext uri="{FF2B5EF4-FFF2-40B4-BE49-F238E27FC236}">
                  <a16:creationId xmlns:a16="http://schemas.microsoft.com/office/drawing/2014/main" id="{1604055F-09E1-4727-92FF-38A5918AA71E}"/>
                </a:ext>
              </a:extLst>
            </p:cNvPr>
            <p:cNvSpPr/>
            <p:nvPr/>
          </p:nvSpPr>
          <p:spPr>
            <a:xfrm>
              <a:off x="6809337" y="2795464"/>
              <a:ext cx="1805997" cy="1608596"/>
            </a:xfrm>
            <a:prstGeom prst="triangle">
              <a:avLst/>
            </a:prstGeom>
            <a:solidFill>
              <a:srgbClr val="0070C0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0" name="Группа 27">
              <a:extLst>
                <a:ext uri="{FF2B5EF4-FFF2-40B4-BE49-F238E27FC236}">
                  <a16:creationId xmlns:a16="http://schemas.microsoft.com/office/drawing/2014/main" id="{82588027-F6BC-4662-BE3C-86F4B9971731}"/>
                </a:ext>
              </a:extLst>
            </p:cNvPr>
            <p:cNvGrpSpPr/>
            <p:nvPr/>
          </p:nvGrpSpPr>
          <p:grpSpPr>
            <a:xfrm>
              <a:off x="6390302" y="3443097"/>
              <a:ext cx="3008352" cy="725678"/>
              <a:chOff x="858024" y="3239977"/>
              <a:chExt cx="3008352" cy="725678"/>
            </a:xfrm>
          </p:grpSpPr>
          <p:sp>
            <p:nvSpPr>
              <p:cNvPr id="61" name="Прямоугольник: скругленные углы 26">
                <a:extLst>
                  <a:ext uri="{FF2B5EF4-FFF2-40B4-BE49-F238E27FC236}">
                    <a16:creationId xmlns:a16="http://schemas.microsoft.com/office/drawing/2014/main" id="{50B14162-1086-4F01-86CA-1911AD88FC98}"/>
                  </a:ext>
                </a:extLst>
              </p:cNvPr>
              <p:cNvSpPr/>
              <p:nvPr/>
            </p:nvSpPr>
            <p:spPr>
              <a:xfrm>
                <a:off x="858024" y="3249897"/>
                <a:ext cx="2650686" cy="557327"/>
              </a:xfrm>
              <a:prstGeom prst="roundRect">
                <a:avLst/>
              </a:prstGeom>
              <a:solidFill>
                <a:srgbClr val="09538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6A300D79-A179-4141-BAB4-E5337D9BA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232" y="3239977"/>
                <a:ext cx="2796144" cy="725678"/>
              </a:xfrm>
              <a:prstGeom prst="rect">
                <a:avLst/>
              </a:prstGeom>
            </p:spPr>
          </p:pic>
        </p:grp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D41482E8-E9DB-48EA-ABDF-10A91A1C9E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91" y="1143544"/>
            <a:ext cx="5686613" cy="2855266"/>
          </a:xfrm>
          <a:prstGeom prst="rect">
            <a:avLst/>
          </a:prstGeom>
          <a:ln>
            <a:solidFill>
              <a:srgbClr val="6DB647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01765-20BD-438D-BB77-3AD080638D6B}"/>
              </a:ext>
            </a:extLst>
          </p:cNvPr>
          <p:cNvSpPr txBox="1"/>
          <p:nvPr/>
        </p:nvSpPr>
        <p:spPr>
          <a:xfrm>
            <a:off x="3440784" y="758457"/>
            <a:ext cx="5222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264C25"/>
                </a:solidFill>
              </a:rPr>
              <a:t>Пример отчета кормления</a:t>
            </a:r>
          </a:p>
        </p:txBody>
      </p:sp>
      <p:pic>
        <p:nvPicPr>
          <p:cNvPr id="27" name="Рисунок 26" descr="logo_t_1.png">
            <a:extLst>
              <a:ext uri="{FF2B5EF4-FFF2-40B4-BE49-F238E27FC236}">
                <a16:creationId xmlns:a16="http://schemas.microsoft.com/office/drawing/2014/main" id="{7BAD85AC-E62F-475D-9B8A-40878C9DAE4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C0CA966-2835-4C39-BFE8-98EB5C63500A}"/>
              </a:ext>
            </a:extLst>
          </p:cNvPr>
          <p:cNvSpPr/>
          <p:nvPr/>
        </p:nvSpPr>
        <p:spPr>
          <a:xfrm>
            <a:off x="0" y="658107"/>
            <a:ext cx="9159240" cy="3986479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12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9316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648000" y="108000"/>
            <a:ext cx="8411845" cy="481330"/>
          </a:xfrm>
        </p:spPr>
        <p:txBody>
          <a:bodyPr lIns="91440" tIns="45720" rIns="91440" bIns="45720" anchor="b">
            <a:no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Особенности системы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44158" y="32770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E1DEC-529D-4A4D-A0F8-BBEB522C1538}"/>
              </a:ext>
            </a:extLst>
          </p:cNvPr>
          <p:cNvSpPr txBox="1"/>
          <p:nvPr/>
        </p:nvSpPr>
        <p:spPr>
          <a:xfrm>
            <a:off x="3989181" y="966623"/>
            <a:ext cx="4651899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chemeClr val="accent1">
                    <a:lumMod val="75000"/>
                  </a:schemeClr>
                </a:solidFill>
              </a:rPr>
              <a:t>Внедренческие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accent1">
                    <a:lumMod val="75000"/>
                  </a:schemeClr>
                </a:solidFill>
              </a:rPr>
              <a:t>Инсталляция, пуско-наладочные работы и обучение за </a:t>
            </a:r>
            <a:r>
              <a:rPr lang="ru-RU" sz="1400" b="1">
                <a:solidFill>
                  <a:schemeClr val="accent1">
                    <a:lumMod val="75000"/>
                  </a:schemeClr>
                </a:solidFill>
              </a:rPr>
              <a:t>один день</a:t>
            </a:r>
            <a:r>
              <a:rPr lang="ru-RU" sz="140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accent1">
                    <a:lumMod val="75000"/>
                  </a:schemeClr>
                </a:solidFill>
              </a:rPr>
              <a:t>Адаптированность к </a:t>
            </a:r>
            <a:r>
              <a:rPr lang="ru-RU" sz="1400" b="1">
                <a:solidFill>
                  <a:schemeClr val="accent1">
                    <a:lumMod val="75000"/>
                  </a:schemeClr>
                </a:solidFill>
              </a:rPr>
              <a:t>различным схемам </a:t>
            </a:r>
            <a:r>
              <a:rPr lang="ru-RU" sz="1400">
                <a:solidFill>
                  <a:schemeClr val="accent1">
                    <a:lumMod val="75000"/>
                  </a:schemeClr>
                </a:solidFill>
              </a:rPr>
              <a:t>кормления.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D3DE89B-4A47-4BA4-B872-CCD3735CBC3B}"/>
              </a:ext>
            </a:extLst>
          </p:cNvPr>
          <p:cNvGrpSpPr/>
          <p:nvPr/>
        </p:nvGrpSpPr>
        <p:grpSpPr>
          <a:xfrm>
            <a:off x="432000" y="972000"/>
            <a:ext cx="3128128" cy="1040285"/>
            <a:chOff x="152400" y="826135"/>
            <a:chExt cx="3128128" cy="104028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DC7D3B82-9A38-4099-BE24-EB38D397DA84}"/>
                </a:ext>
              </a:extLst>
            </p:cNvPr>
            <p:cNvSpPr/>
            <p:nvPr/>
          </p:nvSpPr>
          <p:spPr>
            <a:xfrm>
              <a:off x="152400" y="826135"/>
              <a:ext cx="3128128" cy="1040285"/>
            </a:xfrm>
            <a:prstGeom prst="rect">
              <a:avLst/>
            </a:prstGeom>
            <a:solidFill>
              <a:srgbClr val="6DB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logo_t_1.png">
              <a:extLst>
                <a:ext uri="{FF2B5EF4-FFF2-40B4-BE49-F238E27FC236}">
                  <a16:creationId xmlns:a16="http://schemas.microsoft.com/office/drawing/2014/main" id="{409DEAA0-17B8-476C-95D6-58B0E649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574" y="1048497"/>
              <a:ext cx="2365030" cy="68834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77C9FC-8164-413E-96EB-2900321DF888}"/>
              </a:ext>
            </a:extLst>
          </p:cNvPr>
          <p:cNvSpPr txBox="1"/>
          <p:nvPr/>
        </p:nvSpPr>
        <p:spPr>
          <a:xfrm>
            <a:off x="3989163" y="2170617"/>
            <a:ext cx="48728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rgbClr val="CC9900"/>
                </a:solidFill>
              </a:rPr>
              <a:t>Эксплуатационные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CC9900"/>
                </a:solidFill>
              </a:rPr>
              <a:t>Эргономичный и удобный интерфейс для зоотехника и механизатора;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CC9900"/>
                </a:solidFill>
              </a:rPr>
              <a:t>Управление системой как с </a:t>
            </a:r>
            <a:r>
              <a:rPr lang="ru-RU" sz="1400" b="1">
                <a:solidFill>
                  <a:srgbClr val="CC9900"/>
                </a:solidFill>
              </a:rPr>
              <a:t>ПК</a:t>
            </a:r>
            <a:r>
              <a:rPr lang="ru-RU" sz="1400">
                <a:solidFill>
                  <a:srgbClr val="CC9900"/>
                </a:solidFill>
              </a:rPr>
              <a:t>, так и </a:t>
            </a:r>
            <a:r>
              <a:rPr lang="ru-RU" sz="1400" b="1">
                <a:solidFill>
                  <a:srgbClr val="CC9900"/>
                </a:solidFill>
              </a:rPr>
              <a:t>с мобильных устройств</a:t>
            </a:r>
            <a:r>
              <a:rPr lang="ru-RU" sz="1400">
                <a:solidFill>
                  <a:srgbClr val="CC9900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CC9900"/>
                </a:solidFill>
              </a:rPr>
              <a:t>Минимальная потребность в сервисном обслуживании;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CC9900"/>
                </a:solidFill>
              </a:rPr>
              <a:t>Возможность оперативной корректировки плана кормления при изменении рациона, количества животных, др. или при возникновении нештатных ситуаций.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6A706-4213-4D60-8D72-4AB210142D1A}"/>
              </a:ext>
            </a:extLst>
          </p:cNvPr>
          <p:cNvSpPr txBox="1"/>
          <p:nvPr/>
        </p:nvSpPr>
        <p:spPr>
          <a:xfrm>
            <a:off x="350666" y="2185896"/>
            <a:ext cx="3571524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>
                <a:solidFill>
                  <a:srgbClr val="008000"/>
                </a:solidFill>
              </a:rPr>
              <a:t>Технологические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008000"/>
                </a:solidFill>
              </a:rPr>
              <a:t>Удобство монтажа, обслуживания и работы благодаря </a:t>
            </a:r>
            <a:r>
              <a:rPr lang="ru-RU" sz="1400" b="1">
                <a:solidFill>
                  <a:srgbClr val="008000"/>
                </a:solidFill>
              </a:rPr>
              <a:t>беспроводным технологиям </a:t>
            </a:r>
            <a:r>
              <a:rPr lang="ru-RU" sz="1400">
                <a:solidFill>
                  <a:srgbClr val="008000"/>
                </a:solidFill>
              </a:rPr>
              <a:t>и особенностям конструкции;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>
                <a:solidFill>
                  <a:srgbClr val="008000"/>
                </a:solidFill>
              </a:rPr>
              <a:t>Возможность установки </a:t>
            </a:r>
            <a:r>
              <a:rPr lang="ru-RU" sz="1400" b="1">
                <a:solidFill>
                  <a:srgbClr val="008000"/>
                </a:solidFill>
              </a:rPr>
              <a:t>на любой тип кормосмесителя</a:t>
            </a:r>
            <a:r>
              <a:rPr lang="ru-RU" sz="1400">
                <a:solidFill>
                  <a:srgbClr val="008000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>
                <a:solidFill>
                  <a:srgbClr val="008000"/>
                </a:solidFill>
              </a:rPr>
              <a:t>Бесперебойная работа </a:t>
            </a:r>
            <a:r>
              <a:rPr lang="ru-RU" sz="1400">
                <a:solidFill>
                  <a:srgbClr val="008000"/>
                </a:solidFill>
              </a:rPr>
              <a:t>в агрессивных условиях фермы</a:t>
            </a:r>
            <a:r>
              <a:rPr lang="ru-RU">
                <a:solidFill>
                  <a:srgbClr val="008000"/>
                </a:solidFill>
              </a:rPr>
              <a:t>.</a:t>
            </a:r>
            <a:endParaRPr lang="ru-RU" b="1">
              <a:solidFill>
                <a:srgbClr val="008000"/>
              </a:solidFill>
            </a:endParaRPr>
          </a:p>
          <a:p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C0CA966-2835-4C39-BFE8-98EB5C63500A}"/>
              </a:ext>
            </a:extLst>
          </p:cNvPr>
          <p:cNvSpPr/>
          <p:nvPr/>
        </p:nvSpPr>
        <p:spPr>
          <a:xfrm>
            <a:off x="0" y="658107"/>
            <a:ext cx="9159240" cy="3986479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13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9316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7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44158" y="32770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CAFC50-7EEF-46F8-9A46-101B0DB36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300" y="671830"/>
            <a:ext cx="5981700" cy="397222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9D57964-9701-4A3D-B475-6B6EEF644597}"/>
              </a:ext>
            </a:extLst>
          </p:cNvPr>
          <p:cNvGrpSpPr/>
          <p:nvPr/>
        </p:nvGrpSpPr>
        <p:grpSpPr>
          <a:xfrm>
            <a:off x="444158" y="2327059"/>
            <a:ext cx="7045726" cy="2028900"/>
            <a:chOff x="425992" y="1675364"/>
            <a:chExt cx="7045726" cy="2028900"/>
          </a:xfrm>
        </p:grpSpPr>
        <p:sp>
          <p:nvSpPr>
            <p:cNvPr id="23" name="Google Shape;361;p33">
              <a:extLst>
                <a:ext uri="{FF2B5EF4-FFF2-40B4-BE49-F238E27FC236}">
                  <a16:creationId xmlns:a16="http://schemas.microsoft.com/office/drawing/2014/main" id="{5FC5336E-089F-40E6-8BDE-7F69FFC4D4A4}"/>
                </a:ext>
              </a:extLst>
            </p:cNvPr>
            <p:cNvSpPr/>
            <p:nvPr/>
          </p:nvSpPr>
          <p:spPr>
            <a:xfrm>
              <a:off x="2240136" y="1844653"/>
              <a:ext cx="2744690" cy="1656600"/>
            </a:xfrm>
            <a:prstGeom prst="chevron">
              <a:avLst>
                <a:gd name="adj" fmla="val 2985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4" name="Google Shape;363;p33">
              <a:extLst>
                <a:ext uri="{FF2B5EF4-FFF2-40B4-BE49-F238E27FC236}">
                  <a16:creationId xmlns:a16="http://schemas.microsoft.com/office/drawing/2014/main" id="{51D40DBA-FB78-4350-AF4B-DA21F50224AF}"/>
                </a:ext>
              </a:extLst>
            </p:cNvPr>
            <p:cNvSpPr/>
            <p:nvPr/>
          </p:nvSpPr>
          <p:spPr>
            <a:xfrm>
              <a:off x="4173716" y="1675364"/>
              <a:ext cx="3298002" cy="2028900"/>
            </a:xfrm>
            <a:prstGeom prst="chevron">
              <a:avLst>
                <a:gd name="adj" fmla="val 29853"/>
              </a:avLst>
            </a:prstGeom>
            <a:solidFill>
              <a:schemeClr val="accent3">
                <a:lumMod val="50000"/>
                <a:alpha val="8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" name="Google Shape;364;p33">
              <a:extLst>
                <a:ext uri="{FF2B5EF4-FFF2-40B4-BE49-F238E27FC236}">
                  <a16:creationId xmlns:a16="http://schemas.microsoft.com/office/drawing/2014/main" id="{ED3EF4A4-CD07-4EA2-8213-77857890B7A9}"/>
                </a:ext>
              </a:extLst>
            </p:cNvPr>
            <p:cNvSpPr/>
            <p:nvPr/>
          </p:nvSpPr>
          <p:spPr>
            <a:xfrm>
              <a:off x="425992" y="2010403"/>
              <a:ext cx="2507125" cy="1325100"/>
            </a:xfrm>
            <a:prstGeom prst="chevron">
              <a:avLst>
                <a:gd name="adj" fmla="val 29853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ru-RU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  <a:sym typeface="Montserrat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984E25E-4D5B-485A-AB02-795C1CAF2EE6}"/>
                </a:ext>
              </a:extLst>
            </p:cNvPr>
            <p:cNvSpPr/>
            <p:nvPr/>
          </p:nvSpPr>
          <p:spPr>
            <a:xfrm>
              <a:off x="5206905" y="2257455"/>
              <a:ext cx="18974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  <a:sym typeface="Montserrat"/>
                </a:rPr>
                <a:t>Рост надоев и улучшение здоровья стада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  <a:sym typeface="Montserra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D94CBC6-E1BA-4B6E-A29D-9FCE9F5FFDF6}"/>
                </a:ext>
              </a:extLst>
            </p:cNvPr>
            <p:cNvSpPr/>
            <p:nvPr/>
          </p:nvSpPr>
          <p:spPr>
            <a:xfrm>
              <a:off x="2972300" y="2320482"/>
              <a:ext cx="158110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  <a:sym typeface="Montserrat"/>
                </a:rPr>
                <a:t>Рациональный расход корма и денег</a:t>
              </a:r>
              <a:endParaRPr lang="ru-RU" sz="140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02CD728-D01E-416C-AEB8-86948CEEA5B9}"/>
                </a:ext>
              </a:extLst>
            </p:cNvPr>
            <p:cNvSpPr/>
            <p:nvPr/>
          </p:nvSpPr>
          <p:spPr>
            <a:xfrm>
              <a:off x="985175" y="2293056"/>
              <a:ext cx="167524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  <a:sym typeface="Montserrat"/>
                </a:rPr>
                <a:t>Достоверность данных по кормлению</a:t>
              </a:r>
              <a:endParaRPr lang="ru-RU" sz="14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4AD2077-0DB2-4756-ABE9-A5F15945EC8B}"/>
              </a:ext>
            </a:extLst>
          </p:cNvPr>
          <p:cNvGrpSpPr/>
          <p:nvPr/>
        </p:nvGrpSpPr>
        <p:grpSpPr>
          <a:xfrm>
            <a:off x="432000" y="972000"/>
            <a:ext cx="3128128" cy="1040285"/>
            <a:chOff x="152400" y="826135"/>
            <a:chExt cx="3128128" cy="1040285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998657E-D796-4996-A606-5C487281CFBA}"/>
                </a:ext>
              </a:extLst>
            </p:cNvPr>
            <p:cNvSpPr/>
            <p:nvPr/>
          </p:nvSpPr>
          <p:spPr>
            <a:xfrm>
              <a:off x="152400" y="826135"/>
              <a:ext cx="3128128" cy="1040285"/>
            </a:xfrm>
            <a:prstGeom prst="rect">
              <a:avLst/>
            </a:prstGeom>
            <a:solidFill>
              <a:srgbClr val="6DB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logo_t_1.png">
              <a:extLst>
                <a:ext uri="{FF2B5EF4-FFF2-40B4-BE49-F238E27FC236}">
                  <a16:creationId xmlns:a16="http://schemas.microsoft.com/office/drawing/2014/main" id="{625CE0E7-435E-49B2-B9C6-BE56D1E18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9574" y="1048497"/>
              <a:ext cx="2365030" cy="688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58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C0CA966-2835-4C39-BFE8-98EB5C63500A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14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44158" y="32770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1" name="TextBox 147">
            <a:extLst>
              <a:ext uri="{FF2B5EF4-FFF2-40B4-BE49-F238E27FC236}">
                <a16:creationId xmlns:a16="http://schemas.microsoft.com/office/drawing/2014/main" id="{A1A988B3-0939-45A3-AB35-01565A6883DB}"/>
              </a:ext>
            </a:extLst>
          </p:cNvPr>
          <p:cNvSpPr txBox="1"/>
          <p:nvPr/>
        </p:nvSpPr>
        <p:spPr>
          <a:xfrm>
            <a:off x="424154" y="2139514"/>
            <a:ext cx="2735519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Алтайский край;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Краснодарский край;</a:t>
            </a:r>
            <a:endParaRPr sz="1400" b="1" dirty="0">
              <a:solidFill>
                <a:srgbClr val="264C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Ростовская область;</a:t>
            </a:r>
            <a:endParaRPr lang="ru-RU" sz="1400" b="1" dirty="0">
              <a:solidFill>
                <a:srgbClr val="264C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Татарстан;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Тюменская область;</a:t>
            </a:r>
            <a:endParaRPr sz="1400" b="1" dirty="0">
              <a:solidFill>
                <a:srgbClr val="264C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Чувашия.</a:t>
            </a:r>
            <a:r>
              <a:rPr sz="1400" b="1">
                <a:solidFill>
                  <a:srgbClr val="264C2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400" b="1" dirty="0">
              <a:solidFill>
                <a:srgbClr val="264C2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BE853-DCA9-4C20-86F3-9FD440C69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26" y="1124844"/>
            <a:ext cx="5216261" cy="2695826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B3FD85C-B233-44FD-9842-AD0ACFF8DAB6}"/>
              </a:ext>
            </a:extLst>
          </p:cNvPr>
          <p:cNvGrpSpPr/>
          <p:nvPr/>
        </p:nvGrpSpPr>
        <p:grpSpPr>
          <a:xfrm>
            <a:off x="432000" y="972000"/>
            <a:ext cx="3128128" cy="1040285"/>
            <a:chOff x="152400" y="826135"/>
            <a:chExt cx="3128128" cy="104028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BDAC3E3-40EA-40B7-BD04-A5AF350EB13C}"/>
                </a:ext>
              </a:extLst>
            </p:cNvPr>
            <p:cNvSpPr/>
            <p:nvPr/>
          </p:nvSpPr>
          <p:spPr>
            <a:xfrm>
              <a:off x="152400" y="826135"/>
              <a:ext cx="3128128" cy="1040285"/>
            </a:xfrm>
            <a:prstGeom prst="rect">
              <a:avLst/>
            </a:prstGeom>
            <a:solidFill>
              <a:srgbClr val="6DB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logo_t_1.png">
              <a:extLst>
                <a:ext uri="{FF2B5EF4-FFF2-40B4-BE49-F238E27FC236}">
                  <a16:creationId xmlns:a16="http://schemas.microsoft.com/office/drawing/2014/main" id="{69FD7C79-411D-475D-9B0B-CC442DEC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574" y="1048497"/>
              <a:ext cx="2365030" cy="688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921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3DBC292-FB6B-403A-A4BE-42EB1FF8F852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15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648000" y="108000"/>
            <a:ext cx="8411845" cy="481330"/>
          </a:xfrm>
        </p:spPr>
        <p:txBody>
          <a:bodyPr lIns="91440" tIns="45720" rIns="91440" bIns="45720" anchor="b">
            <a:noAutofit/>
          </a:bodyPr>
          <a:lstStyle/>
          <a:p>
            <a:pPr defTabSz="914400"/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</a:rPr>
              <a:t>Наши контакты: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44158" y="32770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TextBox 103">
            <a:extLst>
              <a:ext uri="{FF2B5EF4-FFF2-40B4-BE49-F238E27FC236}">
                <a16:creationId xmlns:a16="http://schemas.microsoft.com/office/drawing/2014/main" id="{6EF2DFD8-4CBF-4938-8931-A913AC31E3C9}"/>
              </a:ext>
            </a:extLst>
          </p:cNvPr>
          <p:cNvSpPr txBox="1"/>
          <p:nvPr/>
        </p:nvSpPr>
        <p:spPr>
          <a:xfrm>
            <a:off x="4366260" y="972000"/>
            <a:ext cx="4333582" cy="293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  <a:latin typeface="Century Gothic"/>
              </a:rPr>
              <a:t>ООО </a:t>
            </a:r>
            <a:r>
              <a:rPr lang="ru-RU" sz="1400" b="1" dirty="0">
                <a:solidFill>
                  <a:srgbClr val="264C25"/>
                </a:solidFill>
                <a:latin typeface="Century Gothic"/>
              </a:rPr>
              <a:t>«Транспортная </a:t>
            </a:r>
            <a:r>
              <a:rPr lang="ru-RU" sz="1400" b="1">
                <a:solidFill>
                  <a:srgbClr val="264C25"/>
                </a:solidFill>
                <a:latin typeface="Century Gothic"/>
              </a:rPr>
              <a:t>логистика»</a:t>
            </a: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sz="1400" b="1" dirty="0">
              <a:solidFill>
                <a:srgbClr val="264C25"/>
              </a:solidFill>
              <a:latin typeface="Century Gothic"/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 dirty="0">
                <a:solidFill>
                  <a:srgbClr val="264C25"/>
                </a:solidFill>
                <a:latin typeface="Century Gothic"/>
              </a:rPr>
              <a:t>Краснодарский край, </a:t>
            </a:r>
            <a:r>
              <a:rPr lang="ru-RU" sz="1400" b="1" dirty="0">
                <a:solidFill>
                  <a:srgbClr val="264C25"/>
                </a:solidFill>
              </a:rPr>
              <a:t>Ейск</a:t>
            </a:r>
            <a:r>
              <a:rPr lang="ru-RU" sz="1400" b="1">
                <a:solidFill>
                  <a:srgbClr val="264C25"/>
                </a:solidFill>
              </a:rPr>
              <a:t>, </a:t>
            </a: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</a:rPr>
              <a:t>ул</a:t>
            </a:r>
            <a:r>
              <a:rPr lang="ru-RU" sz="1400" b="1" dirty="0">
                <a:solidFill>
                  <a:srgbClr val="264C25"/>
                </a:solidFill>
              </a:rPr>
              <a:t>. Коммунистическая, 85/1 </a:t>
            </a:r>
            <a:r>
              <a:rPr lang="ru-RU" sz="1400" b="1">
                <a:solidFill>
                  <a:srgbClr val="264C25"/>
                </a:solidFill>
              </a:rPr>
              <a:t>офис 5</a:t>
            </a: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sz="1400" b="1" dirty="0">
              <a:solidFill>
                <a:srgbClr val="264C25"/>
              </a:solidFill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1">
                <a:solidFill>
                  <a:srgbClr val="264C25"/>
                </a:solidFill>
              </a:rPr>
              <a:t>8</a:t>
            </a:r>
            <a:r>
              <a:rPr lang="ru-RU" sz="1400" b="1">
                <a:solidFill>
                  <a:srgbClr val="264C25"/>
                </a:solidFill>
              </a:rPr>
              <a:t> </a:t>
            </a:r>
            <a:r>
              <a:rPr lang="en-US" sz="1400" b="1" dirty="0">
                <a:solidFill>
                  <a:srgbClr val="264C25"/>
                </a:solidFill>
              </a:rPr>
              <a:t>861</a:t>
            </a:r>
            <a:r>
              <a:rPr lang="ru-RU" sz="1400" b="1" dirty="0">
                <a:solidFill>
                  <a:srgbClr val="264C25"/>
                </a:solidFill>
              </a:rPr>
              <a:t> </a:t>
            </a:r>
            <a:r>
              <a:rPr lang="en-US" sz="1400" b="1" dirty="0">
                <a:solidFill>
                  <a:srgbClr val="264C25"/>
                </a:solidFill>
              </a:rPr>
              <a:t>327-6</a:t>
            </a:r>
            <a:r>
              <a:rPr lang="ru-RU" sz="1400" b="1" dirty="0">
                <a:solidFill>
                  <a:srgbClr val="264C25"/>
                </a:solidFill>
              </a:rPr>
              <a:t>0</a:t>
            </a:r>
            <a:r>
              <a:rPr lang="en-US" sz="1400" b="1" dirty="0">
                <a:solidFill>
                  <a:srgbClr val="264C25"/>
                </a:solidFill>
              </a:rPr>
              <a:t>-4</a:t>
            </a:r>
            <a:r>
              <a:rPr lang="ru-RU" sz="1400" b="1" dirty="0">
                <a:solidFill>
                  <a:srgbClr val="264C25"/>
                </a:solidFill>
              </a:rPr>
              <a:t>0</a:t>
            </a:r>
            <a:endParaRPr lang="en-US" sz="1400" b="1" dirty="0">
              <a:solidFill>
                <a:srgbClr val="264C25"/>
              </a:solidFill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400" b="1">
                <a:solidFill>
                  <a:srgbClr val="264C25"/>
                </a:solidFill>
              </a:rPr>
              <a:t>8 </a:t>
            </a:r>
            <a:r>
              <a:rPr lang="en-US" sz="1400" b="1">
                <a:solidFill>
                  <a:srgbClr val="264C25"/>
                </a:solidFill>
              </a:rPr>
              <a:t>988</a:t>
            </a:r>
            <a:r>
              <a:rPr lang="ru-RU" sz="1400" b="1">
                <a:solidFill>
                  <a:srgbClr val="264C25"/>
                </a:solidFill>
              </a:rPr>
              <a:t> </a:t>
            </a:r>
            <a:r>
              <a:rPr lang="en-US" sz="1400" b="1">
                <a:solidFill>
                  <a:srgbClr val="264C25"/>
                </a:solidFill>
              </a:rPr>
              <a:t>888-12-49</a:t>
            </a:r>
            <a:endParaRPr lang="ru-RU" sz="1400" b="1">
              <a:solidFill>
                <a:srgbClr val="264C25"/>
              </a:solidFill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sz="1400" b="1" dirty="0">
              <a:solidFill>
                <a:srgbClr val="264C25"/>
              </a:solidFill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1" dirty="0">
                <a:solidFill>
                  <a:srgbClr val="264C25"/>
                </a:solidFill>
              </a:rPr>
              <a:t>feednet@bk.ru</a:t>
            </a:r>
            <a:endParaRPr lang="ru-RU" sz="1400" b="1" dirty="0">
              <a:solidFill>
                <a:srgbClr val="264C25"/>
              </a:solidFill>
            </a:endParaRPr>
          </a:p>
          <a:p>
            <a:pPr>
              <a:spcBef>
                <a:spcPts val="600"/>
              </a:spcBef>
              <a:defRPr sz="1100">
                <a:solidFill>
                  <a:srgbClr val="4D4D4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1400" b="1" u="sng" dirty="0">
                <a:solidFill>
                  <a:schemeClr val="accent2"/>
                </a:solidFill>
              </a:rPr>
              <a:t>site.cfarmer</a:t>
            </a:r>
            <a:r>
              <a:rPr lang="en-US" sz="1400" b="1" u="sng">
                <a:solidFill>
                  <a:schemeClr val="accent2"/>
                </a:solidFill>
              </a:rPr>
              <a:t>.ru</a:t>
            </a:r>
            <a:endParaRPr lang="ru-RU" sz="1400" b="1" u="sng" dirty="0">
              <a:solidFill>
                <a:schemeClr val="accent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2460D3F-F8F1-4C3F-AB44-5ADBD9AFCA78}"/>
              </a:ext>
            </a:extLst>
          </p:cNvPr>
          <p:cNvGrpSpPr/>
          <p:nvPr/>
        </p:nvGrpSpPr>
        <p:grpSpPr>
          <a:xfrm>
            <a:off x="432000" y="972000"/>
            <a:ext cx="3128128" cy="1040285"/>
            <a:chOff x="152400" y="826135"/>
            <a:chExt cx="3128128" cy="104028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683C948-19C0-40CE-93E7-2252123F238B}"/>
                </a:ext>
              </a:extLst>
            </p:cNvPr>
            <p:cNvSpPr/>
            <p:nvPr/>
          </p:nvSpPr>
          <p:spPr>
            <a:xfrm>
              <a:off x="152400" y="826135"/>
              <a:ext cx="3128128" cy="1040285"/>
            </a:xfrm>
            <a:prstGeom prst="rect">
              <a:avLst/>
            </a:prstGeom>
            <a:solidFill>
              <a:srgbClr val="6DB6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logo_t_1.png">
              <a:extLst>
                <a:ext uri="{FF2B5EF4-FFF2-40B4-BE49-F238E27FC236}">
                  <a16:creationId xmlns:a16="http://schemas.microsoft.com/office/drawing/2014/main" id="{B7C24C2C-AF0D-4039-A500-69D06EB3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9574" y="1048497"/>
              <a:ext cx="2365030" cy="688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901A75D1-C48A-4FDA-8D84-285949583B39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2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2700" y="-762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540762" y="69900"/>
            <a:ext cx="6519083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</a:rPr>
              <a:t>Архитектура </a:t>
            </a:r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информационной системы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129197" y="153449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271621" y="267756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3582B6A-B521-41C5-AD12-A4E8B067F0BB}"/>
              </a:ext>
            </a:extLst>
          </p:cNvPr>
          <p:cNvGrpSpPr/>
          <p:nvPr/>
        </p:nvGrpSpPr>
        <p:grpSpPr>
          <a:xfrm>
            <a:off x="386597" y="878277"/>
            <a:ext cx="5014854" cy="3392573"/>
            <a:chOff x="1468015" y="2032992"/>
            <a:chExt cx="5014854" cy="3392573"/>
          </a:xfrm>
        </p:grpSpPr>
        <p:sp>
          <p:nvSpPr>
            <p:cNvPr id="21" name="Прямоугольник: скругленные углы 111">
              <a:extLst>
                <a:ext uri="{FF2B5EF4-FFF2-40B4-BE49-F238E27FC236}">
                  <a16:creationId xmlns:a16="http://schemas.microsoft.com/office/drawing/2014/main" id="{09ABBFC3-42B7-49DC-9464-20FACC8B8E06}"/>
                </a:ext>
              </a:extLst>
            </p:cNvPr>
            <p:cNvSpPr/>
            <p:nvPr/>
          </p:nvSpPr>
          <p:spPr>
            <a:xfrm>
              <a:off x="1468015" y="2032992"/>
              <a:ext cx="5014854" cy="3392573"/>
            </a:xfrm>
            <a:prstGeom prst="roundRect">
              <a:avLst>
                <a:gd name="adj" fmla="val 17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107">
              <a:extLst>
                <a:ext uri="{FF2B5EF4-FFF2-40B4-BE49-F238E27FC236}">
                  <a16:creationId xmlns:a16="http://schemas.microsoft.com/office/drawing/2014/main" id="{911ACBDB-6BF1-4197-8FF3-245C6DECBE91}"/>
                </a:ext>
              </a:extLst>
            </p:cNvPr>
            <p:cNvGrpSpPr/>
            <p:nvPr/>
          </p:nvGrpSpPr>
          <p:grpSpPr>
            <a:xfrm>
              <a:off x="1763893" y="2093936"/>
              <a:ext cx="4428387" cy="3104098"/>
              <a:chOff x="3001844" y="1466082"/>
              <a:chExt cx="4428387" cy="310409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E0C6C22-8710-4654-A97F-BF555221B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4772" y="1466082"/>
                <a:ext cx="2835867" cy="1680295"/>
              </a:xfrm>
              <a:prstGeom prst="rect">
                <a:avLst/>
              </a:prstGeom>
            </p:spPr>
          </p:pic>
          <p:sp>
            <p:nvSpPr>
              <p:cNvPr id="24" name="Трапеция 23">
                <a:extLst>
                  <a:ext uri="{FF2B5EF4-FFF2-40B4-BE49-F238E27FC236}">
                    <a16:creationId xmlns:a16="http://schemas.microsoft.com/office/drawing/2014/main" id="{3BB5F6A2-0125-4F41-80F3-38A1FCEBD3B8}"/>
                  </a:ext>
                </a:extLst>
              </p:cNvPr>
              <p:cNvSpPr/>
              <p:nvPr/>
            </p:nvSpPr>
            <p:spPr>
              <a:xfrm>
                <a:off x="5284106" y="3208871"/>
                <a:ext cx="1336534" cy="398135"/>
              </a:xfrm>
              <a:prstGeom prst="trapezoid">
                <a:avLst>
                  <a:gd name="adj" fmla="val 56952"/>
                </a:avLst>
              </a:prstGeom>
              <a:solidFill>
                <a:srgbClr val="688037"/>
              </a:solidFill>
              <a:ln w="25400">
                <a:solidFill>
                  <a:srgbClr val="94D3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FeedNET</a:t>
                </a:r>
                <a:endParaRPr lang="ru-RU" dirty="0"/>
              </a:p>
            </p:txBody>
          </p: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4785D82F-5D7E-433F-8894-DB30CBC57EF9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H="1" flipV="1">
                <a:off x="5598481" y="2716693"/>
                <a:ext cx="353892" cy="492178"/>
              </a:xfrm>
              <a:prstGeom prst="line">
                <a:avLst/>
              </a:prstGeom>
              <a:ln w="38100">
                <a:gradFill>
                  <a:gsLst>
                    <a:gs pos="0">
                      <a:srgbClr val="94D351">
                        <a:alpha val="50000"/>
                      </a:srgbClr>
                    </a:gs>
                    <a:gs pos="100000">
                      <a:srgbClr val="00B0F0">
                        <a:alpha val="50000"/>
                      </a:srgb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CF338A21-30FC-4309-AE38-00125C62BABF}"/>
                  </a:ext>
                </a:extLst>
              </p:cNvPr>
              <p:cNvCxnSpPr>
                <a:cxnSpLocks/>
                <a:stCxn id="28" idx="0"/>
              </p:cNvCxnSpPr>
              <p:nvPr/>
            </p:nvCxnSpPr>
            <p:spPr>
              <a:xfrm flipV="1">
                <a:off x="4494237" y="2661329"/>
                <a:ext cx="365894" cy="547542"/>
              </a:xfrm>
              <a:prstGeom prst="line">
                <a:avLst/>
              </a:prstGeom>
              <a:ln w="38100">
                <a:gradFill>
                  <a:gsLst>
                    <a:gs pos="0">
                      <a:srgbClr val="94D351">
                        <a:alpha val="50000"/>
                      </a:srgbClr>
                    </a:gs>
                    <a:gs pos="100000">
                      <a:srgbClr val="00B0F0">
                        <a:alpha val="50000"/>
                      </a:srgb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Группа 89">
                <a:extLst>
                  <a:ext uri="{FF2B5EF4-FFF2-40B4-BE49-F238E27FC236}">
                    <a16:creationId xmlns:a16="http://schemas.microsoft.com/office/drawing/2014/main" id="{8DD40885-25BD-4BB5-9D8E-F2D171805233}"/>
                  </a:ext>
                </a:extLst>
              </p:cNvPr>
              <p:cNvGrpSpPr/>
              <p:nvPr/>
            </p:nvGrpSpPr>
            <p:grpSpPr>
              <a:xfrm>
                <a:off x="3651311" y="3607006"/>
                <a:ext cx="976570" cy="689791"/>
                <a:chOff x="3651311" y="3607006"/>
                <a:chExt cx="976570" cy="689791"/>
              </a:xfrm>
            </p:grpSpPr>
            <p:cxnSp>
              <p:nvCxnSpPr>
                <p:cNvPr id="49" name="Прямая соединительная линия 48">
                  <a:extLst>
                    <a:ext uri="{FF2B5EF4-FFF2-40B4-BE49-F238E27FC236}">
                      <a16:creationId xmlns:a16="http://schemas.microsoft.com/office/drawing/2014/main" id="{11215D8A-32F6-47A0-BEBB-7451D44F1D57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 flipH="1">
                  <a:off x="3651311" y="3607006"/>
                  <a:ext cx="402436" cy="515793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единительная линия 49">
                  <a:extLst>
                    <a:ext uri="{FF2B5EF4-FFF2-40B4-BE49-F238E27FC236}">
                      <a16:creationId xmlns:a16="http://schemas.microsoft.com/office/drawing/2014/main" id="{BE7A185D-B2E7-4498-AD56-1428699AE4B5}"/>
                    </a:ext>
                  </a:extLst>
                </p:cNvPr>
                <p:cNvCxnSpPr>
                  <a:cxnSpLocks/>
                  <a:stCxn id="28" idx="2"/>
                </p:cNvCxnSpPr>
                <p:nvPr/>
              </p:nvCxnSpPr>
              <p:spPr>
                <a:xfrm flipH="1">
                  <a:off x="4351557" y="3607006"/>
                  <a:ext cx="142680" cy="502423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единительная линия 50">
                  <a:extLst>
                    <a:ext uri="{FF2B5EF4-FFF2-40B4-BE49-F238E27FC236}">
                      <a16:creationId xmlns:a16="http://schemas.microsoft.com/office/drawing/2014/main" id="{7BD83EA4-FAD0-42EF-B431-3E9F72EA39C5}"/>
                    </a:ext>
                  </a:extLst>
                </p:cNvPr>
                <p:cNvCxnSpPr>
                  <a:cxnSpLocks/>
                  <a:endCxn id="48" idx="0"/>
                </p:cNvCxnSpPr>
                <p:nvPr/>
              </p:nvCxnSpPr>
              <p:spPr>
                <a:xfrm flipH="1">
                  <a:off x="4059848" y="3607006"/>
                  <a:ext cx="308620" cy="609142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единительная линия 51">
                  <a:extLst>
                    <a:ext uri="{FF2B5EF4-FFF2-40B4-BE49-F238E27FC236}">
                      <a16:creationId xmlns:a16="http://schemas.microsoft.com/office/drawing/2014/main" id="{4A24B0B6-218F-4243-8003-2EB23A7935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3357" y="3607006"/>
                  <a:ext cx="437224" cy="654708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>
                  <a:extLst>
                    <a:ext uri="{FF2B5EF4-FFF2-40B4-BE49-F238E27FC236}">
                      <a16:creationId xmlns:a16="http://schemas.microsoft.com/office/drawing/2014/main" id="{07EAA25C-248A-4AF5-95C1-5F209A11F6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80783" y="3624887"/>
                  <a:ext cx="47098" cy="671910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Трапеция 27">
                <a:extLst>
                  <a:ext uri="{FF2B5EF4-FFF2-40B4-BE49-F238E27FC236}">
                    <a16:creationId xmlns:a16="http://schemas.microsoft.com/office/drawing/2014/main" id="{3CC46C42-9D6F-4295-9454-6B06B5EC2760}"/>
                  </a:ext>
                </a:extLst>
              </p:cNvPr>
              <p:cNvSpPr/>
              <p:nvPr/>
            </p:nvSpPr>
            <p:spPr>
              <a:xfrm>
                <a:off x="3825970" y="3208871"/>
                <a:ext cx="1336534" cy="398135"/>
              </a:xfrm>
              <a:prstGeom prst="trapezoid">
                <a:avLst>
                  <a:gd name="adj" fmla="val 56952"/>
                </a:avLst>
              </a:prstGeom>
              <a:solidFill>
                <a:srgbClr val="688037"/>
              </a:solidFill>
              <a:ln w="25400">
                <a:solidFill>
                  <a:srgbClr val="94D3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FeedNET</a:t>
                </a:r>
                <a:endParaRPr lang="ru-RU" dirty="0"/>
              </a:p>
            </p:txBody>
          </p:sp>
          <p:grpSp>
            <p:nvGrpSpPr>
              <p:cNvPr id="29" name="Группа 8">
                <a:extLst>
                  <a:ext uri="{FF2B5EF4-FFF2-40B4-BE49-F238E27FC236}">
                    <a16:creationId xmlns:a16="http://schemas.microsoft.com/office/drawing/2014/main" id="{EB24B4C4-F79A-42D7-9171-9CACCA801A31}"/>
                  </a:ext>
                </a:extLst>
              </p:cNvPr>
              <p:cNvGrpSpPr/>
              <p:nvPr/>
            </p:nvGrpSpPr>
            <p:grpSpPr>
              <a:xfrm>
                <a:off x="3001844" y="4122799"/>
                <a:ext cx="2103968" cy="447381"/>
                <a:chOff x="2511567" y="4520091"/>
                <a:chExt cx="2103968" cy="447381"/>
              </a:xfrm>
            </p:grpSpPr>
            <p:sp>
              <p:nvSpPr>
                <p:cNvPr id="44" name="Трапеция 43">
                  <a:extLst>
                    <a:ext uri="{FF2B5EF4-FFF2-40B4-BE49-F238E27FC236}">
                      <a16:creationId xmlns:a16="http://schemas.microsoft.com/office/drawing/2014/main" id="{37C0247A-F52A-40F3-AE25-008A70B46F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6063" y="4689642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Трапеция 44">
                  <a:extLst>
                    <a:ext uri="{FF2B5EF4-FFF2-40B4-BE49-F238E27FC236}">
                      <a16:creationId xmlns:a16="http://schemas.microsoft.com/office/drawing/2014/main" id="{FD96DFED-A918-458E-B95E-F2F00988E5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11567" y="4689642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Трапеция 45">
                  <a:extLst>
                    <a:ext uri="{FF2B5EF4-FFF2-40B4-BE49-F238E27FC236}">
                      <a16:creationId xmlns:a16="http://schemas.microsoft.com/office/drawing/2014/main" id="{90D64EF9-146D-45F1-AFEA-322699F1B6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96298" y="4520091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Трапеция 46">
                  <a:extLst>
                    <a:ext uri="{FF2B5EF4-FFF2-40B4-BE49-F238E27FC236}">
                      <a16:creationId xmlns:a16="http://schemas.microsoft.com/office/drawing/2014/main" id="{609FBB10-88C6-4BC7-B884-BB4C32B24A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3623" y="4520091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Трапеция 47">
                  <a:extLst>
                    <a:ext uri="{FF2B5EF4-FFF2-40B4-BE49-F238E27FC236}">
                      <a16:creationId xmlns:a16="http://schemas.microsoft.com/office/drawing/2014/main" id="{E3867C00-F16E-41A7-A615-6ECD886379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4835" y="4613440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MR</a:t>
                  </a:r>
                  <a:endParaRPr lang="ru-RU"/>
                </a:p>
              </p:txBody>
            </p:sp>
          </p:grpSp>
          <p:grpSp>
            <p:nvGrpSpPr>
              <p:cNvPr id="30" name="Группа 90">
                <a:extLst>
                  <a:ext uri="{FF2B5EF4-FFF2-40B4-BE49-F238E27FC236}">
                    <a16:creationId xmlns:a16="http://schemas.microsoft.com/office/drawing/2014/main" id="{E34F6080-DE14-43E8-846C-F8DC7DD9B933}"/>
                  </a:ext>
                </a:extLst>
              </p:cNvPr>
              <p:cNvGrpSpPr/>
              <p:nvPr/>
            </p:nvGrpSpPr>
            <p:grpSpPr>
              <a:xfrm flipH="1">
                <a:off x="5834998" y="3613937"/>
                <a:ext cx="976570" cy="689791"/>
                <a:chOff x="3651311" y="3607006"/>
                <a:chExt cx="976570" cy="689791"/>
              </a:xfrm>
            </p:grpSpPr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:a16="http://schemas.microsoft.com/office/drawing/2014/main" id="{0F9484C8-2F0D-43BD-A0F0-B48E4925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51311" y="3607006"/>
                  <a:ext cx="402436" cy="515793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>
                  <a:extLst>
                    <a:ext uri="{FF2B5EF4-FFF2-40B4-BE49-F238E27FC236}">
                      <a16:creationId xmlns:a16="http://schemas.microsoft.com/office/drawing/2014/main" id="{0BE86B0E-0F40-4A55-B884-ECFB43B85F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51557" y="3607006"/>
                  <a:ext cx="142680" cy="502423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>
                  <a:extLst>
                    <a:ext uri="{FF2B5EF4-FFF2-40B4-BE49-F238E27FC236}">
                      <a16:creationId xmlns:a16="http://schemas.microsoft.com/office/drawing/2014/main" id="{48AE72D2-AA2A-4F0D-B2C8-201F761454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59848" y="3607006"/>
                  <a:ext cx="308620" cy="609142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>
                  <a:extLst>
                    <a:ext uri="{FF2B5EF4-FFF2-40B4-BE49-F238E27FC236}">
                      <a16:creationId xmlns:a16="http://schemas.microsoft.com/office/drawing/2014/main" id="{C434BB83-7753-4845-8ADE-4ECA086A7A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3357" y="3607006"/>
                  <a:ext cx="437224" cy="654708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>
                  <a:extLst>
                    <a:ext uri="{FF2B5EF4-FFF2-40B4-BE49-F238E27FC236}">
                      <a16:creationId xmlns:a16="http://schemas.microsoft.com/office/drawing/2014/main" id="{32667D16-5561-4CA4-8217-92A0F1C47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80783" y="3624887"/>
                  <a:ext cx="47098" cy="671910"/>
                </a:xfrm>
                <a:prstGeom prst="line">
                  <a:avLst/>
                </a:prstGeom>
                <a:ln w="31750">
                  <a:gradFill>
                    <a:gsLst>
                      <a:gs pos="0">
                        <a:srgbClr val="94D351">
                          <a:alpha val="50000"/>
                        </a:srgbClr>
                      </a:gs>
                      <a:gs pos="100000">
                        <a:srgbClr val="F8B279">
                          <a:alpha val="50000"/>
                        </a:srgbClr>
                      </a:gs>
                      <a:gs pos="100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3486B8"/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Группа 25">
                <a:extLst>
                  <a:ext uri="{FF2B5EF4-FFF2-40B4-BE49-F238E27FC236}">
                    <a16:creationId xmlns:a16="http://schemas.microsoft.com/office/drawing/2014/main" id="{746D5428-5986-425E-BFB1-CA0C2E1E5104}"/>
                  </a:ext>
                </a:extLst>
              </p:cNvPr>
              <p:cNvGrpSpPr/>
              <p:nvPr/>
            </p:nvGrpSpPr>
            <p:grpSpPr>
              <a:xfrm>
                <a:off x="5326263" y="4122799"/>
                <a:ext cx="2103968" cy="447381"/>
                <a:chOff x="2511567" y="4520091"/>
                <a:chExt cx="2103968" cy="447381"/>
              </a:xfrm>
            </p:grpSpPr>
            <p:sp>
              <p:nvSpPr>
                <p:cNvPr id="34" name="Трапеция 33">
                  <a:extLst>
                    <a:ext uri="{FF2B5EF4-FFF2-40B4-BE49-F238E27FC236}">
                      <a16:creationId xmlns:a16="http://schemas.microsoft.com/office/drawing/2014/main" id="{BDC095CB-2D7E-4DA6-95DB-65680BE23D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686063" y="4689642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Трапеция 34">
                  <a:extLst>
                    <a:ext uri="{FF2B5EF4-FFF2-40B4-BE49-F238E27FC236}">
                      <a16:creationId xmlns:a16="http://schemas.microsoft.com/office/drawing/2014/main" id="{5A4105BD-2264-4F0C-AE4C-85FC7B49CE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11567" y="4689642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Трапеция 35">
                  <a:extLst>
                    <a:ext uri="{FF2B5EF4-FFF2-40B4-BE49-F238E27FC236}">
                      <a16:creationId xmlns:a16="http://schemas.microsoft.com/office/drawing/2014/main" id="{9A7D677B-9872-426A-91A1-71A29D18BB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96298" y="4520091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Трапеция 36">
                  <a:extLst>
                    <a:ext uri="{FF2B5EF4-FFF2-40B4-BE49-F238E27FC236}">
                      <a16:creationId xmlns:a16="http://schemas.microsoft.com/office/drawing/2014/main" id="{04EBD140-5715-42F8-9FA4-E5EF9E7447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3623" y="4520091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8" name="Трапеция 37">
                  <a:extLst>
                    <a:ext uri="{FF2B5EF4-FFF2-40B4-BE49-F238E27FC236}">
                      <a16:creationId xmlns:a16="http://schemas.microsoft.com/office/drawing/2014/main" id="{3233245C-8258-4941-B4A8-750F250C65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4835" y="4613440"/>
                  <a:ext cx="929472" cy="277830"/>
                </a:xfrm>
                <a:prstGeom prst="trapezoid">
                  <a:avLst>
                    <a:gd name="adj" fmla="val 56952"/>
                  </a:avLst>
                </a:prstGeom>
                <a:solidFill>
                  <a:srgbClr val="D9680D"/>
                </a:solidFill>
                <a:ln w="25400">
                  <a:solidFill>
                    <a:srgbClr val="F8B2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MR</a:t>
                  </a:r>
                  <a:endParaRPr lang="ru-RU"/>
                </a:p>
              </p:txBody>
            </p:sp>
          </p:grpSp>
          <p:sp>
            <p:nvSpPr>
              <p:cNvPr id="32" name="Равнобедренный треугольник 15">
                <a:extLst>
                  <a:ext uri="{FF2B5EF4-FFF2-40B4-BE49-F238E27FC236}">
                    <a16:creationId xmlns:a16="http://schemas.microsoft.com/office/drawing/2014/main" id="{88018C29-3DB8-4173-AB36-8440F028A452}"/>
                  </a:ext>
                </a:extLst>
              </p:cNvPr>
              <p:cNvSpPr/>
              <p:nvPr/>
            </p:nvSpPr>
            <p:spPr>
              <a:xfrm>
                <a:off x="4577110" y="1730351"/>
                <a:ext cx="1275968" cy="969182"/>
              </a:xfrm>
              <a:prstGeom prst="triangle">
                <a:avLst/>
              </a:prstGeom>
              <a:solidFill>
                <a:srgbClr val="0070C0"/>
              </a:solidFill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949AB6-B545-4A09-AA85-088EF06468FE}"/>
                  </a:ext>
                </a:extLst>
              </p:cNvPr>
              <p:cNvSpPr txBox="1"/>
              <p:nvPr/>
            </p:nvSpPr>
            <p:spPr>
              <a:xfrm>
                <a:off x="4705857" y="2292101"/>
                <a:ext cx="11472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</a:rPr>
                  <a:t>cFarmer</a:t>
                </a:r>
                <a:endParaRPr lang="ru-RU" sz="20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9A220FA-1CB6-4685-BC24-544BD14DB7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35" y="3229035"/>
            <a:ext cx="355149" cy="18526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4063095-C4D8-483A-89F8-5EBE29A437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06" y="3229035"/>
            <a:ext cx="355149" cy="18526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8E05272-1874-4EF1-ACED-14E9071B8CD3}"/>
              </a:ext>
            </a:extLst>
          </p:cNvPr>
          <p:cNvGrpSpPr/>
          <p:nvPr/>
        </p:nvGrpSpPr>
        <p:grpSpPr>
          <a:xfrm>
            <a:off x="6916472" y="1564917"/>
            <a:ext cx="1419941" cy="1044911"/>
            <a:chOff x="6535735" y="817731"/>
            <a:chExt cx="1419941" cy="1044911"/>
          </a:xfrm>
        </p:grpSpPr>
        <p:sp>
          <p:nvSpPr>
            <p:cNvPr id="58" name="Равнобедренный треугольник 57">
              <a:extLst>
                <a:ext uri="{FF2B5EF4-FFF2-40B4-BE49-F238E27FC236}">
                  <a16:creationId xmlns:a16="http://schemas.microsoft.com/office/drawing/2014/main" id="{87E9C07E-8C7F-4C55-8C23-F3AC18B6807B}"/>
                </a:ext>
              </a:extLst>
            </p:cNvPr>
            <p:cNvSpPr/>
            <p:nvPr/>
          </p:nvSpPr>
          <p:spPr>
            <a:xfrm>
              <a:off x="7336097" y="1416171"/>
              <a:ext cx="558456" cy="446471"/>
            </a:xfrm>
            <a:prstGeom prst="triangle">
              <a:avLst/>
            </a:prstGeom>
            <a:solidFill>
              <a:srgbClr val="0070C0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60" name="Равнобедренный треугольник 59">
              <a:extLst>
                <a:ext uri="{FF2B5EF4-FFF2-40B4-BE49-F238E27FC236}">
                  <a16:creationId xmlns:a16="http://schemas.microsoft.com/office/drawing/2014/main" id="{B59CFAC3-89FE-489B-9490-892C3AA6A538}"/>
                </a:ext>
              </a:extLst>
            </p:cNvPr>
            <p:cNvSpPr/>
            <p:nvPr/>
          </p:nvSpPr>
          <p:spPr>
            <a:xfrm>
              <a:off x="6535735" y="817731"/>
              <a:ext cx="730392" cy="604240"/>
            </a:xfrm>
            <a:prstGeom prst="triangle">
              <a:avLst/>
            </a:prstGeom>
            <a:solidFill>
              <a:srgbClr val="0070C0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61" name="Равнобедренный треугольник 60">
              <a:extLst>
                <a:ext uri="{FF2B5EF4-FFF2-40B4-BE49-F238E27FC236}">
                  <a16:creationId xmlns:a16="http://schemas.microsoft.com/office/drawing/2014/main" id="{A24CF6DD-ADBA-400D-8A70-CE9B17981DA4}"/>
                </a:ext>
              </a:extLst>
            </p:cNvPr>
            <p:cNvSpPr/>
            <p:nvPr/>
          </p:nvSpPr>
          <p:spPr>
            <a:xfrm>
              <a:off x="7606480" y="953597"/>
              <a:ext cx="349196" cy="287512"/>
            </a:xfrm>
            <a:prstGeom prst="triangle">
              <a:avLst/>
            </a:prstGeom>
            <a:solidFill>
              <a:srgbClr val="0070C0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54" name="Стрелка: влево 126">
            <a:extLst>
              <a:ext uri="{FF2B5EF4-FFF2-40B4-BE49-F238E27FC236}">
                <a16:creationId xmlns:a16="http://schemas.microsoft.com/office/drawing/2014/main" id="{C17D6E4B-147F-42A7-B42D-275FF1714F60}"/>
              </a:ext>
            </a:extLst>
          </p:cNvPr>
          <p:cNvSpPr/>
          <p:nvPr/>
        </p:nvSpPr>
        <p:spPr>
          <a:xfrm flipH="1">
            <a:off x="4410743" y="1688081"/>
            <a:ext cx="2175754" cy="768055"/>
          </a:xfrm>
          <a:prstGeom prst="leftArrow">
            <a:avLst/>
          </a:prstGeom>
          <a:gradFill flip="none" rotWithShape="1">
            <a:gsLst>
              <a:gs pos="0">
                <a:srgbClr val="1B8BCB"/>
              </a:gs>
              <a:gs pos="100000">
                <a:schemeClr val="bg1"/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rgbClr val="095385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5A4CC4-E5A5-4B92-B2CA-379B9D2B65A1}"/>
              </a:ext>
            </a:extLst>
          </p:cNvPr>
          <p:cNvSpPr txBox="1"/>
          <p:nvPr/>
        </p:nvSpPr>
        <p:spPr>
          <a:xfrm>
            <a:off x="4317616" y="1877891"/>
            <a:ext cx="194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solidFill>
                  <a:schemeClr val="accent1">
                    <a:lumMod val="75000"/>
                  </a:schemeClr>
                </a:solidFill>
              </a:rPr>
              <a:t>Другие системы</a:t>
            </a:r>
          </a:p>
        </p:txBody>
      </p:sp>
      <p:pic>
        <p:nvPicPr>
          <p:cNvPr id="75" name="Рисунок 74" descr="logo_t_1.png">
            <a:extLst>
              <a:ext uri="{FF2B5EF4-FFF2-40B4-BE49-F238E27FC236}">
                <a16:creationId xmlns:a16="http://schemas.microsoft.com/office/drawing/2014/main" id="{91BF78E4-0F0D-4E49-9AF0-CF1EC9DB283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901A75D1-C48A-4FDA-8D84-285949583B39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3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AF88510-ABE6-4131-B08B-9B4862377D3A}"/>
              </a:ext>
            </a:extLst>
          </p:cNvPr>
          <p:cNvGrpSpPr/>
          <p:nvPr/>
        </p:nvGrpSpPr>
        <p:grpSpPr>
          <a:xfrm>
            <a:off x="131445" y="4381500"/>
            <a:ext cx="7697470" cy="708025"/>
            <a:chOff x="131445" y="4381500"/>
            <a:chExt cx="7697470" cy="708025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5033010" y="4644390"/>
              <a:ext cx="546100" cy="445135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5" y="4381500"/>
              <a:ext cx="1376680" cy="662305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6469380" y="4771390"/>
              <a:ext cx="652145" cy="24130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5649595" y="4732655"/>
              <a:ext cx="796290" cy="31115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521335" y="4640580"/>
              <a:ext cx="7307580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7445953-711C-469E-94E5-3DD870DBA1BF}"/>
              </a:ext>
            </a:extLst>
          </p:cNvPr>
          <p:cNvGrpSpPr/>
          <p:nvPr/>
        </p:nvGrpSpPr>
        <p:grpSpPr>
          <a:xfrm>
            <a:off x="-12700" y="-7620"/>
            <a:ext cx="9159240" cy="673735"/>
            <a:chOff x="-12700" y="-7620"/>
            <a:chExt cx="9159240" cy="673735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12700" y="-7620"/>
              <a:ext cx="6439535" cy="664210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12700" y="0"/>
              <a:ext cx="9159240" cy="666115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85" name="Google Shape;786;p16">
            <a:extLst>
              <a:ext uri="{FF2B5EF4-FFF2-40B4-BE49-F238E27FC236}">
                <a16:creationId xmlns:a16="http://schemas.microsoft.com/office/drawing/2014/main" id="{C36D340D-8D81-4136-8FA1-9CDBDA2082B3}"/>
              </a:ext>
            </a:extLst>
          </p:cNvPr>
          <p:cNvSpPr txBox="1">
            <a:spLocks/>
          </p:cNvSpPr>
          <p:nvPr/>
        </p:nvSpPr>
        <p:spPr>
          <a:xfrm>
            <a:off x="2270581" y="3963473"/>
            <a:ext cx="4974070" cy="453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000" kern="120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Система </a:t>
            </a:r>
            <a:r>
              <a:rPr lang="en-US" sz="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/>
                <a:ea typeface="Roboto Slab"/>
                <a:sym typeface="Roboto Slab"/>
              </a:rPr>
              <a:t>FEEDNET</a:t>
            </a:r>
            <a:r>
              <a:rPr lang="ru-RU" sz="8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/>
                <a:ea typeface="Roboto Slab"/>
                <a:sym typeface="Roboto Slab"/>
              </a:rPr>
              <a:t> </a:t>
            </a:r>
            <a:r>
              <a:rPr lang="ru-RU" sz="1000" kern="120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производит автоматический </a:t>
            </a:r>
            <a:r>
              <a:rPr lang="ru-RU" sz="1000" kern="1200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обмен </a:t>
            </a:r>
            <a:r>
              <a:rPr lang="ru-RU" sz="1000" kern="120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данными между всеми </a:t>
            </a:r>
            <a:r>
              <a:rPr lang="ru-RU" sz="1000" kern="1200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rPr>
              <a:t>элементами системы</a:t>
            </a:r>
            <a:endParaRPr lang="ru-RU" sz="1000" kern="1200" dirty="0">
              <a:solidFill>
                <a:srgbClr val="002060"/>
              </a:solidFill>
              <a:latin typeface="Century Gothic" panose="020B0502020202020204" pitchFamily="34" charset="0"/>
              <a:ea typeface="Cambria Math" panose="02040503050406030204" pitchFamily="18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endParaRPr lang="ru-RU" kern="1200" dirty="0">
              <a:solidFill>
                <a:srgbClr val="002060"/>
              </a:solidFill>
              <a:latin typeface="Century Gothic" panose="020B0502020202020204" pitchFamily="34" charset="0"/>
              <a:ea typeface="Cambria Math" panose="02040503050406030204" pitchFamily="18" charset="0"/>
              <a:cs typeface="Courier New" panose="02070309020205020404" pitchFamily="49" charset="0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8BA3018-F809-4FF9-9430-53A11AD5475C}"/>
              </a:ext>
            </a:extLst>
          </p:cNvPr>
          <p:cNvGrpSpPr/>
          <p:nvPr/>
        </p:nvGrpSpPr>
        <p:grpSpPr>
          <a:xfrm>
            <a:off x="1927037" y="3248353"/>
            <a:ext cx="5844540" cy="905143"/>
            <a:chOff x="1927037" y="3530293"/>
            <a:chExt cx="5844540" cy="905143"/>
          </a:xfrm>
        </p:grpSpPr>
        <p:sp>
          <p:nvSpPr>
            <p:cNvPr id="69" name="Двойная стрелка влево/вправо 36">
              <a:extLst>
                <a:ext uri="{FF2B5EF4-FFF2-40B4-BE49-F238E27FC236}">
                  <a16:creationId xmlns:a16="http://schemas.microsoft.com/office/drawing/2014/main" id="{0C91B5CA-1426-40C5-BA6C-F6AAAE6497FA}"/>
                </a:ext>
              </a:extLst>
            </p:cNvPr>
            <p:cNvSpPr/>
            <p:nvPr/>
          </p:nvSpPr>
          <p:spPr>
            <a:xfrm>
              <a:off x="1927037" y="3530293"/>
              <a:ext cx="5844540" cy="905143"/>
            </a:xfrm>
            <a:prstGeom prst="leftRightArrow">
              <a:avLst/>
            </a:prstGeom>
            <a:solidFill>
              <a:schemeClr val="accent3">
                <a:lumMod val="20000"/>
                <a:lumOff val="80000"/>
                <a:alpha val="46000"/>
              </a:schemeClr>
            </a:solidFill>
            <a:ln w="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993E2513-9106-4CAE-AEB5-28313F19CDC2}"/>
                </a:ext>
              </a:extLst>
            </p:cNvPr>
            <p:cNvGrpSpPr/>
            <p:nvPr/>
          </p:nvGrpSpPr>
          <p:grpSpPr>
            <a:xfrm>
              <a:off x="4358231" y="3803429"/>
              <a:ext cx="774070" cy="377069"/>
              <a:chOff x="4096036" y="3936477"/>
              <a:chExt cx="774070" cy="377069"/>
            </a:xfrm>
          </p:grpSpPr>
          <p:pic>
            <p:nvPicPr>
              <p:cNvPr id="91" name="1AF706C0-D5DF-4FAE-8872-75FDDD924273-L0-001.jpeg">
                <a:extLst>
                  <a:ext uri="{FF2B5EF4-FFF2-40B4-BE49-F238E27FC236}">
                    <a16:creationId xmlns:a16="http://schemas.microsoft.com/office/drawing/2014/main" id="{B1FC4562-6F7C-4CD5-9928-56D341ED4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71000"/>
                <a:grayscl/>
              </a:blip>
              <a:stretch>
                <a:fillRect/>
              </a:stretch>
            </p:blipFill>
            <p:spPr>
              <a:xfrm>
                <a:off x="4495421" y="3936477"/>
                <a:ext cx="374685" cy="37468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2" name="1AF706C0-D5DF-4FAE-8872-75FDDD924273-L0-001.jpeg">
                <a:extLst>
                  <a:ext uri="{FF2B5EF4-FFF2-40B4-BE49-F238E27FC236}">
                    <a16:creationId xmlns:a16="http://schemas.microsoft.com/office/drawing/2014/main" id="{889100FF-AF95-4DCE-9D09-3F43784A5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alphaModFix amt="71000"/>
                <a:grayscl/>
              </a:blip>
              <a:stretch>
                <a:fillRect/>
              </a:stretch>
            </p:blipFill>
            <p:spPr>
              <a:xfrm rot="10800000">
                <a:off x="4096036" y="3938860"/>
                <a:ext cx="374685" cy="37468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BAC3A08E-69E9-43D6-87B9-49D43774CA8A}"/>
              </a:ext>
            </a:extLst>
          </p:cNvPr>
          <p:cNvGrpSpPr/>
          <p:nvPr/>
        </p:nvGrpSpPr>
        <p:grpSpPr>
          <a:xfrm>
            <a:off x="707481" y="910744"/>
            <a:ext cx="7729038" cy="2657789"/>
            <a:chOff x="777964" y="1162981"/>
            <a:chExt cx="7729038" cy="2657789"/>
          </a:xfrm>
        </p:grpSpPr>
        <p:sp>
          <p:nvSpPr>
            <p:cNvPr id="80" name="Google Shape;786;p16">
              <a:extLst>
                <a:ext uri="{FF2B5EF4-FFF2-40B4-BE49-F238E27FC236}">
                  <a16:creationId xmlns:a16="http://schemas.microsoft.com/office/drawing/2014/main" id="{CC0570BB-AA0A-4FCD-AC85-E98730D73DF2}"/>
                </a:ext>
              </a:extLst>
            </p:cNvPr>
            <p:cNvSpPr txBox="1">
              <a:spLocks/>
            </p:cNvSpPr>
            <p:nvPr/>
          </p:nvSpPr>
          <p:spPr>
            <a:xfrm>
              <a:off x="5166320" y="2129047"/>
              <a:ext cx="1448657" cy="57256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Терминал </a:t>
              </a:r>
            </a:p>
            <a:p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«</a:t>
              </a:r>
              <a:r>
                <a:rPr lang="en-US" sz="10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FeedNet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-</a:t>
              </a:r>
              <a:r>
                <a:rPr lang="en-US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MASTER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»</a:t>
              </a:r>
            </a:p>
            <a:p>
              <a:pPr algn="ctr"/>
              <a:endParaRPr lang="ru-RU" sz="10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81" name="Google Shape;786;p16">
              <a:extLst>
                <a:ext uri="{FF2B5EF4-FFF2-40B4-BE49-F238E27FC236}">
                  <a16:creationId xmlns:a16="http://schemas.microsoft.com/office/drawing/2014/main" id="{8EFCCB19-B28F-4E52-AC65-7E1153377964}"/>
                </a:ext>
              </a:extLst>
            </p:cNvPr>
            <p:cNvSpPr txBox="1">
              <a:spLocks/>
            </p:cNvSpPr>
            <p:nvPr/>
          </p:nvSpPr>
          <p:spPr>
            <a:xfrm>
              <a:off x="3195263" y="2129047"/>
              <a:ext cx="1500027" cy="624517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Весовой терминал «</a:t>
              </a:r>
              <a:r>
                <a:rPr lang="en-US" sz="10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FeedNet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-</a:t>
              </a:r>
              <a:r>
                <a:rPr lang="en-US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WEIGHT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»</a:t>
              </a:r>
            </a:p>
          </p:txBody>
        </p:sp>
        <p:sp>
          <p:nvSpPr>
            <p:cNvPr id="82" name="Google Shape;786;p16">
              <a:extLst>
                <a:ext uri="{FF2B5EF4-FFF2-40B4-BE49-F238E27FC236}">
                  <a16:creationId xmlns:a16="http://schemas.microsoft.com/office/drawing/2014/main" id="{3BDF7F92-4426-4447-9DED-BAD02EA5879A}"/>
                </a:ext>
              </a:extLst>
            </p:cNvPr>
            <p:cNvSpPr txBox="1">
              <a:spLocks/>
            </p:cNvSpPr>
            <p:nvPr/>
          </p:nvSpPr>
          <p:spPr>
            <a:xfrm>
              <a:off x="7090399" y="2127109"/>
              <a:ext cx="1363521" cy="56445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Терминал </a:t>
              </a:r>
            </a:p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«</a:t>
              </a:r>
              <a:r>
                <a:rPr lang="en-US" sz="10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FeedNet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-</a:t>
              </a:r>
              <a:r>
                <a:rPr lang="en-US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SLAVE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»</a:t>
              </a:r>
            </a:p>
          </p:txBody>
        </p:sp>
        <p:sp>
          <p:nvSpPr>
            <p:cNvPr id="83" name="Google Shape;786;p16">
              <a:extLst>
                <a:ext uri="{FF2B5EF4-FFF2-40B4-BE49-F238E27FC236}">
                  <a16:creationId xmlns:a16="http://schemas.microsoft.com/office/drawing/2014/main" id="{7854D8B8-2509-484C-AA42-ED99406EAE30}"/>
                </a:ext>
              </a:extLst>
            </p:cNvPr>
            <p:cNvSpPr txBox="1">
              <a:spLocks/>
            </p:cNvSpPr>
            <p:nvPr/>
          </p:nvSpPr>
          <p:spPr>
            <a:xfrm>
              <a:off x="1088059" y="2307126"/>
              <a:ext cx="1510787" cy="603429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Базовая станция </a:t>
              </a:r>
            </a:p>
            <a:p>
              <a:pPr algn="ctr"/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«</a:t>
              </a:r>
              <a:r>
                <a:rPr lang="en-US" sz="1000" kern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FeedNet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-</a:t>
              </a:r>
              <a:r>
                <a:rPr lang="en-US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BASE</a:t>
              </a:r>
              <a:r>
                <a:rPr lang="ru-RU" sz="1000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Cambria Math" panose="02040503050406030204" pitchFamily="18" charset="0"/>
                  <a:cs typeface="Courier New" panose="02070309020205020404" pitchFamily="49" charset="0"/>
                </a:rPr>
                <a:t>»</a:t>
              </a:r>
            </a:p>
          </p:txBody>
        </p: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C6F5D083-FAAE-4175-927E-D719F93763AC}"/>
                </a:ext>
              </a:extLst>
            </p:cNvPr>
            <p:cNvGrpSpPr/>
            <p:nvPr/>
          </p:nvGrpSpPr>
          <p:grpSpPr>
            <a:xfrm>
              <a:off x="777964" y="1162981"/>
              <a:ext cx="7729038" cy="2657789"/>
              <a:chOff x="777964" y="1162981"/>
              <a:chExt cx="7729038" cy="2657789"/>
            </a:xfrm>
          </p:grpSpPr>
          <p:pic>
            <p:nvPicPr>
              <p:cNvPr id="73" name="8337F6B7-E7A7-4D09-9D76-CB20F4872E9F-L0-001.png">
                <a:extLst>
                  <a:ext uri="{FF2B5EF4-FFF2-40B4-BE49-F238E27FC236}">
                    <a16:creationId xmlns:a16="http://schemas.microsoft.com/office/drawing/2014/main" id="{7B09EE8B-4DA1-4604-96AC-4B9A4DC92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375848" y="1275832"/>
                <a:ext cx="1318765" cy="95486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5" name="1AEBA949-08C9-4095-B45A-573A60604BB1-L0-001.jpeg">
                <a:extLst>
                  <a:ext uri="{FF2B5EF4-FFF2-40B4-BE49-F238E27FC236}">
                    <a16:creationId xmlns:a16="http://schemas.microsoft.com/office/drawing/2014/main" id="{42656D4F-9C5D-413E-A325-ED8495225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rcRect l="325" t="8574" r="347" b="466"/>
              <a:stretch>
                <a:fillRect/>
              </a:stretch>
            </p:blipFill>
            <p:spPr>
              <a:xfrm>
                <a:off x="5339296" y="1332400"/>
                <a:ext cx="1080924" cy="772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5" h="21510" extrusionOk="0">
                    <a:moveTo>
                      <a:pt x="4274" y="0"/>
                    </a:moveTo>
                    <a:cubicBezTo>
                      <a:pt x="3878" y="-2"/>
                      <a:pt x="3486" y="11"/>
                      <a:pt x="3089" y="39"/>
                    </a:cubicBezTo>
                    <a:cubicBezTo>
                      <a:pt x="2991" y="805"/>
                      <a:pt x="2108" y="-90"/>
                      <a:pt x="1872" y="382"/>
                    </a:cubicBezTo>
                    <a:cubicBezTo>
                      <a:pt x="2100" y="1257"/>
                      <a:pt x="1000" y="3787"/>
                      <a:pt x="2114" y="3597"/>
                    </a:cubicBezTo>
                    <a:cubicBezTo>
                      <a:pt x="2015" y="4537"/>
                      <a:pt x="2317" y="5606"/>
                      <a:pt x="1951" y="6469"/>
                    </a:cubicBezTo>
                    <a:cubicBezTo>
                      <a:pt x="2540" y="7660"/>
                      <a:pt x="1393" y="8721"/>
                      <a:pt x="822" y="9223"/>
                    </a:cubicBezTo>
                    <a:cubicBezTo>
                      <a:pt x="1066" y="10593"/>
                      <a:pt x="374" y="11437"/>
                      <a:pt x="9" y="12550"/>
                    </a:cubicBezTo>
                    <a:lnTo>
                      <a:pt x="0" y="13868"/>
                    </a:lnTo>
                    <a:lnTo>
                      <a:pt x="9" y="16569"/>
                    </a:lnTo>
                    <a:cubicBezTo>
                      <a:pt x="423" y="17548"/>
                      <a:pt x="280" y="19115"/>
                      <a:pt x="1305" y="19441"/>
                    </a:cubicBezTo>
                    <a:cubicBezTo>
                      <a:pt x="1892" y="20901"/>
                      <a:pt x="3164" y="21010"/>
                      <a:pt x="4302" y="21503"/>
                    </a:cubicBezTo>
                    <a:lnTo>
                      <a:pt x="5045" y="21510"/>
                    </a:lnTo>
                    <a:cubicBezTo>
                      <a:pt x="5142" y="20762"/>
                      <a:pt x="5856" y="21194"/>
                      <a:pt x="6164" y="21273"/>
                    </a:cubicBezTo>
                    <a:cubicBezTo>
                      <a:pt x="6949" y="20614"/>
                      <a:pt x="8266" y="20504"/>
                      <a:pt x="8431" y="18980"/>
                    </a:cubicBezTo>
                    <a:cubicBezTo>
                      <a:pt x="9289" y="18439"/>
                      <a:pt x="9206" y="17111"/>
                      <a:pt x="9481" y="16108"/>
                    </a:cubicBezTo>
                    <a:lnTo>
                      <a:pt x="13286" y="16108"/>
                    </a:lnTo>
                    <a:cubicBezTo>
                      <a:pt x="13313" y="16223"/>
                      <a:pt x="13530" y="16531"/>
                      <a:pt x="13611" y="16569"/>
                    </a:cubicBezTo>
                    <a:cubicBezTo>
                      <a:pt x="14021" y="17930"/>
                      <a:pt x="15656" y="16443"/>
                      <a:pt x="15715" y="18295"/>
                    </a:cubicBezTo>
                    <a:cubicBezTo>
                      <a:pt x="16373" y="20562"/>
                      <a:pt x="18159" y="19940"/>
                      <a:pt x="19520" y="20015"/>
                    </a:cubicBezTo>
                    <a:cubicBezTo>
                      <a:pt x="19522" y="19140"/>
                      <a:pt x="20725" y="19845"/>
                      <a:pt x="20407" y="18638"/>
                    </a:cubicBezTo>
                    <a:cubicBezTo>
                      <a:pt x="21600" y="18987"/>
                      <a:pt x="20424" y="17012"/>
                      <a:pt x="21220" y="17030"/>
                    </a:cubicBezTo>
                    <a:lnTo>
                      <a:pt x="21225" y="15040"/>
                    </a:lnTo>
                    <a:lnTo>
                      <a:pt x="21058" y="14961"/>
                    </a:lnTo>
                    <a:cubicBezTo>
                      <a:pt x="21065" y="14075"/>
                      <a:pt x="21246" y="13671"/>
                      <a:pt x="20570" y="13585"/>
                    </a:cubicBezTo>
                    <a:cubicBezTo>
                      <a:pt x="20923" y="12139"/>
                      <a:pt x="20030" y="13214"/>
                      <a:pt x="19762" y="12550"/>
                    </a:cubicBezTo>
                    <a:cubicBezTo>
                      <a:pt x="19828" y="11412"/>
                      <a:pt x="18813" y="12439"/>
                      <a:pt x="18549" y="11634"/>
                    </a:cubicBezTo>
                    <a:cubicBezTo>
                      <a:pt x="18101" y="10146"/>
                      <a:pt x="19924" y="12086"/>
                      <a:pt x="19599" y="10943"/>
                    </a:cubicBezTo>
                    <a:cubicBezTo>
                      <a:pt x="18619" y="10908"/>
                      <a:pt x="18231" y="10791"/>
                      <a:pt x="18387" y="9223"/>
                    </a:cubicBezTo>
                    <a:cubicBezTo>
                      <a:pt x="19001" y="9615"/>
                      <a:pt x="19231" y="6741"/>
                      <a:pt x="18303" y="7497"/>
                    </a:cubicBezTo>
                    <a:cubicBezTo>
                      <a:pt x="18482" y="6406"/>
                      <a:pt x="17775" y="5808"/>
                      <a:pt x="17169" y="5547"/>
                    </a:cubicBezTo>
                    <a:cubicBezTo>
                      <a:pt x="16567" y="4718"/>
                      <a:pt x="15305" y="4233"/>
                      <a:pt x="14986" y="3254"/>
                    </a:cubicBezTo>
                    <a:cubicBezTo>
                      <a:pt x="15585" y="1723"/>
                      <a:pt x="14558" y="2512"/>
                      <a:pt x="14498" y="3254"/>
                    </a:cubicBezTo>
                    <a:cubicBezTo>
                      <a:pt x="13701" y="2357"/>
                      <a:pt x="12318" y="2288"/>
                      <a:pt x="12557" y="382"/>
                    </a:cubicBezTo>
                    <a:cubicBezTo>
                      <a:pt x="9798" y="660"/>
                      <a:pt x="7043" y="13"/>
                      <a:pt x="4274" y="0"/>
                    </a:cubicBezTo>
                    <a:close/>
                    <a:moveTo>
                      <a:pt x="12668" y="2431"/>
                    </a:moveTo>
                    <a:cubicBezTo>
                      <a:pt x="12701" y="2421"/>
                      <a:pt x="12741" y="2430"/>
                      <a:pt x="12798" y="2451"/>
                    </a:cubicBezTo>
                    <a:cubicBezTo>
                      <a:pt x="13321" y="2681"/>
                      <a:pt x="13766" y="3151"/>
                      <a:pt x="14257" y="3478"/>
                    </a:cubicBezTo>
                    <a:cubicBezTo>
                      <a:pt x="14713" y="5930"/>
                      <a:pt x="13313" y="3736"/>
                      <a:pt x="12719" y="3597"/>
                    </a:cubicBezTo>
                    <a:cubicBezTo>
                      <a:pt x="12744" y="3264"/>
                      <a:pt x="12440" y="2503"/>
                      <a:pt x="12668" y="2431"/>
                    </a:cubicBezTo>
                    <a:close/>
                    <a:moveTo>
                      <a:pt x="12719" y="4058"/>
                    </a:moveTo>
                    <a:cubicBezTo>
                      <a:pt x="13007" y="4301"/>
                      <a:pt x="13520" y="4196"/>
                      <a:pt x="13611" y="4743"/>
                    </a:cubicBezTo>
                    <a:cubicBezTo>
                      <a:pt x="14566" y="4631"/>
                      <a:pt x="14111" y="6303"/>
                      <a:pt x="14336" y="7043"/>
                    </a:cubicBezTo>
                    <a:cubicBezTo>
                      <a:pt x="13959" y="7846"/>
                      <a:pt x="13053" y="6454"/>
                      <a:pt x="12557" y="6700"/>
                    </a:cubicBezTo>
                    <a:cubicBezTo>
                      <a:pt x="11633" y="6677"/>
                      <a:pt x="11807" y="6106"/>
                      <a:pt x="11507" y="5204"/>
                    </a:cubicBezTo>
                    <a:cubicBezTo>
                      <a:pt x="10860" y="4063"/>
                      <a:pt x="12168" y="4233"/>
                      <a:pt x="12719" y="4058"/>
                    </a:cubicBezTo>
                    <a:close/>
                    <a:moveTo>
                      <a:pt x="15451" y="4473"/>
                    </a:moveTo>
                    <a:cubicBezTo>
                      <a:pt x="15482" y="4479"/>
                      <a:pt x="15515" y="4497"/>
                      <a:pt x="15553" y="4519"/>
                    </a:cubicBezTo>
                    <a:cubicBezTo>
                      <a:pt x="16119" y="4943"/>
                      <a:pt x="16648" y="5316"/>
                      <a:pt x="17169" y="5896"/>
                    </a:cubicBezTo>
                    <a:cubicBezTo>
                      <a:pt x="18398" y="5952"/>
                      <a:pt x="18139" y="8598"/>
                      <a:pt x="17007" y="7846"/>
                    </a:cubicBezTo>
                    <a:cubicBezTo>
                      <a:pt x="16694" y="6884"/>
                      <a:pt x="16542" y="6125"/>
                      <a:pt x="15715" y="5778"/>
                    </a:cubicBezTo>
                    <a:cubicBezTo>
                      <a:pt x="15240" y="6058"/>
                      <a:pt x="14986" y="4389"/>
                      <a:pt x="15451" y="4473"/>
                    </a:cubicBezTo>
                    <a:close/>
                    <a:moveTo>
                      <a:pt x="15451" y="6067"/>
                    </a:moveTo>
                    <a:cubicBezTo>
                      <a:pt x="15481" y="6073"/>
                      <a:pt x="15515" y="6089"/>
                      <a:pt x="15553" y="6120"/>
                    </a:cubicBezTo>
                    <a:cubicBezTo>
                      <a:pt x="16093" y="6165"/>
                      <a:pt x="17446" y="7788"/>
                      <a:pt x="16036" y="7616"/>
                    </a:cubicBezTo>
                    <a:cubicBezTo>
                      <a:pt x="15403" y="8597"/>
                      <a:pt x="14994" y="5990"/>
                      <a:pt x="15451" y="6067"/>
                    </a:cubicBez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76" name="3031E42A-3E6D-4F98-B83C-9CAADA9C1D7C-L0-001.jpeg">
                <a:extLst>
                  <a:ext uri="{FF2B5EF4-FFF2-40B4-BE49-F238E27FC236}">
                    <a16:creationId xmlns:a16="http://schemas.microsoft.com/office/drawing/2014/main" id="{93DA82B2-3E5A-4A78-8EC5-F2FCF2F4D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rcRect l="3248" t="25783" r="8266" b="11177"/>
              <a:stretch>
                <a:fillRect/>
              </a:stretch>
            </p:blipFill>
            <p:spPr>
              <a:xfrm>
                <a:off x="6823743" y="1292454"/>
                <a:ext cx="1683259" cy="799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067" extrusionOk="0">
                    <a:moveTo>
                      <a:pt x="17096" y="0"/>
                    </a:moveTo>
                    <a:cubicBezTo>
                      <a:pt x="16779" y="944"/>
                      <a:pt x="16327" y="54"/>
                      <a:pt x="15803" y="347"/>
                    </a:cubicBezTo>
                    <a:cubicBezTo>
                      <a:pt x="15874" y="1863"/>
                      <a:pt x="14691" y="971"/>
                      <a:pt x="14283" y="1514"/>
                    </a:cubicBezTo>
                    <a:lnTo>
                      <a:pt x="14283" y="933"/>
                    </a:lnTo>
                    <a:cubicBezTo>
                      <a:pt x="13576" y="458"/>
                      <a:pt x="13857" y="1339"/>
                      <a:pt x="14003" y="1747"/>
                    </a:cubicBezTo>
                    <a:cubicBezTo>
                      <a:pt x="13500" y="2750"/>
                      <a:pt x="13365" y="4423"/>
                      <a:pt x="13103" y="5821"/>
                    </a:cubicBezTo>
                    <a:cubicBezTo>
                      <a:pt x="13380" y="6693"/>
                      <a:pt x="12790" y="7525"/>
                      <a:pt x="12709" y="6521"/>
                    </a:cubicBezTo>
                    <a:cubicBezTo>
                      <a:pt x="12262" y="7494"/>
                      <a:pt x="11325" y="6613"/>
                      <a:pt x="10742" y="6988"/>
                    </a:cubicBezTo>
                    <a:cubicBezTo>
                      <a:pt x="10510" y="5959"/>
                      <a:pt x="9937" y="6923"/>
                      <a:pt x="9561" y="6754"/>
                    </a:cubicBezTo>
                    <a:lnTo>
                      <a:pt x="9503" y="3961"/>
                    </a:lnTo>
                    <a:cubicBezTo>
                      <a:pt x="9797" y="3676"/>
                      <a:pt x="9679" y="2046"/>
                      <a:pt x="9222" y="3141"/>
                    </a:cubicBezTo>
                    <a:cubicBezTo>
                      <a:pt x="9367" y="4181"/>
                      <a:pt x="8441" y="3141"/>
                      <a:pt x="8942" y="4654"/>
                    </a:cubicBezTo>
                    <a:cubicBezTo>
                      <a:pt x="9418" y="4574"/>
                      <a:pt x="9228" y="6654"/>
                      <a:pt x="9109" y="7101"/>
                    </a:cubicBezTo>
                    <a:cubicBezTo>
                      <a:pt x="8526" y="6827"/>
                      <a:pt x="8320" y="7608"/>
                      <a:pt x="8209" y="8615"/>
                    </a:cubicBezTo>
                    <a:cubicBezTo>
                      <a:pt x="6738" y="9339"/>
                      <a:pt x="5214" y="9900"/>
                      <a:pt x="3655" y="9895"/>
                    </a:cubicBezTo>
                    <a:cubicBezTo>
                      <a:pt x="2420" y="10699"/>
                      <a:pt x="824" y="9306"/>
                      <a:pt x="55" y="12109"/>
                    </a:cubicBezTo>
                    <a:lnTo>
                      <a:pt x="0" y="15022"/>
                    </a:lnTo>
                    <a:cubicBezTo>
                      <a:pt x="325" y="14910"/>
                      <a:pt x="164" y="13217"/>
                      <a:pt x="339" y="12695"/>
                    </a:cubicBezTo>
                    <a:cubicBezTo>
                      <a:pt x="958" y="11956"/>
                      <a:pt x="477" y="14563"/>
                      <a:pt x="674" y="15022"/>
                    </a:cubicBezTo>
                    <a:cubicBezTo>
                      <a:pt x="999" y="14910"/>
                      <a:pt x="838" y="13217"/>
                      <a:pt x="1013" y="12695"/>
                    </a:cubicBezTo>
                    <a:cubicBezTo>
                      <a:pt x="1724" y="11568"/>
                      <a:pt x="1200" y="14543"/>
                      <a:pt x="1407" y="15022"/>
                    </a:cubicBezTo>
                    <a:cubicBezTo>
                      <a:pt x="1734" y="14883"/>
                      <a:pt x="1566" y="13127"/>
                      <a:pt x="1742" y="12575"/>
                    </a:cubicBezTo>
                    <a:cubicBezTo>
                      <a:pt x="2519" y="11677"/>
                      <a:pt x="1992" y="14303"/>
                      <a:pt x="2194" y="14902"/>
                    </a:cubicBezTo>
                    <a:cubicBezTo>
                      <a:pt x="1493" y="16017"/>
                      <a:pt x="1396" y="18195"/>
                      <a:pt x="732" y="19330"/>
                    </a:cubicBezTo>
                    <a:cubicBezTo>
                      <a:pt x="-24" y="19615"/>
                      <a:pt x="1017" y="20164"/>
                      <a:pt x="1126" y="20030"/>
                    </a:cubicBezTo>
                    <a:cubicBezTo>
                      <a:pt x="3996" y="20209"/>
                      <a:pt x="6848" y="21600"/>
                      <a:pt x="9729" y="20843"/>
                    </a:cubicBezTo>
                    <a:cubicBezTo>
                      <a:pt x="11450" y="19094"/>
                      <a:pt x="13552" y="20742"/>
                      <a:pt x="15241" y="18976"/>
                    </a:cubicBezTo>
                    <a:cubicBezTo>
                      <a:pt x="17096" y="18156"/>
                      <a:pt x="19025" y="18479"/>
                      <a:pt x="20864" y="17703"/>
                    </a:cubicBezTo>
                    <a:cubicBezTo>
                      <a:pt x="20923" y="17159"/>
                      <a:pt x="20761" y="15998"/>
                      <a:pt x="21202" y="16189"/>
                    </a:cubicBezTo>
                    <a:cubicBezTo>
                      <a:pt x="21131" y="14969"/>
                      <a:pt x="21576" y="14993"/>
                      <a:pt x="21315" y="13856"/>
                    </a:cubicBezTo>
                    <a:cubicBezTo>
                      <a:pt x="21420" y="13749"/>
                      <a:pt x="21452" y="13619"/>
                      <a:pt x="21447" y="13462"/>
                    </a:cubicBezTo>
                    <a:cubicBezTo>
                      <a:pt x="21433" y="12993"/>
                      <a:pt x="21073" y="12323"/>
                      <a:pt x="21257" y="11642"/>
                    </a:cubicBezTo>
                    <a:cubicBezTo>
                      <a:pt x="21016" y="11778"/>
                      <a:pt x="20882" y="10693"/>
                      <a:pt x="21202" y="10828"/>
                    </a:cubicBezTo>
                    <a:cubicBezTo>
                      <a:pt x="20909" y="9210"/>
                      <a:pt x="20075" y="8353"/>
                      <a:pt x="19235" y="8615"/>
                    </a:cubicBezTo>
                    <a:cubicBezTo>
                      <a:pt x="19015" y="7364"/>
                      <a:pt x="20340" y="8777"/>
                      <a:pt x="19964" y="7221"/>
                    </a:cubicBezTo>
                    <a:cubicBezTo>
                      <a:pt x="19200" y="7856"/>
                      <a:pt x="19674" y="5431"/>
                      <a:pt x="19457" y="4774"/>
                    </a:cubicBezTo>
                    <a:cubicBezTo>
                      <a:pt x="19573" y="4214"/>
                      <a:pt x="18980" y="3044"/>
                      <a:pt x="19457" y="2794"/>
                    </a:cubicBezTo>
                    <a:cubicBezTo>
                      <a:pt x="20429" y="3137"/>
                      <a:pt x="19835" y="1604"/>
                      <a:pt x="19457" y="1280"/>
                    </a:cubicBezTo>
                    <a:cubicBezTo>
                      <a:pt x="18711" y="1598"/>
                      <a:pt x="18158" y="761"/>
                      <a:pt x="17435" y="700"/>
                    </a:cubicBezTo>
                    <a:cubicBezTo>
                      <a:pt x="17416" y="467"/>
                      <a:pt x="17190" y="0"/>
                      <a:pt x="17096" y="0"/>
                    </a:cubicBezTo>
                    <a:close/>
                    <a:moveTo>
                      <a:pt x="16448" y="14776"/>
                    </a:moveTo>
                    <a:cubicBezTo>
                      <a:pt x="16826" y="14756"/>
                      <a:pt x="17297" y="14914"/>
                      <a:pt x="17490" y="14789"/>
                    </a:cubicBezTo>
                    <a:lnTo>
                      <a:pt x="17770" y="15256"/>
                    </a:lnTo>
                    <a:cubicBezTo>
                      <a:pt x="17575" y="16252"/>
                      <a:pt x="18041" y="16130"/>
                      <a:pt x="18109" y="16883"/>
                    </a:cubicBezTo>
                    <a:lnTo>
                      <a:pt x="15635" y="17003"/>
                    </a:lnTo>
                    <a:cubicBezTo>
                      <a:pt x="15459" y="16447"/>
                      <a:pt x="15694" y="15777"/>
                      <a:pt x="15970" y="15836"/>
                    </a:cubicBezTo>
                    <a:cubicBezTo>
                      <a:pt x="15785" y="14992"/>
                      <a:pt x="16070" y="14795"/>
                      <a:pt x="16448" y="14776"/>
                    </a:cubicBezTo>
                    <a:close/>
                    <a:moveTo>
                      <a:pt x="11193" y="15109"/>
                    </a:moveTo>
                    <a:cubicBezTo>
                      <a:pt x="11266" y="15112"/>
                      <a:pt x="11342" y="15122"/>
                      <a:pt x="11416" y="15136"/>
                    </a:cubicBezTo>
                    <a:cubicBezTo>
                      <a:pt x="11453" y="15136"/>
                      <a:pt x="11640" y="15136"/>
                      <a:pt x="11696" y="15136"/>
                    </a:cubicBezTo>
                    <a:cubicBezTo>
                      <a:pt x="11519" y="16265"/>
                      <a:pt x="11989" y="16223"/>
                      <a:pt x="11867" y="17350"/>
                    </a:cubicBezTo>
                    <a:cubicBezTo>
                      <a:pt x="11530" y="17067"/>
                      <a:pt x="10533" y="18267"/>
                      <a:pt x="10687" y="16769"/>
                    </a:cubicBezTo>
                    <a:cubicBezTo>
                      <a:pt x="10245" y="15421"/>
                      <a:pt x="10680" y="15093"/>
                      <a:pt x="11193" y="15109"/>
                    </a:cubicBezTo>
                    <a:close/>
                  </a:path>
                </a:pathLst>
              </a:custGeom>
              <a:ln w="12700">
                <a:miter lim="400000"/>
              </a:ln>
            </p:spPr>
          </p:pic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029DE776-00F4-4617-85C1-60472FBA2139}"/>
                  </a:ext>
                </a:extLst>
              </p:cNvPr>
              <p:cNvGrpSpPr/>
              <p:nvPr/>
            </p:nvGrpSpPr>
            <p:grpSpPr>
              <a:xfrm>
                <a:off x="777964" y="1162981"/>
                <a:ext cx="2067977" cy="1148703"/>
                <a:chOff x="777964" y="1162981"/>
                <a:chExt cx="2067977" cy="1148703"/>
              </a:xfrm>
            </p:grpSpPr>
            <p:sp>
              <p:nvSpPr>
                <p:cNvPr id="77" name="Google Shape;352;p35">
                  <a:extLst>
                    <a:ext uri="{FF2B5EF4-FFF2-40B4-BE49-F238E27FC236}">
                      <a16:creationId xmlns:a16="http://schemas.microsoft.com/office/drawing/2014/main" id="{9B2B7F18-3355-4258-94A8-43B2891B9F95}"/>
                    </a:ext>
                  </a:extLst>
                </p:cNvPr>
                <p:cNvSpPr/>
                <p:nvPr/>
              </p:nvSpPr>
              <p:spPr>
                <a:xfrm>
                  <a:off x="777964" y="1162981"/>
                  <a:ext cx="1482351" cy="106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8" name="Google Shape;340;p34">
                  <a:extLst>
                    <a:ext uri="{FF2B5EF4-FFF2-40B4-BE49-F238E27FC236}">
                      <a16:creationId xmlns:a16="http://schemas.microsoft.com/office/drawing/2014/main" id="{00D10F9C-B99E-4414-B881-021263D803AF}"/>
                    </a:ext>
                  </a:extLst>
                </p:cNvPr>
                <p:cNvGrpSpPr/>
                <p:nvPr/>
              </p:nvGrpSpPr>
              <p:grpSpPr>
                <a:xfrm>
                  <a:off x="2139829" y="1492377"/>
                  <a:ext cx="521177" cy="819307"/>
                  <a:chOff x="2112475" y="238125"/>
                  <a:chExt cx="3395050" cy="5238750"/>
                </a:xfrm>
              </p:grpSpPr>
              <p:sp>
                <p:nvSpPr>
                  <p:cNvPr id="93" name="Google Shape;341;p34">
                    <a:extLst>
                      <a:ext uri="{FF2B5EF4-FFF2-40B4-BE49-F238E27FC236}">
                        <a16:creationId xmlns:a16="http://schemas.microsoft.com/office/drawing/2014/main" id="{3CE261F1-DD33-4A3B-9D04-A9CC98439200}"/>
                      </a:ext>
                    </a:extLst>
                  </p:cNvPr>
                  <p:cNvSpPr/>
                  <p:nvPr/>
                </p:nvSpPr>
                <p:spPr>
                  <a:xfrm>
                    <a:off x="2112475" y="238125"/>
                    <a:ext cx="3395050" cy="523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02" h="209550" extrusionOk="0">
                        <a:moveTo>
                          <a:pt x="132205" y="18886"/>
                        </a:moveTo>
                        <a:lnTo>
                          <a:pt x="132205" y="190364"/>
                        </a:lnTo>
                        <a:lnTo>
                          <a:pt x="3597" y="190364"/>
                        </a:lnTo>
                        <a:lnTo>
                          <a:pt x="3597" y="18886"/>
                        </a:lnTo>
                        <a:close/>
                        <a:moveTo>
                          <a:pt x="8019" y="0"/>
                        </a:moveTo>
                        <a:lnTo>
                          <a:pt x="7270" y="75"/>
                        </a:lnTo>
                        <a:lnTo>
                          <a:pt x="6445" y="150"/>
                        </a:lnTo>
                        <a:lnTo>
                          <a:pt x="5696" y="375"/>
                        </a:lnTo>
                        <a:lnTo>
                          <a:pt x="4946" y="600"/>
                        </a:lnTo>
                        <a:lnTo>
                          <a:pt x="4197" y="974"/>
                        </a:lnTo>
                        <a:lnTo>
                          <a:pt x="3522" y="1349"/>
                        </a:lnTo>
                        <a:lnTo>
                          <a:pt x="2923" y="1874"/>
                        </a:lnTo>
                        <a:lnTo>
                          <a:pt x="2323" y="2323"/>
                        </a:lnTo>
                        <a:lnTo>
                          <a:pt x="1874" y="2923"/>
                        </a:lnTo>
                        <a:lnTo>
                          <a:pt x="1349" y="3522"/>
                        </a:lnTo>
                        <a:lnTo>
                          <a:pt x="974" y="4197"/>
                        </a:lnTo>
                        <a:lnTo>
                          <a:pt x="600" y="4946"/>
                        </a:lnTo>
                        <a:lnTo>
                          <a:pt x="375" y="5696"/>
                        </a:lnTo>
                        <a:lnTo>
                          <a:pt x="150" y="6445"/>
                        </a:lnTo>
                        <a:lnTo>
                          <a:pt x="75" y="7270"/>
                        </a:lnTo>
                        <a:lnTo>
                          <a:pt x="0" y="8019"/>
                        </a:lnTo>
                        <a:lnTo>
                          <a:pt x="0" y="201531"/>
                        </a:lnTo>
                        <a:lnTo>
                          <a:pt x="75" y="202280"/>
                        </a:lnTo>
                        <a:lnTo>
                          <a:pt x="150" y="203105"/>
                        </a:lnTo>
                        <a:lnTo>
                          <a:pt x="375" y="203854"/>
                        </a:lnTo>
                        <a:lnTo>
                          <a:pt x="600" y="204604"/>
                        </a:lnTo>
                        <a:lnTo>
                          <a:pt x="974" y="205353"/>
                        </a:lnTo>
                        <a:lnTo>
                          <a:pt x="1349" y="206028"/>
                        </a:lnTo>
                        <a:lnTo>
                          <a:pt x="1874" y="206627"/>
                        </a:lnTo>
                        <a:lnTo>
                          <a:pt x="2323" y="207227"/>
                        </a:lnTo>
                        <a:lnTo>
                          <a:pt x="2923" y="207676"/>
                        </a:lnTo>
                        <a:lnTo>
                          <a:pt x="3522" y="208201"/>
                        </a:lnTo>
                        <a:lnTo>
                          <a:pt x="4197" y="208576"/>
                        </a:lnTo>
                        <a:lnTo>
                          <a:pt x="4946" y="208950"/>
                        </a:lnTo>
                        <a:lnTo>
                          <a:pt x="5696" y="209175"/>
                        </a:lnTo>
                        <a:lnTo>
                          <a:pt x="6445" y="209400"/>
                        </a:lnTo>
                        <a:lnTo>
                          <a:pt x="7270" y="209475"/>
                        </a:lnTo>
                        <a:lnTo>
                          <a:pt x="8019" y="209550"/>
                        </a:lnTo>
                        <a:lnTo>
                          <a:pt x="127783" y="209550"/>
                        </a:lnTo>
                        <a:lnTo>
                          <a:pt x="128532" y="209475"/>
                        </a:lnTo>
                        <a:lnTo>
                          <a:pt x="129357" y="209400"/>
                        </a:lnTo>
                        <a:lnTo>
                          <a:pt x="130106" y="209175"/>
                        </a:lnTo>
                        <a:lnTo>
                          <a:pt x="130856" y="208950"/>
                        </a:lnTo>
                        <a:lnTo>
                          <a:pt x="131605" y="208576"/>
                        </a:lnTo>
                        <a:lnTo>
                          <a:pt x="132280" y="208201"/>
                        </a:lnTo>
                        <a:lnTo>
                          <a:pt x="132879" y="207676"/>
                        </a:lnTo>
                        <a:lnTo>
                          <a:pt x="133479" y="207227"/>
                        </a:lnTo>
                        <a:lnTo>
                          <a:pt x="133928" y="206627"/>
                        </a:lnTo>
                        <a:lnTo>
                          <a:pt x="134453" y="206028"/>
                        </a:lnTo>
                        <a:lnTo>
                          <a:pt x="134828" y="205353"/>
                        </a:lnTo>
                        <a:lnTo>
                          <a:pt x="135202" y="204604"/>
                        </a:lnTo>
                        <a:lnTo>
                          <a:pt x="135427" y="203854"/>
                        </a:lnTo>
                        <a:lnTo>
                          <a:pt x="135652" y="203105"/>
                        </a:lnTo>
                        <a:lnTo>
                          <a:pt x="135727" y="202280"/>
                        </a:lnTo>
                        <a:lnTo>
                          <a:pt x="135802" y="201531"/>
                        </a:lnTo>
                        <a:lnTo>
                          <a:pt x="135802" y="8019"/>
                        </a:lnTo>
                        <a:lnTo>
                          <a:pt x="135727" y="7270"/>
                        </a:lnTo>
                        <a:lnTo>
                          <a:pt x="135652" y="6445"/>
                        </a:lnTo>
                        <a:lnTo>
                          <a:pt x="135427" y="5696"/>
                        </a:lnTo>
                        <a:lnTo>
                          <a:pt x="135202" y="4946"/>
                        </a:lnTo>
                        <a:lnTo>
                          <a:pt x="134828" y="4197"/>
                        </a:lnTo>
                        <a:lnTo>
                          <a:pt x="134453" y="3522"/>
                        </a:lnTo>
                        <a:lnTo>
                          <a:pt x="133928" y="2923"/>
                        </a:lnTo>
                        <a:lnTo>
                          <a:pt x="133479" y="2323"/>
                        </a:lnTo>
                        <a:lnTo>
                          <a:pt x="132879" y="1874"/>
                        </a:lnTo>
                        <a:lnTo>
                          <a:pt x="132280" y="1349"/>
                        </a:lnTo>
                        <a:lnTo>
                          <a:pt x="131605" y="974"/>
                        </a:lnTo>
                        <a:lnTo>
                          <a:pt x="130856" y="600"/>
                        </a:lnTo>
                        <a:lnTo>
                          <a:pt x="130106" y="375"/>
                        </a:lnTo>
                        <a:lnTo>
                          <a:pt x="129357" y="150"/>
                        </a:lnTo>
                        <a:lnTo>
                          <a:pt x="128532" y="75"/>
                        </a:lnTo>
                        <a:lnTo>
                          <a:pt x="12778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342;p34">
                    <a:extLst>
                      <a:ext uri="{FF2B5EF4-FFF2-40B4-BE49-F238E27FC236}">
                        <a16:creationId xmlns:a16="http://schemas.microsoft.com/office/drawing/2014/main" id="{13DDABF6-73C6-4A26-A838-BB9DAB6728E8}"/>
                      </a:ext>
                    </a:extLst>
                  </p:cNvPr>
                  <p:cNvSpPr/>
                  <p:nvPr/>
                </p:nvSpPr>
                <p:spPr>
                  <a:xfrm>
                    <a:off x="3671350" y="5147100"/>
                    <a:ext cx="279175" cy="17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67" h="7196" extrusionOk="0">
                        <a:moveTo>
                          <a:pt x="3597" y="0"/>
                        </a:moveTo>
                        <a:lnTo>
                          <a:pt x="2848" y="75"/>
                        </a:lnTo>
                        <a:lnTo>
                          <a:pt x="2173" y="300"/>
                        </a:lnTo>
                        <a:lnTo>
                          <a:pt x="1574" y="600"/>
                        </a:lnTo>
                        <a:lnTo>
                          <a:pt x="1049" y="1050"/>
                        </a:lnTo>
                        <a:lnTo>
                          <a:pt x="600" y="1574"/>
                        </a:lnTo>
                        <a:lnTo>
                          <a:pt x="300" y="2174"/>
                        </a:lnTo>
                        <a:lnTo>
                          <a:pt x="75" y="2848"/>
                        </a:lnTo>
                        <a:lnTo>
                          <a:pt x="0" y="3598"/>
                        </a:lnTo>
                        <a:lnTo>
                          <a:pt x="75" y="4347"/>
                        </a:lnTo>
                        <a:lnTo>
                          <a:pt x="300" y="5022"/>
                        </a:lnTo>
                        <a:lnTo>
                          <a:pt x="600" y="5621"/>
                        </a:lnTo>
                        <a:lnTo>
                          <a:pt x="1049" y="6146"/>
                        </a:lnTo>
                        <a:lnTo>
                          <a:pt x="1574" y="6596"/>
                        </a:lnTo>
                        <a:lnTo>
                          <a:pt x="2173" y="6896"/>
                        </a:lnTo>
                        <a:lnTo>
                          <a:pt x="2848" y="7120"/>
                        </a:lnTo>
                        <a:lnTo>
                          <a:pt x="3597" y="7195"/>
                        </a:lnTo>
                        <a:lnTo>
                          <a:pt x="7644" y="7195"/>
                        </a:lnTo>
                        <a:lnTo>
                          <a:pt x="8319" y="7120"/>
                        </a:lnTo>
                        <a:lnTo>
                          <a:pt x="8994" y="6896"/>
                        </a:lnTo>
                        <a:lnTo>
                          <a:pt x="9593" y="6596"/>
                        </a:lnTo>
                        <a:lnTo>
                          <a:pt x="10118" y="6146"/>
                        </a:lnTo>
                        <a:lnTo>
                          <a:pt x="10567" y="5621"/>
                        </a:lnTo>
                        <a:lnTo>
                          <a:pt x="10867" y="5022"/>
                        </a:lnTo>
                        <a:lnTo>
                          <a:pt x="11092" y="4347"/>
                        </a:lnTo>
                        <a:lnTo>
                          <a:pt x="11167" y="3598"/>
                        </a:lnTo>
                        <a:lnTo>
                          <a:pt x="11092" y="2848"/>
                        </a:lnTo>
                        <a:lnTo>
                          <a:pt x="10867" y="2174"/>
                        </a:lnTo>
                        <a:lnTo>
                          <a:pt x="10567" y="1574"/>
                        </a:lnTo>
                        <a:lnTo>
                          <a:pt x="10118" y="1050"/>
                        </a:lnTo>
                        <a:lnTo>
                          <a:pt x="9593" y="600"/>
                        </a:lnTo>
                        <a:lnTo>
                          <a:pt x="8994" y="300"/>
                        </a:lnTo>
                        <a:lnTo>
                          <a:pt x="8319" y="75"/>
                        </a:lnTo>
                        <a:lnTo>
                          <a:pt x="7644" y="0"/>
                        </a:lnTo>
                        <a:close/>
                      </a:path>
                    </a:pathLst>
                  </a:custGeom>
                  <a:solidFill>
                    <a:srgbClr val="D9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343;p34">
                    <a:extLst>
                      <a:ext uri="{FF2B5EF4-FFF2-40B4-BE49-F238E27FC236}">
                        <a16:creationId xmlns:a16="http://schemas.microsoft.com/office/drawing/2014/main" id="{ABA1DA73-6233-4199-8A2F-F6E883D5C46D}"/>
                      </a:ext>
                    </a:extLst>
                  </p:cNvPr>
                  <p:cNvSpPr/>
                  <p:nvPr/>
                </p:nvSpPr>
                <p:spPr>
                  <a:xfrm>
                    <a:off x="3650725" y="446100"/>
                    <a:ext cx="54375" cy="54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5" h="2174" extrusionOk="0">
                        <a:moveTo>
                          <a:pt x="1125" y="0"/>
                        </a:moveTo>
                        <a:lnTo>
                          <a:pt x="825" y="75"/>
                        </a:lnTo>
                        <a:lnTo>
                          <a:pt x="675" y="75"/>
                        </a:lnTo>
                        <a:lnTo>
                          <a:pt x="450" y="225"/>
                        </a:lnTo>
                        <a:lnTo>
                          <a:pt x="300" y="300"/>
                        </a:lnTo>
                        <a:lnTo>
                          <a:pt x="225" y="525"/>
                        </a:lnTo>
                        <a:lnTo>
                          <a:pt x="76" y="675"/>
                        </a:lnTo>
                        <a:lnTo>
                          <a:pt x="1" y="824"/>
                        </a:lnTo>
                        <a:lnTo>
                          <a:pt x="1" y="1124"/>
                        </a:lnTo>
                        <a:lnTo>
                          <a:pt x="1" y="1349"/>
                        </a:lnTo>
                        <a:lnTo>
                          <a:pt x="76" y="1499"/>
                        </a:lnTo>
                        <a:lnTo>
                          <a:pt x="225" y="1649"/>
                        </a:lnTo>
                        <a:lnTo>
                          <a:pt x="300" y="1874"/>
                        </a:lnTo>
                        <a:lnTo>
                          <a:pt x="450" y="2024"/>
                        </a:lnTo>
                        <a:lnTo>
                          <a:pt x="675" y="2099"/>
                        </a:lnTo>
                        <a:lnTo>
                          <a:pt x="825" y="2173"/>
                        </a:lnTo>
                        <a:lnTo>
                          <a:pt x="1275" y="2173"/>
                        </a:lnTo>
                        <a:lnTo>
                          <a:pt x="1500" y="2099"/>
                        </a:lnTo>
                        <a:lnTo>
                          <a:pt x="1649" y="2024"/>
                        </a:lnTo>
                        <a:lnTo>
                          <a:pt x="1799" y="1874"/>
                        </a:lnTo>
                        <a:lnTo>
                          <a:pt x="1949" y="1649"/>
                        </a:lnTo>
                        <a:lnTo>
                          <a:pt x="2099" y="1499"/>
                        </a:lnTo>
                        <a:lnTo>
                          <a:pt x="2099" y="1349"/>
                        </a:lnTo>
                        <a:lnTo>
                          <a:pt x="2174" y="1124"/>
                        </a:lnTo>
                        <a:lnTo>
                          <a:pt x="2099" y="824"/>
                        </a:lnTo>
                        <a:lnTo>
                          <a:pt x="2099" y="675"/>
                        </a:lnTo>
                        <a:lnTo>
                          <a:pt x="1949" y="525"/>
                        </a:lnTo>
                        <a:lnTo>
                          <a:pt x="1799" y="300"/>
                        </a:lnTo>
                        <a:lnTo>
                          <a:pt x="1649" y="225"/>
                        </a:lnTo>
                        <a:lnTo>
                          <a:pt x="1500" y="75"/>
                        </a:lnTo>
                        <a:lnTo>
                          <a:pt x="1275" y="75"/>
                        </a:lnTo>
                        <a:lnTo>
                          <a:pt x="1125" y="0"/>
                        </a:lnTo>
                        <a:close/>
                      </a:path>
                    </a:pathLst>
                  </a:custGeom>
                  <a:solidFill>
                    <a:srgbClr val="D9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344;p34">
                    <a:extLst>
                      <a:ext uri="{FF2B5EF4-FFF2-40B4-BE49-F238E27FC236}">
                        <a16:creationId xmlns:a16="http://schemas.microsoft.com/office/drawing/2014/main" id="{8BFF5D1A-2C44-4441-AB70-DA232FAE245D}"/>
                      </a:ext>
                    </a:extLst>
                  </p:cNvPr>
                  <p:cNvSpPr/>
                  <p:nvPr/>
                </p:nvSpPr>
                <p:spPr>
                  <a:xfrm>
                    <a:off x="3761275" y="423600"/>
                    <a:ext cx="99325" cy="9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73" h="3973" extrusionOk="0">
                        <a:moveTo>
                          <a:pt x="2024" y="1"/>
                        </a:moveTo>
                        <a:lnTo>
                          <a:pt x="1574" y="76"/>
                        </a:lnTo>
                        <a:lnTo>
                          <a:pt x="1200" y="151"/>
                        </a:lnTo>
                        <a:lnTo>
                          <a:pt x="900" y="375"/>
                        </a:lnTo>
                        <a:lnTo>
                          <a:pt x="600" y="600"/>
                        </a:lnTo>
                        <a:lnTo>
                          <a:pt x="375" y="900"/>
                        </a:lnTo>
                        <a:lnTo>
                          <a:pt x="150" y="1200"/>
                        </a:lnTo>
                        <a:lnTo>
                          <a:pt x="75" y="1575"/>
                        </a:lnTo>
                        <a:lnTo>
                          <a:pt x="0" y="2024"/>
                        </a:lnTo>
                        <a:lnTo>
                          <a:pt x="75" y="2399"/>
                        </a:lnTo>
                        <a:lnTo>
                          <a:pt x="150" y="2774"/>
                        </a:lnTo>
                        <a:lnTo>
                          <a:pt x="375" y="3073"/>
                        </a:lnTo>
                        <a:lnTo>
                          <a:pt x="600" y="3373"/>
                        </a:lnTo>
                        <a:lnTo>
                          <a:pt x="900" y="3673"/>
                        </a:lnTo>
                        <a:lnTo>
                          <a:pt x="1200" y="3823"/>
                        </a:lnTo>
                        <a:lnTo>
                          <a:pt x="1574" y="3973"/>
                        </a:lnTo>
                        <a:lnTo>
                          <a:pt x="2399" y="3973"/>
                        </a:lnTo>
                        <a:lnTo>
                          <a:pt x="2773" y="3823"/>
                        </a:lnTo>
                        <a:lnTo>
                          <a:pt x="3073" y="3673"/>
                        </a:lnTo>
                        <a:lnTo>
                          <a:pt x="3373" y="3373"/>
                        </a:lnTo>
                        <a:lnTo>
                          <a:pt x="3598" y="3073"/>
                        </a:lnTo>
                        <a:lnTo>
                          <a:pt x="3823" y="2774"/>
                        </a:lnTo>
                        <a:lnTo>
                          <a:pt x="3898" y="2399"/>
                        </a:lnTo>
                        <a:lnTo>
                          <a:pt x="3973" y="2024"/>
                        </a:lnTo>
                        <a:lnTo>
                          <a:pt x="3898" y="1575"/>
                        </a:lnTo>
                        <a:lnTo>
                          <a:pt x="3823" y="1200"/>
                        </a:lnTo>
                        <a:lnTo>
                          <a:pt x="3598" y="900"/>
                        </a:lnTo>
                        <a:lnTo>
                          <a:pt x="3373" y="600"/>
                        </a:lnTo>
                        <a:lnTo>
                          <a:pt x="3073" y="375"/>
                        </a:lnTo>
                        <a:lnTo>
                          <a:pt x="2773" y="151"/>
                        </a:lnTo>
                        <a:lnTo>
                          <a:pt x="2399" y="76"/>
                        </a:lnTo>
                        <a:lnTo>
                          <a:pt x="2024" y="1"/>
                        </a:lnTo>
                        <a:close/>
                      </a:path>
                    </a:pathLst>
                  </a:custGeom>
                  <a:solidFill>
                    <a:srgbClr val="D9D9D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9" name="Google Shape;348;p29">
                  <a:extLst>
                    <a:ext uri="{FF2B5EF4-FFF2-40B4-BE49-F238E27FC236}">
                      <a16:creationId xmlns:a16="http://schemas.microsoft.com/office/drawing/2014/main" id="{B05A649C-7ED4-4D7C-9314-C0FF2F83C391}"/>
                    </a:ext>
                  </a:extLst>
                </p:cNvPr>
                <p:cNvSpPr/>
                <p:nvPr/>
              </p:nvSpPr>
              <p:spPr>
                <a:xfrm>
                  <a:off x="2517168" y="1634343"/>
                  <a:ext cx="328773" cy="543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0" h="20565" extrusionOk="0">
                      <a:moveTo>
                        <a:pt x="6301" y="977"/>
                      </a:moveTo>
                      <a:lnTo>
                        <a:pt x="6423" y="1002"/>
                      </a:lnTo>
                      <a:lnTo>
                        <a:pt x="6497" y="1075"/>
                      </a:lnTo>
                      <a:lnTo>
                        <a:pt x="6570" y="1148"/>
                      </a:lnTo>
                      <a:lnTo>
                        <a:pt x="6594" y="1270"/>
                      </a:lnTo>
                      <a:lnTo>
                        <a:pt x="6570" y="1368"/>
                      </a:lnTo>
                      <a:lnTo>
                        <a:pt x="6497" y="1466"/>
                      </a:lnTo>
                      <a:lnTo>
                        <a:pt x="6423" y="1515"/>
                      </a:lnTo>
                      <a:lnTo>
                        <a:pt x="6301" y="1539"/>
                      </a:lnTo>
                      <a:lnTo>
                        <a:pt x="5569" y="1539"/>
                      </a:lnTo>
                      <a:lnTo>
                        <a:pt x="5446" y="1515"/>
                      </a:lnTo>
                      <a:lnTo>
                        <a:pt x="5373" y="1466"/>
                      </a:lnTo>
                      <a:lnTo>
                        <a:pt x="5300" y="1368"/>
                      </a:lnTo>
                      <a:lnTo>
                        <a:pt x="5276" y="1270"/>
                      </a:lnTo>
                      <a:lnTo>
                        <a:pt x="5300" y="1148"/>
                      </a:lnTo>
                      <a:lnTo>
                        <a:pt x="5373" y="1075"/>
                      </a:lnTo>
                      <a:lnTo>
                        <a:pt x="5446" y="1002"/>
                      </a:lnTo>
                      <a:lnTo>
                        <a:pt x="5569" y="977"/>
                      </a:lnTo>
                      <a:close/>
                      <a:moveTo>
                        <a:pt x="10575" y="2565"/>
                      </a:moveTo>
                      <a:lnTo>
                        <a:pt x="10575" y="16706"/>
                      </a:lnTo>
                      <a:lnTo>
                        <a:pt x="1295" y="16706"/>
                      </a:lnTo>
                      <a:lnTo>
                        <a:pt x="1295" y="2565"/>
                      </a:lnTo>
                      <a:close/>
                      <a:moveTo>
                        <a:pt x="5935" y="17780"/>
                      </a:moveTo>
                      <a:lnTo>
                        <a:pt x="6106" y="17805"/>
                      </a:lnTo>
                      <a:lnTo>
                        <a:pt x="6277" y="17854"/>
                      </a:lnTo>
                      <a:lnTo>
                        <a:pt x="6423" y="17927"/>
                      </a:lnTo>
                      <a:lnTo>
                        <a:pt x="6545" y="18025"/>
                      </a:lnTo>
                      <a:lnTo>
                        <a:pt x="6643" y="18147"/>
                      </a:lnTo>
                      <a:lnTo>
                        <a:pt x="6716" y="18293"/>
                      </a:lnTo>
                      <a:lnTo>
                        <a:pt x="6765" y="18464"/>
                      </a:lnTo>
                      <a:lnTo>
                        <a:pt x="6790" y="18635"/>
                      </a:lnTo>
                      <a:lnTo>
                        <a:pt x="6765" y="18806"/>
                      </a:lnTo>
                      <a:lnTo>
                        <a:pt x="6716" y="18977"/>
                      </a:lnTo>
                      <a:lnTo>
                        <a:pt x="6643" y="19124"/>
                      </a:lnTo>
                      <a:lnTo>
                        <a:pt x="6545" y="19246"/>
                      </a:lnTo>
                      <a:lnTo>
                        <a:pt x="6423" y="19343"/>
                      </a:lnTo>
                      <a:lnTo>
                        <a:pt x="6277" y="19417"/>
                      </a:lnTo>
                      <a:lnTo>
                        <a:pt x="6106" y="19465"/>
                      </a:lnTo>
                      <a:lnTo>
                        <a:pt x="5935" y="19490"/>
                      </a:lnTo>
                      <a:lnTo>
                        <a:pt x="5764" y="19465"/>
                      </a:lnTo>
                      <a:lnTo>
                        <a:pt x="5593" y="19417"/>
                      </a:lnTo>
                      <a:lnTo>
                        <a:pt x="5446" y="19343"/>
                      </a:lnTo>
                      <a:lnTo>
                        <a:pt x="5324" y="19246"/>
                      </a:lnTo>
                      <a:lnTo>
                        <a:pt x="5227" y="19124"/>
                      </a:lnTo>
                      <a:lnTo>
                        <a:pt x="5153" y="18977"/>
                      </a:lnTo>
                      <a:lnTo>
                        <a:pt x="5105" y="18806"/>
                      </a:lnTo>
                      <a:lnTo>
                        <a:pt x="5080" y="18635"/>
                      </a:lnTo>
                      <a:lnTo>
                        <a:pt x="5105" y="18464"/>
                      </a:lnTo>
                      <a:lnTo>
                        <a:pt x="5153" y="18293"/>
                      </a:lnTo>
                      <a:lnTo>
                        <a:pt x="5227" y="18147"/>
                      </a:lnTo>
                      <a:lnTo>
                        <a:pt x="5324" y="18025"/>
                      </a:lnTo>
                      <a:lnTo>
                        <a:pt x="5446" y="17927"/>
                      </a:lnTo>
                      <a:lnTo>
                        <a:pt x="5593" y="17854"/>
                      </a:lnTo>
                      <a:lnTo>
                        <a:pt x="5764" y="17805"/>
                      </a:lnTo>
                      <a:lnTo>
                        <a:pt x="5935" y="17780"/>
                      </a:lnTo>
                      <a:close/>
                      <a:moveTo>
                        <a:pt x="1295" y="0"/>
                      </a:moveTo>
                      <a:lnTo>
                        <a:pt x="1026" y="25"/>
                      </a:lnTo>
                      <a:lnTo>
                        <a:pt x="782" y="98"/>
                      </a:lnTo>
                      <a:lnTo>
                        <a:pt x="562" y="220"/>
                      </a:lnTo>
                      <a:lnTo>
                        <a:pt x="366" y="367"/>
                      </a:lnTo>
                      <a:lnTo>
                        <a:pt x="220" y="562"/>
                      </a:lnTo>
                      <a:lnTo>
                        <a:pt x="98" y="782"/>
                      </a:lnTo>
                      <a:lnTo>
                        <a:pt x="25" y="1026"/>
                      </a:lnTo>
                      <a:lnTo>
                        <a:pt x="0" y="1295"/>
                      </a:lnTo>
                      <a:lnTo>
                        <a:pt x="0" y="19270"/>
                      </a:lnTo>
                      <a:lnTo>
                        <a:pt x="25" y="19539"/>
                      </a:lnTo>
                      <a:lnTo>
                        <a:pt x="98" y="19783"/>
                      </a:lnTo>
                      <a:lnTo>
                        <a:pt x="220" y="20003"/>
                      </a:lnTo>
                      <a:lnTo>
                        <a:pt x="366" y="20198"/>
                      </a:lnTo>
                      <a:lnTo>
                        <a:pt x="562" y="20345"/>
                      </a:lnTo>
                      <a:lnTo>
                        <a:pt x="782" y="20467"/>
                      </a:lnTo>
                      <a:lnTo>
                        <a:pt x="1026" y="20540"/>
                      </a:lnTo>
                      <a:lnTo>
                        <a:pt x="1295" y="20565"/>
                      </a:lnTo>
                      <a:lnTo>
                        <a:pt x="10575" y="20565"/>
                      </a:lnTo>
                      <a:lnTo>
                        <a:pt x="10844" y="20540"/>
                      </a:lnTo>
                      <a:lnTo>
                        <a:pt x="11088" y="20467"/>
                      </a:lnTo>
                      <a:lnTo>
                        <a:pt x="11308" y="20345"/>
                      </a:lnTo>
                      <a:lnTo>
                        <a:pt x="11503" y="20198"/>
                      </a:lnTo>
                      <a:lnTo>
                        <a:pt x="11650" y="20003"/>
                      </a:lnTo>
                      <a:lnTo>
                        <a:pt x="11772" y="19783"/>
                      </a:lnTo>
                      <a:lnTo>
                        <a:pt x="11845" y="19539"/>
                      </a:lnTo>
                      <a:lnTo>
                        <a:pt x="11870" y="19270"/>
                      </a:lnTo>
                      <a:lnTo>
                        <a:pt x="11870" y="1295"/>
                      </a:lnTo>
                      <a:lnTo>
                        <a:pt x="11845" y="1026"/>
                      </a:lnTo>
                      <a:lnTo>
                        <a:pt x="11772" y="782"/>
                      </a:lnTo>
                      <a:lnTo>
                        <a:pt x="11650" y="562"/>
                      </a:lnTo>
                      <a:lnTo>
                        <a:pt x="11503" y="367"/>
                      </a:lnTo>
                      <a:lnTo>
                        <a:pt x="11308" y="220"/>
                      </a:lnTo>
                      <a:lnTo>
                        <a:pt x="11088" y="98"/>
                      </a:lnTo>
                      <a:lnTo>
                        <a:pt x="10844" y="25"/>
                      </a:lnTo>
                      <a:lnTo>
                        <a:pt x="105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784;p16">
                  <a:extLst>
                    <a:ext uri="{FF2B5EF4-FFF2-40B4-BE49-F238E27FC236}">
                      <a16:creationId xmlns:a16="http://schemas.microsoft.com/office/drawing/2014/main" id="{8793310C-C44E-46B9-B0C6-11393CE861F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1033" y="1215852"/>
                  <a:ext cx="1603251" cy="3516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9BCF63"/>
                    </a:buClr>
                    <a:buSzPts val="3600"/>
                    <a:buFont typeface="Dosis Light"/>
                    <a:buNone/>
                    <a:defRPr sz="3600" b="0" i="0" u="none" strike="noStrike" cap="none">
                      <a:solidFill>
                        <a:srgbClr val="9BCF63"/>
                      </a:solidFill>
                      <a:latin typeface="Dosis Light"/>
                      <a:ea typeface="Dosis Light"/>
                      <a:cs typeface="Dosis Light"/>
                      <a:sym typeface="Dosis Light"/>
                    </a:defRPr>
                  </a:lvl9pPr>
                </a:lstStyle>
                <a:p>
                  <a:r>
                    <a:rPr lang="en-US" sz="600" b="1" dirty="0">
                      <a:solidFill>
                        <a:srgbClr val="CC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Roboto Slab"/>
                      <a:ea typeface="Roboto Slab"/>
                      <a:sym typeface="Roboto Slab"/>
                    </a:rPr>
                    <a:t>FEEDNET</a:t>
                  </a:r>
                  <a:endParaRPr lang="ru-RU" sz="600" b="1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Slab"/>
                    <a:ea typeface="Roboto Slab"/>
                    <a:sym typeface="Roboto Slab"/>
                  </a:endParaRPr>
                </a:p>
                <a:p>
                  <a:r>
                    <a:rPr lang="en-US" sz="700" b="1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entury Gothic" panose="020B0502020202020204" pitchFamily="34" charset="0"/>
                      <a:ea typeface="Cambria Math" panose="02040503050406030204" pitchFamily="18" charset="0"/>
                      <a:cs typeface="Courier New" panose="02070309020205020404" pitchFamily="49" charset="0"/>
                      <a:sym typeface="Arial"/>
                    </a:rPr>
                    <a:t>Cfarmer.ru </a:t>
                  </a:r>
                  <a:endParaRPr lang="ru-RU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boto Slab"/>
                    <a:ea typeface="Roboto Slab"/>
                    <a:sym typeface="Roboto Slab"/>
                  </a:endParaRPr>
                </a:p>
              </p:txBody>
            </p:sp>
          </p:grpSp>
          <p:pic>
            <p:nvPicPr>
              <p:cNvPr id="87" name="Рисунок 86" descr="Z:\USERS\Для Анатолия\png\b1.png">
                <a:extLst>
                  <a:ext uri="{FF2B5EF4-FFF2-40B4-BE49-F238E27FC236}">
                    <a16:creationId xmlns:a16="http://schemas.microsoft.com/office/drawing/2014/main" id="{293E3C74-7976-4893-9266-148BF7725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1313617" y="2764946"/>
                <a:ext cx="1139809" cy="905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8" name="Рисунок 87" descr="D:\Рабочий стол\GMSFEEDNET\Презентации\png\w1.png">
                <a:extLst>
                  <a:ext uri="{FF2B5EF4-FFF2-40B4-BE49-F238E27FC236}">
                    <a16:creationId xmlns:a16="http://schemas.microsoft.com/office/drawing/2014/main" id="{D21677D8-8A53-430C-B4BC-E52EC59D5BCB}"/>
                  </a:ext>
                </a:extLst>
              </p:cNvPr>
              <p:cNvPicPr/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337328" y="2783557"/>
                <a:ext cx="1224623" cy="914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" name="Рисунок 88" descr="D:\Рабочий стол\GMSFEEDNET\Презентации\png\m1.png">
                <a:extLst>
                  <a:ext uri="{FF2B5EF4-FFF2-40B4-BE49-F238E27FC236}">
                    <a16:creationId xmlns:a16="http://schemas.microsoft.com/office/drawing/2014/main" id="{E3D29686-2EE8-483F-8A98-7D23007EC0BC}"/>
                  </a:ext>
                </a:extLst>
              </p:cNvPr>
              <p:cNvPicPr/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538782" y="2591076"/>
                <a:ext cx="701244" cy="1210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Рисунок 89" descr="D:\Рабочий стол\GMSFEEDNET\Презентации\png\s1.png">
                <a:extLst>
                  <a:ext uri="{FF2B5EF4-FFF2-40B4-BE49-F238E27FC236}">
                    <a16:creationId xmlns:a16="http://schemas.microsoft.com/office/drawing/2014/main" id="{E79D7054-C260-4EC4-A410-2D2F391842EE}"/>
                  </a:ext>
                </a:extLst>
              </p:cNvPr>
              <p:cNvPicPr/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7420577" y="2611170"/>
                <a:ext cx="702000" cy="12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35FE142-8D55-4031-8E92-5460D1B06161}"/>
              </a:ext>
            </a:extLst>
          </p:cNvPr>
          <p:cNvSpPr txBox="1"/>
          <p:nvPr/>
        </p:nvSpPr>
        <p:spPr>
          <a:xfrm>
            <a:off x="2705100" y="42328"/>
            <a:ext cx="602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</a:rPr>
              <a:t>Программно-аппаратный комплекс планирования и оперативного контроля приготовления/раздачи кормов</a:t>
            </a:r>
          </a:p>
        </p:txBody>
      </p:sp>
      <p:pic>
        <p:nvPicPr>
          <p:cNvPr id="100" name="Рисунок 99" descr="logo_t_1.png">
            <a:extLst>
              <a:ext uri="{FF2B5EF4-FFF2-40B4-BE49-F238E27FC236}">
                <a16:creationId xmlns:a16="http://schemas.microsoft.com/office/drawing/2014/main" id="{A0579A85-5ED3-4F76-9843-5B704FB29D7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935E-6A8D-478B-A986-DD3148C57F43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4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545080" y="69900"/>
            <a:ext cx="6292850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Составление плана кормления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322237" y="182913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8267FAC-51EE-41EC-958D-60AD2D0F88AE}"/>
              </a:ext>
            </a:extLst>
          </p:cNvPr>
          <p:cNvSpPr txBox="1">
            <a:spLocks/>
          </p:cNvSpPr>
          <p:nvPr/>
        </p:nvSpPr>
        <p:spPr>
          <a:xfrm>
            <a:off x="179813" y="2103527"/>
            <a:ext cx="8771357" cy="914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464661" y="297220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759301" y="386628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413677" y="166657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556101" y="280964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13678" y="308404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9B8AB-9B40-4F03-A3AE-9177CA5D7308}"/>
              </a:ext>
            </a:extLst>
          </p:cNvPr>
          <p:cNvGrpSpPr/>
          <p:nvPr/>
        </p:nvGrpSpPr>
        <p:grpSpPr>
          <a:xfrm>
            <a:off x="3665220" y="849175"/>
            <a:ext cx="5206332" cy="3453585"/>
            <a:chOff x="3164291" y="853614"/>
            <a:chExt cx="5641975" cy="3747287"/>
          </a:xfrm>
        </p:grpSpPr>
        <p:pic>
          <p:nvPicPr>
            <p:cNvPr id="35" name="Изображение17">
              <a:extLst>
                <a:ext uri="{FF2B5EF4-FFF2-40B4-BE49-F238E27FC236}">
                  <a16:creationId xmlns:a16="http://schemas.microsoft.com/office/drawing/2014/main" id="{3273C86C-500D-4433-B990-69861512749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453267" y="853614"/>
              <a:ext cx="2656131" cy="2110153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Изображение20">
              <a:extLst>
                <a:ext uri="{FF2B5EF4-FFF2-40B4-BE49-F238E27FC236}">
                  <a16:creationId xmlns:a16="http://schemas.microsoft.com/office/drawing/2014/main" id="{08308735-1C1A-43AC-B52F-6E41178B5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5384531" y="1150452"/>
              <a:ext cx="3246120" cy="1874520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88A51E97-8A3B-483C-B846-FA50F7574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3164291" y="2015539"/>
              <a:ext cx="2766060" cy="2042160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B4ED34AA-9ECD-4604-B1D4-3CAAFEAC1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304876" y="2612081"/>
              <a:ext cx="3501390" cy="1988820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1056BC-4ACF-4174-B1E3-C3D07993B3C9}"/>
              </a:ext>
            </a:extLst>
          </p:cNvPr>
          <p:cNvSpPr txBox="1"/>
          <p:nvPr/>
        </p:nvSpPr>
        <p:spPr>
          <a:xfrm>
            <a:off x="421779" y="923722"/>
            <a:ext cx="30727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ru-RU" sz="1200"/>
              <a:t>Специалист по кормлению  </a:t>
            </a:r>
            <a:r>
              <a:rPr lang="ru-RU" sz="1200" b="1"/>
              <a:t>формирует и редактирует производственное задание </a:t>
            </a:r>
            <a:r>
              <a:rPr lang="ru-RU" sz="1200"/>
              <a:t>на приготовление и раздачу кормов - в системе FeedNet-BASE.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ru-RU" sz="1200"/>
              <a:t>Системой </a:t>
            </a:r>
            <a:r>
              <a:rPr lang="ru-RU" sz="1200" b="1"/>
              <a:t>осуществляется оперативный перерасчет плана кормления </a:t>
            </a:r>
            <a:r>
              <a:rPr lang="ru-RU" sz="1200"/>
              <a:t>при изменении количества животных, остатков на кормовом столе, состава рациона и пр.</a:t>
            </a:r>
          </a:p>
          <a:p>
            <a:pPr>
              <a:spcBef>
                <a:spcPts val="600"/>
              </a:spcBef>
            </a:pPr>
            <a:r>
              <a:rPr lang="ru-RU" sz="1200" i="1"/>
              <a:t>Кроме этого, система позволяет оперативно перераспределять нагрузку между кормораздатчиками при выходе из строя какого-либо из них.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 startAt="3"/>
            </a:pPr>
            <a:r>
              <a:rPr lang="ru-RU" sz="1200"/>
              <a:t>Сформированный </a:t>
            </a:r>
            <a:r>
              <a:rPr lang="ru-RU" sz="1200" b="1"/>
              <a:t>план кормления передается </a:t>
            </a:r>
            <a:r>
              <a:rPr lang="ru-RU" sz="1200"/>
              <a:t>в форме заданий  </a:t>
            </a:r>
            <a:r>
              <a:rPr lang="ru-RU" sz="1200" b="1"/>
              <a:t>на терминал FeedNet-Мaster</a:t>
            </a:r>
            <a:r>
              <a:rPr lang="ru-RU" sz="1200"/>
              <a:t>, установленный на кормораздатчике.</a:t>
            </a:r>
          </a:p>
          <a:p>
            <a:endParaRPr lang="ru-RU" sz="1200"/>
          </a:p>
        </p:txBody>
      </p:sp>
      <p:pic>
        <p:nvPicPr>
          <p:cNvPr id="44" name="Рисунок 43" descr="logo_t_1.png">
            <a:extLst>
              <a:ext uri="{FF2B5EF4-FFF2-40B4-BE49-F238E27FC236}">
                <a16:creationId xmlns:a16="http://schemas.microsoft.com/office/drawing/2014/main" id="{D3FFA062-43C4-4D80-8C6C-B7D8392689D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935E-6A8D-478B-A986-DD3148C57F43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5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547952" y="69900"/>
            <a:ext cx="6289978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Передача 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</a:rPr>
              <a:t>план-задания кормосмесителям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322237" y="182913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8267FAC-51EE-41EC-958D-60AD2D0F88AE}"/>
              </a:ext>
            </a:extLst>
          </p:cNvPr>
          <p:cNvSpPr txBox="1">
            <a:spLocks/>
          </p:cNvSpPr>
          <p:nvPr/>
        </p:nvSpPr>
        <p:spPr>
          <a:xfrm>
            <a:off x="179813" y="2103527"/>
            <a:ext cx="8771357" cy="914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464661" y="297220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759301" y="386628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413677" y="166657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556101" y="280964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13678" y="308404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4C5EC0C-BF2B-4D27-BCC2-01F3E70519A4}"/>
              </a:ext>
            </a:extLst>
          </p:cNvPr>
          <p:cNvGrpSpPr/>
          <p:nvPr/>
        </p:nvGrpSpPr>
        <p:grpSpPr>
          <a:xfrm>
            <a:off x="525438" y="1286429"/>
            <a:ext cx="8124898" cy="2663346"/>
            <a:chOff x="853098" y="1286429"/>
            <a:chExt cx="8124898" cy="2663346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894B52D-6680-4B6D-94F9-6DC5A8699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644" y="1286429"/>
              <a:ext cx="4231352" cy="2663346"/>
            </a:xfrm>
            <a:prstGeom prst="rect">
              <a:avLst/>
            </a:prstGeom>
            <a:ln>
              <a:solidFill>
                <a:srgbClr val="6DB647"/>
              </a:solidFill>
            </a:ln>
          </p:spPr>
        </p:pic>
        <p:sp>
          <p:nvSpPr>
            <p:cNvPr id="28" name="Стрелка: влево 14">
              <a:extLst>
                <a:ext uri="{FF2B5EF4-FFF2-40B4-BE49-F238E27FC236}">
                  <a16:creationId xmlns:a16="http://schemas.microsoft.com/office/drawing/2014/main" id="{04157443-DD54-4F47-A5CE-14BD10EC0D97}"/>
                </a:ext>
              </a:extLst>
            </p:cNvPr>
            <p:cNvSpPr/>
            <p:nvPr/>
          </p:nvSpPr>
          <p:spPr>
            <a:xfrm rot="20835124" flipH="1">
              <a:off x="2557930" y="2641665"/>
              <a:ext cx="2674392" cy="389187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D73AC">
                    <a:alpha val="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1000">
                    <a:srgbClr val="095385"/>
                  </a:gs>
                  <a:gs pos="73000">
                    <a:srgbClr val="0963A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264C25"/>
                  </a:solidFill>
                </a:rPr>
                <a:t>№1</a:t>
              </a:r>
            </a:p>
          </p:txBody>
        </p:sp>
        <p:sp>
          <p:nvSpPr>
            <p:cNvPr id="29" name="Стрелка: влево 21">
              <a:extLst>
                <a:ext uri="{FF2B5EF4-FFF2-40B4-BE49-F238E27FC236}">
                  <a16:creationId xmlns:a16="http://schemas.microsoft.com/office/drawing/2014/main" id="{9EBCA320-7B66-475B-B966-7617D38D79CB}"/>
                </a:ext>
              </a:extLst>
            </p:cNvPr>
            <p:cNvSpPr/>
            <p:nvPr/>
          </p:nvSpPr>
          <p:spPr>
            <a:xfrm rot="21287742" flipH="1">
              <a:off x="2711060" y="3031303"/>
              <a:ext cx="3169788" cy="327401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D73AC">
                    <a:alpha val="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1000">
                    <a:srgbClr val="095385"/>
                  </a:gs>
                  <a:gs pos="73000">
                    <a:srgbClr val="0963A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264C25"/>
                  </a:solidFill>
                </a:rPr>
                <a:t>№2</a:t>
              </a:r>
            </a:p>
          </p:txBody>
        </p:sp>
        <p:sp>
          <p:nvSpPr>
            <p:cNvPr id="30" name="Стрелка: влево 22">
              <a:extLst>
                <a:ext uri="{FF2B5EF4-FFF2-40B4-BE49-F238E27FC236}">
                  <a16:creationId xmlns:a16="http://schemas.microsoft.com/office/drawing/2014/main" id="{7BB0F02D-A5C5-4E66-A658-4DD90A5BBAE1}"/>
                </a:ext>
              </a:extLst>
            </p:cNvPr>
            <p:cNvSpPr/>
            <p:nvPr/>
          </p:nvSpPr>
          <p:spPr>
            <a:xfrm flipH="1">
              <a:off x="2732442" y="3412586"/>
              <a:ext cx="4048820" cy="329879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D73AC">
                    <a:alpha val="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1000">
                    <a:srgbClr val="095385"/>
                  </a:gs>
                  <a:gs pos="73000">
                    <a:srgbClr val="0963A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264C25"/>
                  </a:solidFill>
                </a:rPr>
                <a:t>№3</a:t>
              </a: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7C8B619-5AF1-4B0D-9A75-FC429F9D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697" y="3018108"/>
              <a:ext cx="1707179" cy="890556"/>
            </a:xfrm>
            <a:prstGeom prst="rect">
              <a:avLst/>
            </a:prstGeom>
          </p:spPr>
        </p:pic>
        <p:sp>
          <p:nvSpPr>
            <p:cNvPr id="36" name="Стрелка: влево 35">
              <a:extLst>
                <a:ext uri="{FF2B5EF4-FFF2-40B4-BE49-F238E27FC236}">
                  <a16:creationId xmlns:a16="http://schemas.microsoft.com/office/drawing/2014/main" id="{D7E4C244-5246-4B9D-87EC-279502048322}"/>
                </a:ext>
              </a:extLst>
            </p:cNvPr>
            <p:cNvSpPr/>
            <p:nvPr/>
          </p:nvSpPr>
          <p:spPr>
            <a:xfrm rot="5400000" flipH="1">
              <a:off x="1774049" y="1857996"/>
              <a:ext cx="802713" cy="1565368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D73AC">
                    <a:alpha val="0"/>
                  </a:srgbClr>
                </a:gs>
              </a:gsLst>
              <a:lin ang="0" scaled="1"/>
              <a:tileRect/>
            </a:gradFill>
            <a:ln w="38100">
              <a:solidFill>
                <a:srgbClr val="264C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: скругленные углы 24">
              <a:extLst>
                <a:ext uri="{FF2B5EF4-FFF2-40B4-BE49-F238E27FC236}">
                  <a16:creationId xmlns:a16="http://schemas.microsoft.com/office/drawing/2014/main" id="{3AB909CC-9A61-41A9-B225-881E5D3D4EBF}"/>
                </a:ext>
              </a:extLst>
            </p:cNvPr>
            <p:cNvSpPr/>
            <p:nvPr/>
          </p:nvSpPr>
          <p:spPr>
            <a:xfrm>
              <a:off x="853098" y="1370327"/>
              <a:ext cx="2647239" cy="870017"/>
            </a:xfrm>
            <a:prstGeom prst="roundRect">
              <a:avLst/>
            </a:prstGeom>
            <a:solidFill>
              <a:srgbClr val="6E8B3A"/>
            </a:solidFill>
            <a:ln w="38100">
              <a:solidFill>
                <a:srgbClr val="A8DA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/>
                <a:t>План-Задание</a:t>
              </a:r>
            </a:p>
          </p:txBody>
        </p:sp>
      </p:grpSp>
      <p:pic>
        <p:nvPicPr>
          <p:cNvPr id="34" name="Рисунок 33" descr="logo_t_1.png">
            <a:extLst>
              <a:ext uri="{FF2B5EF4-FFF2-40B4-BE49-F238E27FC236}">
                <a16:creationId xmlns:a16="http://schemas.microsoft.com/office/drawing/2014/main" id="{5D6F5C5B-055D-4273-A717-D929A90CDFB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6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26A02E2-9085-4F62-8CC0-64A350F61753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6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721915" y="155558"/>
            <a:ext cx="6116015" cy="360000"/>
          </a:xfrm>
        </p:spPr>
        <p:txBody>
          <a:bodyPr lIns="91440" tIns="45720" rIns="91440" bIns="45720" anchor="b">
            <a:no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Выполнение задания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322237" y="182913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8267FAC-51EE-41EC-958D-60AD2D0F88AE}"/>
              </a:ext>
            </a:extLst>
          </p:cNvPr>
          <p:cNvSpPr txBox="1">
            <a:spLocks/>
          </p:cNvSpPr>
          <p:nvPr/>
        </p:nvSpPr>
        <p:spPr>
          <a:xfrm>
            <a:off x="179813" y="2103527"/>
            <a:ext cx="8771357" cy="914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464661" y="297220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759301" y="386628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E8E4A99A-EF84-480C-9465-A9912F162B86}"/>
              </a:ext>
            </a:extLst>
          </p:cNvPr>
          <p:cNvSpPr txBox="1">
            <a:spLocks/>
          </p:cNvSpPr>
          <p:nvPr/>
        </p:nvSpPr>
        <p:spPr>
          <a:xfrm>
            <a:off x="556101" y="2809644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413678" y="308404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894B52D-6680-4B6D-94F9-6DC5A8699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373" y="1531541"/>
            <a:ext cx="4231352" cy="2505634"/>
          </a:xfrm>
          <a:prstGeom prst="rect">
            <a:avLst/>
          </a:prstGeom>
          <a:ln>
            <a:solidFill>
              <a:srgbClr val="6DB647"/>
            </a:solidFill>
          </a:ln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3E183E74-4D5D-457D-AE7D-D217EFB8EB78}"/>
              </a:ext>
            </a:extLst>
          </p:cNvPr>
          <p:cNvGrpSpPr/>
          <p:nvPr/>
        </p:nvGrpSpPr>
        <p:grpSpPr>
          <a:xfrm>
            <a:off x="7128934" y="785456"/>
            <a:ext cx="1489847" cy="1244340"/>
            <a:chOff x="7653193" y="1646038"/>
            <a:chExt cx="1489847" cy="1244340"/>
          </a:xfrm>
        </p:grpSpPr>
        <p:grpSp>
          <p:nvGrpSpPr>
            <p:cNvPr id="35" name="Группа 10">
              <a:extLst>
                <a:ext uri="{FF2B5EF4-FFF2-40B4-BE49-F238E27FC236}">
                  <a16:creationId xmlns:a16="http://schemas.microsoft.com/office/drawing/2014/main" id="{F0A6735C-26F7-4D89-A9B0-E5104019876F}"/>
                </a:ext>
              </a:extLst>
            </p:cNvPr>
            <p:cNvGrpSpPr/>
            <p:nvPr/>
          </p:nvGrpSpPr>
          <p:grpSpPr>
            <a:xfrm>
              <a:off x="7653193" y="1646038"/>
              <a:ext cx="1276203" cy="1244340"/>
              <a:chOff x="7283261" y="2249603"/>
              <a:chExt cx="1276203" cy="1244340"/>
            </a:xfrm>
          </p:grpSpPr>
          <p:sp>
            <p:nvSpPr>
              <p:cNvPr id="42" name="Облачко с текстом: овальное 16">
                <a:extLst>
                  <a:ext uri="{FF2B5EF4-FFF2-40B4-BE49-F238E27FC236}">
                    <a16:creationId xmlns:a16="http://schemas.microsoft.com/office/drawing/2014/main" id="{28DDCED7-EB47-4EC4-8523-680B8D84D68E}"/>
                  </a:ext>
                </a:extLst>
              </p:cNvPr>
              <p:cNvSpPr/>
              <p:nvPr/>
            </p:nvSpPr>
            <p:spPr>
              <a:xfrm>
                <a:off x="7283261" y="2249603"/>
                <a:ext cx="1276203" cy="1244340"/>
              </a:xfrm>
              <a:prstGeom prst="wedgeEllipseCallout">
                <a:avLst>
                  <a:gd name="adj1" fmla="val -135333"/>
                  <a:gd name="adj2" fmla="val 9203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93B53C0E-BC39-43FE-BA96-DEB448914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161" y="2382929"/>
                <a:ext cx="914402" cy="914402"/>
              </a:xfrm>
              <a:prstGeom prst="rect">
                <a:avLst/>
              </a:prstGeom>
            </p:spPr>
          </p:pic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7C8B619-5AF1-4B0D-9A75-FC429F9D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7" y="2123054"/>
              <a:ext cx="556513" cy="290307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A27FB7F-A76B-42BA-ABF9-C7917555A7B0}"/>
              </a:ext>
            </a:extLst>
          </p:cNvPr>
          <p:cNvGrpSpPr/>
          <p:nvPr/>
        </p:nvGrpSpPr>
        <p:grpSpPr>
          <a:xfrm>
            <a:off x="504186" y="1494591"/>
            <a:ext cx="1464009" cy="1244340"/>
            <a:chOff x="991206" y="1968834"/>
            <a:chExt cx="1464009" cy="1244340"/>
          </a:xfrm>
        </p:grpSpPr>
        <p:sp>
          <p:nvSpPr>
            <p:cNvPr id="45" name="Облачко с текстом: овальное 9">
              <a:extLst>
                <a:ext uri="{FF2B5EF4-FFF2-40B4-BE49-F238E27FC236}">
                  <a16:creationId xmlns:a16="http://schemas.microsoft.com/office/drawing/2014/main" id="{B0E1ACD0-7056-423C-9CB8-B40A464D8D06}"/>
                </a:ext>
              </a:extLst>
            </p:cNvPr>
            <p:cNvSpPr/>
            <p:nvPr/>
          </p:nvSpPr>
          <p:spPr>
            <a:xfrm>
              <a:off x="991206" y="1968834"/>
              <a:ext cx="1276203" cy="1244340"/>
            </a:xfrm>
            <a:prstGeom prst="wedgeEllipseCallout">
              <a:avLst>
                <a:gd name="adj1" fmla="val 152672"/>
                <a:gd name="adj2" fmla="val 560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E7DAF6E-2977-46EA-B0C7-8EE9D198A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106" y="2133803"/>
              <a:ext cx="914402" cy="914402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89C4D23-00FB-4249-9776-D26921B7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8702" y="2445850"/>
              <a:ext cx="556513" cy="290307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92ACA6A-26AF-4681-BEBC-51C6079FD435}"/>
              </a:ext>
            </a:extLst>
          </p:cNvPr>
          <p:cNvGrpSpPr/>
          <p:nvPr/>
        </p:nvGrpSpPr>
        <p:grpSpPr>
          <a:xfrm>
            <a:off x="7537048" y="2310200"/>
            <a:ext cx="1606952" cy="1244340"/>
            <a:chOff x="7117062" y="3185907"/>
            <a:chExt cx="1606952" cy="1244340"/>
          </a:xfrm>
        </p:grpSpPr>
        <p:sp>
          <p:nvSpPr>
            <p:cNvPr id="49" name="Облачко с текстом: овальное 17">
              <a:extLst>
                <a:ext uri="{FF2B5EF4-FFF2-40B4-BE49-F238E27FC236}">
                  <a16:creationId xmlns:a16="http://schemas.microsoft.com/office/drawing/2014/main" id="{54A9FD10-6704-40B3-9815-B4B50001B0E9}"/>
                </a:ext>
              </a:extLst>
            </p:cNvPr>
            <p:cNvSpPr/>
            <p:nvPr/>
          </p:nvSpPr>
          <p:spPr>
            <a:xfrm>
              <a:off x="7117062" y="3185907"/>
              <a:ext cx="1276203" cy="1244340"/>
            </a:xfrm>
            <a:prstGeom prst="wedgeEllipseCallout">
              <a:avLst>
                <a:gd name="adj1" fmla="val -249129"/>
                <a:gd name="adj2" fmla="val 192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0FE50A7-2CF7-43BE-87AD-B865F473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619" y="3350876"/>
              <a:ext cx="914402" cy="914402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57C150D-D37D-432F-B409-95C81CCE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501" y="3730073"/>
              <a:ext cx="556513" cy="290307"/>
            </a:xfrm>
            <a:prstGeom prst="rect">
              <a:avLst/>
            </a:prstGeom>
          </p:spPr>
        </p:pic>
      </p:grpSp>
      <p:pic>
        <p:nvPicPr>
          <p:cNvPr id="37" name="Рисунок 36" descr="logo_t_1.png">
            <a:extLst>
              <a:ext uri="{FF2B5EF4-FFF2-40B4-BE49-F238E27FC236}">
                <a16:creationId xmlns:a16="http://schemas.microsoft.com/office/drawing/2014/main" id="{5B716A10-4DAA-4A93-8D8F-8B654531660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3A07D5-5DE3-43D0-85E9-9FF3C60A2FA8}"/>
              </a:ext>
            </a:extLst>
          </p:cNvPr>
          <p:cNvSpPr/>
          <p:nvPr/>
        </p:nvSpPr>
        <p:spPr>
          <a:xfrm>
            <a:off x="2970236" y="1158948"/>
            <a:ext cx="2849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008000"/>
                </a:solidFill>
                <a:latin typeface="Myriad Pro" panose="020B0503030403020204" pitchFamily="34" charset="0"/>
              </a:rPr>
              <a:t>Приготовление кормосмеси</a:t>
            </a:r>
            <a:endParaRPr lang="ru-RU" sz="160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EA3F2E-4201-42FC-9C70-DF14EB76F499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7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735432" y="156913"/>
            <a:ext cx="6193486" cy="360000"/>
          </a:xfrm>
        </p:spPr>
        <p:txBody>
          <a:bodyPr lIns="91440" tIns="45720" rIns="91440" bIns="45720" anchor="b">
            <a:no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Выполнение задания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869FB176-F797-4F78-80FD-0E33D344F981}"/>
              </a:ext>
            </a:extLst>
          </p:cNvPr>
          <p:cNvSpPr txBox="1">
            <a:spLocks/>
          </p:cNvSpPr>
          <p:nvPr/>
        </p:nvSpPr>
        <p:spPr>
          <a:xfrm>
            <a:off x="322237" y="1829131"/>
            <a:ext cx="4826391" cy="3981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0DE030-80FF-4AFC-91B0-E504AAEB1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897" y="1165337"/>
            <a:ext cx="3236703" cy="2050198"/>
          </a:xfrm>
          <a:prstGeom prst="rect">
            <a:avLst/>
          </a:prstGeom>
          <a:ln w="12700">
            <a:solidFill>
              <a:srgbClr val="3FAB3C"/>
            </a:solidFill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894B52D-6680-4B6D-94F9-6DC5A86994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754" y="1630256"/>
            <a:ext cx="4299803" cy="2722323"/>
          </a:xfrm>
          <a:prstGeom prst="rect">
            <a:avLst/>
          </a:prstGeom>
          <a:ln w="12700">
            <a:solidFill>
              <a:srgbClr val="3FAB3C"/>
            </a:solidFill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C7AE71-A80C-4A23-A567-2E387B2EC8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3" y="1229257"/>
            <a:ext cx="1547120" cy="1427292"/>
          </a:xfrm>
          <a:prstGeom prst="rect">
            <a:avLst/>
          </a:prstGeom>
          <a:ln w="12700">
            <a:solidFill>
              <a:srgbClr val="3FAB3C"/>
            </a:solidFill>
          </a:ln>
        </p:spPr>
      </p:pic>
      <p:pic>
        <p:nvPicPr>
          <p:cNvPr id="21" name="Рисунок 20" descr="logo_t_1.png">
            <a:extLst>
              <a:ext uri="{FF2B5EF4-FFF2-40B4-BE49-F238E27FC236}">
                <a16:creationId xmlns:a16="http://schemas.microsoft.com/office/drawing/2014/main" id="{72148C3C-F225-45C4-9E15-3BFAA711CBB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5AAF21-4A5C-45E5-B716-4D8B2D75DC50}"/>
              </a:ext>
            </a:extLst>
          </p:cNvPr>
          <p:cNvSpPr/>
          <p:nvPr/>
        </p:nvSpPr>
        <p:spPr>
          <a:xfrm>
            <a:off x="2147455" y="1147702"/>
            <a:ext cx="3285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008000"/>
                </a:solidFill>
                <a:latin typeface="Myriad Pro" panose="020B0503030403020204" pitchFamily="34" charset="0"/>
              </a:rPr>
              <a:t>Раздача кормосмеси по секциям</a:t>
            </a:r>
            <a:endParaRPr lang="ru-RU" sz="160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451E33B-9389-44CE-9E61-B2F9856B5FE4}"/>
              </a:ext>
            </a:extLst>
          </p:cNvPr>
          <p:cNvSpPr/>
          <p:nvPr/>
        </p:nvSpPr>
        <p:spPr>
          <a:xfrm>
            <a:off x="-15240" y="664210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8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737155" y="39420"/>
            <a:ext cx="6322690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Получение </a:t>
            </a:r>
            <a:r>
              <a:rPr lang="ru-RU" sz="2400" dirty="0">
                <a:solidFill>
                  <a:schemeClr val="bg1"/>
                </a:solidFill>
                <a:latin typeface="Myriad Pro" panose="020B0503030403020204" pitchFamily="34" charset="0"/>
              </a:rPr>
              <a:t>отчета </a:t>
            </a:r>
            <a:r>
              <a:rPr lang="ru-RU" sz="2400">
                <a:solidFill>
                  <a:schemeClr val="bg1"/>
                </a:solidFill>
                <a:latin typeface="Myriad Pro" panose="020B0503030403020204" pitchFamily="34" charset="0"/>
              </a:rPr>
              <a:t>от кормосмесителя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9D25FC-8931-4A2F-9C35-9DEFB94E82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471556"/>
            <a:ext cx="2840182" cy="2181027"/>
          </a:xfrm>
          <a:prstGeom prst="rect">
            <a:avLst/>
          </a:prstGeom>
          <a:ln>
            <a:solidFill>
              <a:srgbClr val="3FAB3C"/>
            </a:solidFill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B1D1807-B7C2-40D3-9512-DA9B2D98AD94}"/>
              </a:ext>
            </a:extLst>
          </p:cNvPr>
          <p:cNvGrpSpPr/>
          <p:nvPr/>
        </p:nvGrpSpPr>
        <p:grpSpPr>
          <a:xfrm>
            <a:off x="2911497" y="1068332"/>
            <a:ext cx="1036497" cy="880844"/>
            <a:chOff x="3539316" y="2642815"/>
            <a:chExt cx="1247837" cy="1218720"/>
          </a:xfrm>
        </p:grpSpPr>
        <p:sp>
          <p:nvSpPr>
            <p:cNvPr id="33" name="Блок-схема: узел 32">
              <a:extLst>
                <a:ext uri="{FF2B5EF4-FFF2-40B4-BE49-F238E27FC236}">
                  <a16:creationId xmlns:a16="http://schemas.microsoft.com/office/drawing/2014/main" id="{08FFF272-43F2-4DE4-96CE-088AEDFBF6C4}"/>
                </a:ext>
              </a:extLst>
            </p:cNvPr>
            <p:cNvSpPr/>
            <p:nvPr/>
          </p:nvSpPr>
          <p:spPr>
            <a:xfrm>
              <a:off x="3539316" y="2642815"/>
              <a:ext cx="1247837" cy="121872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F8A5520-CE8A-4633-9BE1-BBFD35FAD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404" y="2794995"/>
              <a:ext cx="914402" cy="914402"/>
            </a:xfrm>
            <a:prstGeom prst="rect">
              <a:avLst/>
            </a:prstGeom>
          </p:spPr>
        </p:pic>
      </p:grpSp>
      <p:sp>
        <p:nvSpPr>
          <p:cNvPr id="38" name="Стрелка: влево 14">
            <a:extLst>
              <a:ext uri="{FF2B5EF4-FFF2-40B4-BE49-F238E27FC236}">
                <a16:creationId xmlns:a16="http://schemas.microsoft.com/office/drawing/2014/main" id="{04157443-DD54-4F47-A5CE-14BD10EC0D97}"/>
              </a:ext>
            </a:extLst>
          </p:cNvPr>
          <p:cNvSpPr/>
          <p:nvPr/>
        </p:nvSpPr>
        <p:spPr>
          <a:xfrm flipH="1">
            <a:off x="3238507" y="2194352"/>
            <a:ext cx="1803143" cy="648755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1D73AC">
                  <a:alpha val="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rgbClr val="095385"/>
                </a:gs>
                <a:gs pos="73000">
                  <a:srgbClr val="0963A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E75C027-A34D-4E6B-81B5-4F795DE9A4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82" y="2417998"/>
            <a:ext cx="492086" cy="2566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4CD0455-CDE2-4C90-996F-C95C36890B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504" y="1404914"/>
            <a:ext cx="2098696" cy="2098696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22FC690-1D8A-46EF-B99D-2801A6BFD4F4}"/>
              </a:ext>
            </a:extLst>
          </p:cNvPr>
          <p:cNvSpPr txBox="1">
            <a:spLocks/>
          </p:cNvSpPr>
          <p:nvPr/>
        </p:nvSpPr>
        <p:spPr>
          <a:xfrm>
            <a:off x="5056285" y="2071096"/>
            <a:ext cx="1564013" cy="8707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264C25"/>
                </a:solidFill>
                <a:latin typeface="Myriad Pro" panose="020B0503030403020204" pitchFamily="34" charset="0"/>
              </a:rPr>
              <a:t>Базовая станция </a:t>
            </a:r>
            <a:r>
              <a:rPr lang="en-US" sz="2000" b="1" dirty="0">
                <a:solidFill>
                  <a:srgbClr val="264C25"/>
                </a:solidFill>
                <a:latin typeface="Myriad Pro" panose="020B0503030403020204" pitchFamily="34" charset="0"/>
              </a:rPr>
              <a:t>FeedNET</a:t>
            </a:r>
            <a:endParaRPr lang="ru-RU" sz="2000" b="1" dirty="0">
              <a:solidFill>
                <a:srgbClr val="264C25"/>
              </a:solidFill>
              <a:latin typeface="Myriad Pro" panose="020B0503030403020204" pitchFamily="34" charset="0"/>
            </a:endParaRPr>
          </a:p>
        </p:txBody>
      </p:sp>
      <p:pic>
        <p:nvPicPr>
          <p:cNvPr id="25" name="Рисунок 24" descr="logo_t_1.png">
            <a:extLst>
              <a:ext uri="{FF2B5EF4-FFF2-40B4-BE49-F238E27FC236}">
                <a16:creationId xmlns:a16="http://schemas.microsoft.com/office/drawing/2014/main" id="{4F9D44AE-E5EA-442F-925C-536B89946B5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3133C52-4AAC-4BCA-827E-41870317A66C}"/>
              </a:ext>
            </a:extLst>
          </p:cNvPr>
          <p:cNvSpPr/>
          <p:nvPr/>
        </p:nvSpPr>
        <p:spPr>
          <a:xfrm>
            <a:off x="0" y="673735"/>
            <a:ext cx="9159240" cy="3966846"/>
          </a:xfrm>
          <a:prstGeom prst="rect">
            <a:avLst/>
          </a:prstGeom>
          <a:solidFill>
            <a:srgbClr val="6DB647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4433570"/>
            <a:ext cx="2239010" cy="702310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0" y="4846955"/>
            <a:ext cx="391795" cy="223520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9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-15240" y="0"/>
            <a:ext cx="9159240" cy="673100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6" cstate="print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737155" y="69900"/>
            <a:ext cx="6322690" cy="481330"/>
          </a:xfrm>
        </p:spPr>
        <p:txBody>
          <a:bodyPr lIns="91440" tIns="45720" rIns="91440" bIns="45720" anchor="b">
            <a:normAutofit/>
          </a:bodyPr>
          <a:lstStyle/>
          <a:p>
            <a:pPr defTabSz="914400"/>
            <a:r>
              <a:rPr lang="ru-RU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Микс-контроль</a:t>
            </a:r>
            <a:endParaRPr lang="ru-RU" altLang="zh-CN" sz="24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87CB108-A67C-4EB7-98A0-C78F0DCF97C0}"/>
              </a:ext>
            </a:extLst>
          </p:cNvPr>
          <p:cNvSpPr txBox="1">
            <a:spLocks/>
          </p:cNvSpPr>
          <p:nvPr/>
        </p:nvSpPr>
        <p:spPr>
          <a:xfrm>
            <a:off x="616878" y="4140680"/>
            <a:ext cx="6396398" cy="13112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EDA40D1-7319-4487-A24B-2CCEE73383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42" y="2805373"/>
            <a:ext cx="4252877" cy="1614227"/>
          </a:xfrm>
          <a:prstGeom prst="rect">
            <a:avLst/>
          </a:prstGeom>
          <a:ln>
            <a:solidFill>
              <a:srgbClr val="6DB647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893242-16F0-4E3E-9A60-8FA0393314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608" y="904240"/>
            <a:ext cx="3731312" cy="3402924"/>
          </a:xfrm>
          <a:prstGeom prst="rect">
            <a:avLst/>
          </a:prstGeom>
          <a:ln>
            <a:solidFill>
              <a:srgbClr val="6DB647"/>
            </a:solidFill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0299F18C-DE78-4590-ADCE-D7F104BA44F0}"/>
              </a:ext>
            </a:extLst>
          </p:cNvPr>
          <p:cNvSpPr txBox="1">
            <a:spLocks/>
          </p:cNvSpPr>
          <p:nvPr/>
        </p:nvSpPr>
        <p:spPr>
          <a:xfrm>
            <a:off x="403517" y="1114515"/>
            <a:ext cx="4229444" cy="1474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64C25"/>
                </a:solidFill>
                <a:latin typeface="Myriad Pro" panose="020B0503030403020204" pitchFamily="34" charset="0"/>
              </a:rPr>
              <a:t>Отображение процесса кормления;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64C25"/>
                </a:solidFill>
                <a:latin typeface="Myriad Pro" panose="020B0503030403020204" pitchFamily="34" charset="0"/>
              </a:rPr>
              <a:t>Вывод информации по каждому из замесов с указанием адреса выгрузки;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64C25"/>
                </a:solidFill>
                <a:latin typeface="Myriad Pro" panose="020B0503030403020204" pitchFamily="34" charset="0"/>
              </a:rPr>
              <a:t>Возможность изменения порядка выполнения </a:t>
            </a:r>
            <a:r>
              <a:rPr lang="ru-RU" sz="1600" dirty="0" err="1">
                <a:solidFill>
                  <a:srgbClr val="264C25"/>
                </a:solidFill>
                <a:latin typeface="Myriad Pro" panose="020B0503030403020204" pitchFamily="34" charset="0"/>
              </a:rPr>
              <a:t>миксов</a:t>
            </a:r>
            <a:r>
              <a:rPr lang="ru-RU" sz="1600" dirty="0">
                <a:solidFill>
                  <a:srgbClr val="264C25"/>
                </a:solidFill>
                <a:latin typeface="Myriad Pro" panose="020B0503030403020204" pitchFamily="34" charset="0"/>
              </a:rPr>
              <a:t> или их перенос с одного кормосмесителя на другой.</a:t>
            </a:r>
          </a:p>
        </p:txBody>
      </p:sp>
      <p:pic>
        <p:nvPicPr>
          <p:cNvPr id="21" name="Рисунок 20" descr="logo_t_1.png">
            <a:extLst>
              <a:ext uri="{FF2B5EF4-FFF2-40B4-BE49-F238E27FC236}">
                <a16:creationId xmlns:a16="http://schemas.microsoft.com/office/drawing/2014/main" id="{BADB206A-0DEF-46FA-AF84-68DD51BE574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460" y="144427"/>
            <a:ext cx="1572995" cy="4578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</Template>
  <TotalTime>0</TotalTime>
  <Words>409</Words>
  <Application>Microsoft Office PowerPoint</Application>
  <PresentationFormat>Экран (16:9)</PresentationFormat>
  <Paragraphs>97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Core Sans NR 35 Light</vt:lpstr>
      <vt:lpstr>Dosis Light</vt:lpstr>
      <vt:lpstr>Myriad Pro</vt:lpstr>
      <vt:lpstr>Nunito Sans</vt:lpstr>
      <vt:lpstr>Roboto Slab</vt:lpstr>
      <vt:lpstr>Times New Roman</vt:lpstr>
      <vt:lpstr>Office Theme</vt:lpstr>
      <vt:lpstr>Презентация PowerPoint</vt:lpstr>
      <vt:lpstr>Архитектура информационной системы</vt:lpstr>
      <vt:lpstr>Презентация PowerPoint</vt:lpstr>
      <vt:lpstr>Составление плана кормления</vt:lpstr>
      <vt:lpstr>Передача план-задания кормосмесителям</vt:lpstr>
      <vt:lpstr>Выполнение задания</vt:lpstr>
      <vt:lpstr>Выполнение задания</vt:lpstr>
      <vt:lpstr>Получение отчета от кормосмесителя</vt:lpstr>
      <vt:lpstr>Микс-контроль</vt:lpstr>
      <vt:lpstr>Хранение данных и связь с сервером системы</vt:lpstr>
      <vt:lpstr>Облачный сервис «cFarmer»</vt:lpstr>
      <vt:lpstr>Особенности системы</vt:lpstr>
      <vt:lpstr>Презентация PowerPoint</vt:lpstr>
      <vt:lpstr>Презентация PowerPoint</vt:lpstr>
      <vt:lpstr>Наши 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uttom sen</dc:creator>
  <cp:lastModifiedBy>Троянский Игорь</cp:lastModifiedBy>
  <cp:revision>559</cp:revision>
  <dcterms:created xsi:type="dcterms:W3CDTF">2016-04-28T05:06:00Z</dcterms:created>
  <dcterms:modified xsi:type="dcterms:W3CDTF">2019-12-09T13:51:30Z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