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89" r:id="rId2"/>
    <p:sldId id="520" r:id="rId3"/>
    <p:sldId id="528" r:id="rId4"/>
    <p:sldId id="522" r:id="rId5"/>
    <p:sldId id="523" r:id="rId6"/>
    <p:sldId id="524" r:id="rId7"/>
    <p:sldId id="525" r:id="rId8"/>
    <p:sldId id="526" r:id="rId9"/>
    <p:sldId id="425" r:id="rId10"/>
    <p:sldId id="427" r:id="rId11"/>
    <p:sldId id="428" r:id="rId12"/>
    <p:sldId id="429" r:id="rId13"/>
    <p:sldId id="430" r:id="rId14"/>
    <p:sldId id="431" r:id="rId15"/>
    <p:sldId id="433" r:id="rId16"/>
    <p:sldId id="434" r:id="rId17"/>
    <p:sldId id="436" r:id="rId18"/>
    <p:sldId id="454" r:id="rId19"/>
    <p:sldId id="455" r:id="rId20"/>
    <p:sldId id="457" r:id="rId21"/>
    <p:sldId id="508" r:id="rId22"/>
    <p:sldId id="469" r:id="rId23"/>
    <p:sldId id="507" r:id="rId24"/>
    <p:sldId id="527" r:id="rId25"/>
    <p:sldId id="513" r:id="rId26"/>
    <p:sldId id="512" r:id="rId27"/>
    <p:sldId id="514" r:id="rId28"/>
    <p:sldId id="475" r:id="rId29"/>
    <p:sldId id="495" r:id="rId30"/>
    <p:sldId id="516" r:id="rId31"/>
    <p:sldId id="517" r:id="rId32"/>
    <p:sldId id="518" r:id="rId33"/>
    <p:sldId id="519" r:id="rId34"/>
    <p:sldId id="504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3A2"/>
    <a:srgbClr val="1D1F6F"/>
    <a:srgbClr val="FF8600"/>
    <a:srgbClr val="FF8100"/>
    <a:srgbClr val="262626"/>
    <a:srgbClr val="7030A0"/>
    <a:srgbClr val="606060"/>
    <a:srgbClr val="FF181F"/>
    <a:srgbClr val="01AF55"/>
    <a:srgbClr val="F2F6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6" autoAdjust="0"/>
    <p:restoredTop sz="96525" autoAdjust="0"/>
  </p:normalViewPr>
  <p:slideViewPr>
    <p:cSldViewPr>
      <p:cViewPr varScale="1">
        <p:scale>
          <a:sx n="66" d="100"/>
          <a:sy n="66" d="100"/>
        </p:scale>
        <p:origin x="126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D15DCD-42F4-4660-8188-FBA4658601F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99507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32467-E55A-42F7-AF29-EAB01CA0ED8C}" type="datetimeFigureOut">
              <a:rPr lang="ru-RU" smtClean="0"/>
              <a:pPr/>
              <a:t>09.12.2019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126C8-51A7-4E63-9A19-3F786C51CC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117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26C8-51A7-4E63-9A19-3F786C51CC3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828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26C8-51A7-4E63-9A19-3F786C51CC3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976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26C8-51A7-4E63-9A19-3F786C51CC3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910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26C8-51A7-4E63-9A19-3F786C51CC3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62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26C8-51A7-4E63-9A19-3F786C51CC3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611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26C8-51A7-4E63-9A19-3F786C51CC3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034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26C8-51A7-4E63-9A19-3F786C51CC3B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673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26C8-51A7-4E63-9A19-3F786C51CC3B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83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26C8-51A7-4E63-9A19-3F786C51CC3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447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26C8-51A7-4E63-9A19-3F786C51CC3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616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26C8-51A7-4E63-9A19-3F786C51CC3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946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26C8-51A7-4E63-9A19-3F786C51CC3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943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26C8-51A7-4E63-9A19-3F786C51CC3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45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26C8-51A7-4E63-9A19-3F786C51CC3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328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26C8-51A7-4E63-9A19-3F786C51CC3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175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26C8-51A7-4E63-9A19-3F786C51CC3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637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9" name="Group 57"/>
          <p:cNvGrpSpPr>
            <a:grpSpLocks/>
          </p:cNvGrpSpPr>
          <p:nvPr/>
        </p:nvGrpSpPr>
        <p:grpSpPr bwMode="auto">
          <a:xfrm>
            <a:off x="0" y="6245225"/>
            <a:ext cx="9144000" cy="612775"/>
            <a:chOff x="0" y="3934"/>
            <a:chExt cx="5760" cy="386"/>
          </a:xfrm>
        </p:grpSpPr>
        <p:sp>
          <p:nvSpPr>
            <p:cNvPr id="3127" name="Rectangle 55"/>
            <p:cNvSpPr>
              <a:spLocks noChangeArrowheads="1"/>
            </p:cNvSpPr>
            <p:nvPr userDrawn="1"/>
          </p:nvSpPr>
          <p:spPr bwMode="gray">
            <a:xfrm>
              <a:off x="0" y="4064"/>
              <a:ext cx="5760" cy="25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28" name="Freeform 56"/>
            <p:cNvSpPr>
              <a:spLocks/>
            </p:cNvSpPr>
            <p:nvPr userDrawn="1"/>
          </p:nvSpPr>
          <p:spPr bwMode="gray">
            <a:xfrm>
              <a:off x="4425" y="3934"/>
              <a:ext cx="1335" cy="194"/>
            </a:xfrm>
            <a:custGeom>
              <a:avLst/>
              <a:gdLst>
                <a:gd name="T0" fmla="*/ 0 w 1335"/>
                <a:gd name="T1" fmla="*/ 137 h 194"/>
                <a:gd name="T2" fmla="*/ 229 w 1335"/>
                <a:gd name="T3" fmla="*/ 0 h 194"/>
                <a:gd name="T4" fmla="*/ 1335 w 1335"/>
                <a:gd name="T5" fmla="*/ 2 h 194"/>
                <a:gd name="T6" fmla="*/ 1335 w 1335"/>
                <a:gd name="T7" fmla="*/ 194 h 194"/>
                <a:gd name="T8" fmla="*/ 87 w 1335"/>
                <a:gd name="T9" fmla="*/ 194 h 194"/>
                <a:gd name="T10" fmla="*/ 0 w 1335"/>
                <a:gd name="T11" fmla="*/ 13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5" h="194">
                  <a:moveTo>
                    <a:pt x="0" y="137"/>
                  </a:moveTo>
                  <a:lnTo>
                    <a:pt x="229" y="0"/>
                  </a:lnTo>
                  <a:lnTo>
                    <a:pt x="1335" y="2"/>
                  </a:lnTo>
                  <a:lnTo>
                    <a:pt x="1335" y="194"/>
                  </a:lnTo>
                  <a:lnTo>
                    <a:pt x="87" y="19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5867400" y="6477000"/>
            <a:ext cx="2895600" cy="2444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b="0"/>
            </a:lvl1pPr>
          </a:lstStyle>
          <a:p>
            <a:endParaRPr lang="en-US" alt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429000" y="6477000"/>
            <a:ext cx="2133600" cy="2444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fld id="{08106F1F-89E4-4FF3-A1CC-C8600377419B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304800" y="471488"/>
            <a:ext cx="1384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2800" b="1" i="1">
                <a:solidFill>
                  <a:schemeClr val="accent1"/>
                </a:solidFill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371600" y="5638800"/>
            <a:ext cx="6705600" cy="3810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1600" b="1">
                <a:solidFill>
                  <a:schemeClr val="folHlink"/>
                </a:solidFill>
              </a:defRPr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953000"/>
            <a:ext cx="7391400" cy="7620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3125" name="Text Box 53"/>
          <p:cNvSpPr txBox="1">
            <a:spLocks noChangeArrowheads="1"/>
          </p:cNvSpPr>
          <p:nvPr/>
        </p:nvSpPr>
        <p:spPr bwMode="gray">
          <a:xfrm>
            <a:off x="1676400" y="1905000"/>
            <a:ext cx="3276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sz="1600" b="1"/>
              <a:t>“ Add your company slogan ”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CE4EC-219C-41CE-B009-303B54F738A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5932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03238"/>
            <a:ext cx="205740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03238"/>
            <a:ext cx="6019800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818C3-AF73-42B2-B3E3-49CA1D8F2D3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1529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03238"/>
            <a:ext cx="7848600" cy="563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50292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62725"/>
            <a:ext cx="1828800" cy="22860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7818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756025" y="6551613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5087A284-F869-4201-B78F-7A6067B2F52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92349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28320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273C5-5A81-459D-BA42-9621EE9D8A8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7809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1E306-5713-4A3D-8CC7-611EB8CDA0B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0395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5029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5029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8BA5F-F456-4B7C-AFBE-C8F9245E76C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391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8F0CC-E2DC-43C6-B533-BDDFAEEF502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6324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9ED90-D685-4BDE-B2A1-D1ADD553616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2082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1D536-9060-49F2-855F-1D51B375B20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64471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F60ED-E542-4404-AD9B-F50DEEE6F46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6944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AEE3F-EFD7-44DA-AC3C-1FE0D59AAEA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7464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roup 89"/>
          <p:cNvGrpSpPr>
            <a:grpSpLocks/>
          </p:cNvGrpSpPr>
          <p:nvPr/>
        </p:nvGrpSpPr>
        <p:grpSpPr bwMode="auto">
          <a:xfrm>
            <a:off x="0" y="6400800"/>
            <a:ext cx="9144000" cy="457200"/>
            <a:chOff x="0" y="4032"/>
            <a:chExt cx="5760" cy="288"/>
          </a:xfrm>
        </p:grpSpPr>
        <p:sp>
          <p:nvSpPr>
            <p:cNvPr id="1110" name="Rectangle 86"/>
            <p:cNvSpPr>
              <a:spLocks noChangeArrowheads="1"/>
            </p:cNvSpPr>
            <p:nvPr userDrawn="1"/>
          </p:nvSpPr>
          <p:spPr bwMode="gray">
            <a:xfrm>
              <a:off x="0" y="4128"/>
              <a:ext cx="5760" cy="19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2" name="Freeform 88"/>
            <p:cNvSpPr>
              <a:spLocks/>
            </p:cNvSpPr>
            <p:nvPr userDrawn="1"/>
          </p:nvSpPr>
          <p:spPr bwMode="gray">
            <a:xfrm>
              <a:off x="4224" y="4032"/>
              <a:ext cx="1536" cy="144"/>
            </a:xfrm>
            <a:custGeom>
              <a:avLst/>
              <a:gdLst>
                <a:gd name="T0" fmla="*/ 0 w 1536"/>
                <a:gd name="T1" fmla="*/ 96 h 144"/>
                <a:gd name="T2" fmla="*/ 144 w 1536"/>
                <a:gd name="T3" fmla="*/ 0 h 144"/>
                <a:gd name="T4" fmla="*/ 1536 w 1536"/>
                <a:gd name="T5" fmla="*/ 0 h 144"/>
                <a:gd name="T6" fmla="*/ 1536 w 1536"/>
                <a:gd name="T7" fmla="*/ 144 h 144"/>
                <a:gd name="T8" fmla="*/ 0 w 1536"/>
                <a:gd name="T9" fmla="*/ 144 h 144"/>
                <a:gd name="T10" fmla="*/ 0 w 1536"/>
                <a:gd name="T11" fmla="*/ 9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6" h="144">
                  <a:moveTo>
                    <a:pt x="0" y="96"/>
                  </a:moveTo>
                  <a:lnTo>
                    <a:pt x="144" y="0"/>
                  </a:lnTo>
                  <a:lnTo>
                    <a:pt x="1536" y="0"/>
                  </a:lnTo>
                  <a:lnTo>
                    <a:pt x="1536" y="144"/>
                  </a:lnTo>
                  <a:lnTo>
                    <a:pt x="0" y="14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1109" name="Object 85"/>
          <p:cNvGraphicFramePr>
            <a:graphicFrameLocks noChangeAspect="1"/>
          </p:cNvGraphicFramePr>
          <p:nvPr/>
        </p:nvGraphicFramePr>
        <p:xfrm>
          <a:off x="0" y="228600"/>
          <a:ext cx="9144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" name="Image" r:id="rId16" imgW="12977778" imgH="1955556" progId="">
                  <p:embed/>
                </p:oleObj>
              </mc:Choice>
              <mc:Fallback>
                <p:oleObj name="Image" r:id="rId16" imgW="12977778" imgH="1955556" progId="">
                  <p:embed/>
                  <p:pic>
                    <p:nvPicPr>
                      <p:cNvPr id="0" name="Picture 2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8600"/>
                        <a:ext cx="91440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4987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562725"/>
            <a:ext cx="1828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781800" y="6477000"/>
            <a:ext cx="1905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756025" y="6551613"/>
            <a:ext cx="2133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C9AED51-9E4F-418D-BB36-74E2BD610B87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762000" y="503238"/>
            <a:ext cx="7848600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.png"/><Relationship Id="rId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3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10" Type="http://schemas.openxmlformats.org/officeDocument/2006/relationships/image" Target="../media/image5.png"/><Relationship Id="rId4" Type="http://schemas.openxmlformats.org/officeDocument/2006/relationships/image" Target="../media/image41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10" Type="http://schemas.openxmlformats.org/officeDocument/2006/relationships/image" Target="../media/image5.png"/><Relationship Id="rId4" Type="http://schemas.openxmlformats.org/officeDocument/2006/relationships/image" Target="../media/image41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21" Type="http://schemas.openxmlformats.org/officeDocument/2006/relationships/image" Target="../media/image3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7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adviser.ru/index.php/%D0%91%D0%9F%D0%9B%D0%90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://www.tadviser.ru/index.php/RFID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tadviser.ru/index.php/%D0%93%D0%BB%D0%BE%D0%BD%D0%B0%D1%81%D1%81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://www.tadviser.ru/index.php/%D0%A1%D1%82%D0%B0%D1%82%D1%8C%D1%8F:GPS" TargetMode="External"/><Relationship Id="rId10" Type="http://schemas.openxmlformats.org/officeDocument/2006/relationships/hyperlink" Target="http://www.tadviser.ru/index.php/ERP_%D1%81%D0%B8%D1%81%D1%82%D0%B5%D0%BC%D1%8B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://www.tadviser.ru/index.php/%D0%A1%D0%BC%D0%B0%D1%80%D1%82%D1%84%D0%BE%D0%BD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07504" y="294286"/>
            <a:ext cx="9001000" cy="830458"/>
            <a:chOff x="107504" y="294286"/>
            <a:chExt cx="9001000" cy="83045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504" y="294286"/>
              <a:ext cx="178216" cy="97804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4288" y="357629"/>
              <a:ext cx="1944216" cy="767115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74690"/>
            <a:ext cx="9144000" cy="5154706"/>
          </a:xfrm>
          <a:prstGeom prst="rect">
            <a:avLst/>
          </a:prstGeom>
        </p:spPr>
      </p:pic>
      <p:sp>
        <p:nvSpPr>
          <p:cNvPr id="6" name="Объект 1"/>
          <p:cNvSpPr txBox="1">
            <a:spLocks/>
          </p:cNvSpPr>
          <p:nvPr/>
        </p:nvSpPr>
        <p:spPr bwMode="auto">
          <a:xfrm>
            <a:off x="25152" y="5301208"/>
            <a:ext cx="893933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400" b="1" dirty="0">
              <a:latin typeface="CentSchbkCyrill BT" panose="02040603050705020303" pitchFamily="18" charset="-52"/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714488"/>
            <a:ext cx="7286676" cy="563562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интернета вещей - новые возможности дистанционного мониторинга техники для предприятий </a:t>
            </a:r>
            <a:r>
              <a:rPr lang="ru-RU" dirty="0">
                <a:solidFill>
                  <a:schemeClr val="accent4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АПК</a:t>
            </a:r>
            <a:endParaRPr lang="ru-RU" dirty="0">
              <a:solidFill>
                <a:schemeClr val="accent4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357166"/>
            <a:ext cx="1155065" cy="88265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31445" y="4381500"/>
            <a:ext cx="7697470" cy="707390"/>
            <a:chOff x="207" y="6900"/>
            <a:chExt cx="12122" cy="1114"/>
          </a:xfrm>
        </p:grpSpPr>
        <p:pic>
          <p:nvPicPr>
            <p:cNvPr id="12" name="Изображение 6" descr="Снимок экрана 2018-10-17 в 16.01.56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7926" y="7314"/>
              <a:ext cx="860" cy="701"/>
            </a:xfrm>
            <a:prstGeom prst="rect">
              <a:avLst/>
            </a:prstGeom>
          </p:spPr>
        </p:pic>
        <p:pic>
          <p:nvPicPr>
            <p:cNvPr id="13" name="Изображение 8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7" y="6900"/>
              <a:ext cx="2168" cy="1043"/>
            </a:xfrm>
            <a:prstGeom prst="rect">
              <a:avLst/>
            </a:prstGeom>
          </p:spPr>
        </p:pic>
        <p:pic>
          <p:nvPicPr>
            <p:cNvPr id="14" name="Изображение 16" descr="Снимок экрана 2018-10-17 в 16.01.5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027" cy="380"/>
            </a:xfrm>
            <a:prstGeom prst="rect">
              <a:avLst/>
            </a:prstGeom>
          </p:spPr>
        </p:pic>
        <p:pic>
          <p:nvPicPr>
            <p:cNvPr id="15" name="Изображение 20" descr="Снимок экрана 2018-10-17 в 16.01.5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897" y="7453"/>
              <a:ext cx="1254" cy="490"/>
            </a:xfrm>
            <a:prstGeom prst="rect">
              <a:avLst/>
            </a:prstGeom>
          </p:spPr>
        </p:pic>
        <p:cxnSp>
          <p:nvCxnSpPr>
            <p:cNvPr id="16" name="Прямое соединение 22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7" name="Группа 16"/>
          <p:cNvGrpSpPr/>
          <p:nvPr/>
        </p:nvGrpSpPr>
        <p:grpSpPr>
          <a:xfrm>
            <a:off x="283845" y="4533900"/>
            <a:ext cx="7697470" cy="707390"/>
            <a:chOff x="207" y="6900"/>
            <a:chExt cx="12122" cy="1114"/>
          </a:xfrm>
        </p:grpSpPr>
        <p:pic>
          <p:nvPicPr>
            <p:cNvPr id="18" name="Изображение 6" descr="Снимок экрана 2018-10-17 в 16.01.56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7926" y="7314"/>
              <a:ext cx="860" cy="701"/>
            </a:xfrm>
            <a:prstGeom prst="rect">
              <a:avLst/>
            </a:prstGeom>
          </p:spPr>
        </p:pic>
        <p:pic>
          <p:nvPicPr>
            <p:cNvPr id="19" name="Изображение 8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7" y="6900"/>
              <a:ext cx="2168" cy="1043"/>
            </a:xfrm>
            <a:prstGeom prst="rect">
              <a:avLst/>
            </a:prstGeom>
          </p:spPr>
        </p:pic>
        <p:pic>
          <p:nvPicPr>
            <p:cNvPr id="20" name="Изображение 16" descr="Снимок экрана 2018-10-17 в 16.01.5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027" cy="380"/>
            </a:xfrm>
            <a:prstGeom prst="rect">
              <a:avLst/>
            </a:prstGeom>
          </p:spPr>
        </p:pic>
        <p:pic>
          <p:nvPicPr>
            <p:cNvPr id="21" name="Изображение 20" descr="Снимок экрана 2018-10-17 в 16.01.5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897" y="7453"/>
              <a:ext cx="1254" cy="490"/>
            </a:xfrm>
            <a:prstGeom prst="rect">
              <a:avLst/>
            </a:prstGeom>
          </p:spPr>
        </p:pic>
        <p:cxnSp>
          <p:nvCxnSpPr>
            <p:cNvPr id="22" name="Прямое соединение 22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3" name="Замещающая рамка рисунка 13" descr="фон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gray">
          <a:xfrm>
            <a:off x="6904990" y="5715016"/>
            <a:ext cx="2239010" cy="7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907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6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b="1" u="sng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1. Контроль работы комбайнов при </a:t>
            </a:r>
            <a:r>
              <a:rPr lang="ru-RU" sz="1800" b="1" u="sng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уборке зерна</a:t>
            </a:r>
            <a:endParaRPr lang="ru-RU" sz="1800" b="1" u="sng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В процессе работы комбайна контролируются следующие параметры:</a:t>
            </a:r>
          </a:p>
          <a:p>
            <a:pPr marL="0" indent="0">
              <a:buNone/>
            </a:pPr>
            <a:endParaRPr lang="ru-RU" sz="1600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«Включение жатки» 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«Положение жатки» - поднята/опущена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«Контроль работы в заданной </a:t>
            </a:r>
            <a:r>
              <a:rPr lang="ru-RU" sz="1600" dirty="0" err="1">
                <a:latin typeface="CentSchbkCyrill BT" panose="02040603050705020303" pitchFamily="18" charset="-52"/>
                <a:cs typeface="Times New Roman" panose="02020603050405020304" pitchFamily="18" charset="0"/>
              </a:rPr>
              <a:t>геозоне</a:t>
            </a:r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». При выезде из геозоны -  формирование тревожного сообщения на сервер с возможностью блокировки работы жатки.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«Аварийное давление масла в гидросистеме» - формируется тревожное сообщение с возможностью блокировки работы жатки либо двигателя.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«Наполненность бункера зерном – 75%»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«Наполненность бункера зерном – 100%» -  команда «сделать фото»</a:t>
            </a:r>
          </a:p>
          <a:p>
            <a:pPr>
              <a:buFontTx/>
              <a:buChar char="-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lvl="0" algn="ctr"/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Алгоритм работы </a:t>
            </a:r>
            <a:r>
              <a:rPr lang="ru-RU" sz="20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оборудования</a:t>
            </a:r>
            <a:endParaRPr lang="ru-RU" sz="2000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0" y="235288"/>
            <a:ext cx="9108504" cy="889456"/>
            <a:chOff x="0" y="235288"/>
            <a:chExt cx="9108504" cy="88945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 flipV="1">
              <a:off x="0" y="235288"/>
              <a:ext cx="107504" cy="58998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4288" y="357629"/>
              <a:ext cx="1944216" cy="767115"/>
            </a:xfrm>
            <a:prstGeom prst="rect">
              <a:avLst/>
            </a:prstGeom>
          </p:spPr>
        </p:pic>
      </p:grpSp>
      <p:pic>
        <p:nvPicPr>
          <p:cNvPr id="10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  <p:pic>
        <p:nvPicPr>
          <p:cNvPr id="11" name="Замещающая рамка рисунка 13" descr="фон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gray">
          <a:xfrm>
            <a:off x="6904990" y="5643578"/>
            <a:ext cx="2239010" cy="7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559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algn="ctr"/>
            <a:r>
              <a:rPr lang="ru-RU" sz="18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Контроль работы комбайна при </a:t>
            </a:r>
            <a:r>
              <a:rPr lang="ru-RU" sz="18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уборке </a:t>
            </a:r>
            <a:r>
              <a:rPr lang="ru-RU" sz="18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зерна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87" y="1506699"/>
            <a:ext cx="7200000" cy="4799466"/>
          </a:xfrm>
          <a:prstGeom prst="rect">
            <a:avLst/>
          </a:prstGeom>
          <a:effectLst/>
        </p:spPr>
      </p:pic>
      <p:grpSp>
        <p:nvGrpSpPr>
          <p:cNvPr id="25" name="Группа 24"/>
          <p:cNvGrpSpPr/>
          <p:nvPr/>
        </p:nvGrpSpPr>
        <p:grpSpPr>
          <a:xfrm>
            <a:off x="5472168" y="4581128"/>
            <a:ext cx="2412200" cy="720000"/>
            <a:chOff x="2267744" y="4221168"/>
            <a:chExt cx="2412200" cy="720000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2267744" y="4365064"/>
              <a:ext cx="1944216" cy="43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dirty="0">
                  <a:solidFill>
                    <a:sysClr val="windowText" lastClr="000000"/>
                  </a:solidFill>
                  <a:latin typeface="CentSchbkCyrill BT" panose="02040603050705020303" pitchFamily="18" charset="-52"/>
                </a:rPr>
                <a:t>Аварийный уровень масла в гидросистеме</a:t>
              </a:r>
              <a:endParaRPr lang="ru-RU" sz="1200" dirty="0">
                <a:latin typeface="CentSchbkCyrill BT" panose="02040603050705020303" pitchFamily="18" charset="-52"/>
              </a:endParaRP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3959944" y="4221168"/>
              <a:ext cx="720000" cy="720000"/>
              <a:chOff x="3959944" y="4221168"/>
              <a:chExt cx="720000" cy="720000"/>
            </a:xfrm>
          </p:grpSpPr>
          <p:sp>
            <p:nvSpPr>
              <p:cNvPr id="9" name="Овал 8"/>
              <p:cNvSpPr>
                <a:spLocks noChangeAspect="1"/>
              </p:cNvSpPr>
              <p:nvPr/>
            </p:nvSpPr>
            <p:spPr>
              <a:xfrm>
                <a:off x="3959944" y="4221168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7944" y="4329168"/>
                <a:ext cx="504000" cy="504000"/>
              </a:xfrm>
              <a:prstGeom prst="rect">
                <a:avLst/>
              </a:prstGeom>
            </p:spPr>
          </p:pic>
        </p:grpSp>
      </p:grpSp>
      <p:grpSp>
        <p:nvGrpSpPr>
          <p:cNvPr id="32" name="Группа 31"/>
          <p:cNvGrpSpPr/>
          <p:nvPr/>
        </p:nvGrpSpPr>
        <p:grpSpPr>
          <a:xfrm>
            <a:off x="2054883" y="3908977"/>
            <a:ext cx="2304216" cy="720000"/>
            <a:chOff x="2262483" y="4093196"/>
            <a:chExt cx="2304216" cy="720000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2262483" y="4259797"/>
              <a:ext cx="1944216" cy="43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dirty="0">
                  <a:solidFill>
                    <a:sysClr val="windowText" lastClr="000000"/>
                  </a:solidFill>
                  <a:latin typeface="CentSchbkCyrill BT" panose="02040603050705020303" pitchFamily="18" charset="-52"/>
                </a:rPr>
                <a:t>Включение жатки</a:t>
              </a: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3846699" y="4093196"/>
              <a:ext cx="720000" cy="720000"/>
              <a:chOff x="755656" y="1736872"/>
              <a:chExt cx="720000" cy="720000"/>
            </a:xfrm>
          </p:grpSpPr>
          <p:sp>
            <p:nvSpPr>
              <p:cNvPr id="11" name="Овал 10"/>
              <p:cNvSpPr>
                <a:spLocks noChangeAspect="1"/>
              </p:cNvSpPr>
              <p:nvPr/>
            </p:nvSpPr>
            <p:spPr>
              <a:xfrm>
                <a:off x="755656" y="1736872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656" y="1779347"/>
                <a:ext cx="648000" cy="648000"/>
              </a:xfrm>
              <a:prstGeom prst="rect">
                <a:avLst/>
              </a:prstGeom>
            </p:spPr>
          </p:pic>
        </p:grpSp>
      </p:grpSp>
      <p:grpSp>
        <p:nvGrpSpPr>
          <p:cNvPr id="28" name="Группа 27"/>
          <p:cNvGrpSpPr/>
          <p:nvPr/>
        </p:nvGrpSpPr>
        <p:grpSpPr>
          <a:xfrm>
            <a:off x="6438376" y="1389478"/>
            <a:ext cx="2591848" cy="720000"/>
            <a:chOff x="612000" y="2013067"/>
            <a:chExt cx="2591848" cy="720000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187624" y="2157023"/>
              <a:ext cx="2016224" cy="43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ysClr val="windowText" lastClr="000000"/>
                  </a:solidFill>
                  <a:latin typeface="CentSchbkCyrill BT" panose="02040603050705020303" pitchFamily="18" charset="-52"/>
                </a:rPr>
                <a:t>   Включение выгрузного    шнека</a:t>
              </a:r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612000" y="2013067"/>
              <a:ext cx="720000" cy="720000"/>
              <a:chOff x="3059832" y="1196752"/>
              <a:chExt cx="720000" cy="720000"/>
            </a:xfrm>
          </p:grpSpPr>
          <p:sp>
            <p:nvSpPr>
              <p:cNvPr id="12" name="Овал 11"/>
              <p:cNvSpPr>
                <a:spLocks noChangeAspect="1"/>
              </p:cNvSpPr>
              <p:nvPr/>
            </p:nvSpPr>
            <p:spPr>
              <a:xfrm>
                <a:off x="3059832" y="1196752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1896" y="1250715"/>
                <a:ext cx="576000" cy="576000"/>
              </a:xfrm>
              <a:prstGeom prst="rect">
                <a:avLst/>
              </a:prstGeom>
            </p:spPr>
          </p:pic>
        </p:grpSp>
      </p:grpSp>
      <p:sp>
        <p:nvSpPr>
          <p:cNvPr id="31" name="Скругленный прямоугольник 30"/>
          <p:cNvSpPr/>
          <p:nvPr/>
        </p:nvSpPr>
        <p:spPr>
          <a:xfrm>
            <a:off x="822095" y="1749478"/>
            <a:ext cx="2285627" cy="4320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ysClr val="windowText" lastClr="000000"/>
                </a:solidFill>
                <a:latin typeface="CentSchbkCyrill BT" panose="02040603050705020303" pitchFamily="18" charset="-52"/>
              </a:rPr>
              <a:t>Заполнение бункера 100%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22095" y="2507643"/>
            <a:ext cx="2273473" cy="4320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ysClr val="windowText" lastClr="000000"/>
                </a:solidFill>
                <a:latin typeface="CentSchbkCyrill BT" panose="02040603050705020303" pitchFamily="18" charset="-52"/>
              </a:rPr>
              <a:t>Заполнение бункера 75%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2874591" y="1605522"/>
            <a:ext cx="720000" cy="720000"/>
            <a:chOff x="1522434" y="2107840"/>
            <a:chExt cx="720000" cy="720000"/>
          </a:xfrm>
        </p:grpSpPr>
        <p:sp>
          <p:nvSpPr>
            <p:cNvPr id="13" name="Овал 12"/>
            <p:cNvSpPr>
              <a:spLocks noChangeAspect="1"/>
            </p:cNvSpPr>
            <p:nvPr/>
          </p:nvSpPr>
          <p:spPr>
            <a:xfrm>
              <a:off x="1522434" y="2107840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4434" y="2179840"/>
              <a:ext cx="576000" cy="576000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2874591" y="2348880"/>
            <a:ext cx="720000" cy="720000"/>
            <a:chOff x="1243486" y="2978947"/>
            <a:chExt cx="720000" cy="720000"/>
          </a:xfrm>
        </p:grpSpPr>
        <p:sp>
          <p:nvSpPr>
            <p:cNvPr id="14" name="Овал 13"/>
            <p:cNvSpPr/>
            <p:nvPr/>
          </p:nvSpPr>
          <p:spPr>
            <a:xfrm>
              <a:off x="1243486" y="2978947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434" y="3068960"/>
              <a:ext cx="576000" cy="576000"/>
            </a:xfrm>
            <a:prstGeom prst="rect">
              <a:avLst/>
            </a:prstGeom>
          </p:spPr>
        </p:pic>
      </p:grpSp>
      <p:sp>
        <p:nvSpPr>
          <p:cNvPr id="35" name="Полилиния 34"/>
          <p:cNvSpPr/>
          <p:nvPr/>
        </p:nvSpPr>
        <p:spPr>
          <a:xfrm>
            <a:off x="3672348" y="1784555"/>
            <a:ext cx="1519084" cy="202650"/>
          </a:xfrm>
          <a:custGeom>
            <a:avLst/>
            <a:gdLst>
              <a:gd name="connsiteX0" fmla="*/ 0 w 1519084"/>
              <a:gd name="connsiteY0" fmla="*/ 162232 h 202650"/>
              <a:gd name="connsiteX1" fmla="*/ 634181 w 1519084"/>
              <a:gd name="connsiteY1" fmla="*/ 191729 h 202650"/>
              <a:gd name="connsiteX2" fmla="*/ 1519084 w 1519084"/>
              <a:gd name="connsiteY2" fmla="*/ 0 h 202650"/>
              <a:gd name="connsiteX3" fmla="*/ 1519084 w 1519084"/>
              <a:gd name="connsiteY3" fmla="*/ 0 h 20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9084" h="202650">
                <a:moveTo>
                  <a:pt x="0" y="162232"/>
                </a:moveTo>
                <a:cubicBezTo>
                  <a:pt x="190500" y="190500"/>
                  <a:pt x="381000" y="218768"/>
                  <a:pt x="634181" y="191729"/>
                </a:cubicBezTo>
                <a:cubicBezTo>
                  <a:pt x="887362" y="164690"/>
                  <a:pt x="1519084" y="0"/>
                  <a:pt x="1519084" y="0"/>
                </a:cubicBezTo>
                <a:lnTo>
                  <a:pt x="1519084" y="0"/>
                </a:lnTo>
              </a:path>
            </a:pathLst>
          </a:custGeom>
          <a:noFill/>
          <a:ln w="25400">
            <a:solidFill>
              <a:srgbClr val="00B0F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3657600" y="1799303"/>
            <a:ext cx="1666568" cy="929149"/>
          </a:xfrm>
          <a:custGeom>
            <a:avLst/>
            <a:gdLst>
              <a:gd name="connsiteX0" fmla="*/ 0 w 1666568"/>
              <a:gd name="connsiteY0" fmla="*/ 929149 h 929149"/>
              <a:gd name="connsiteX1" fmla="*/ 988142 w 1666568"/>
              <a:gd name="connsiteY1" fmla="*/ 560439 h 929149"/>
              <a:gd name="connsiteX2" fmla="*/ 1666568 w 1666568"/>
              <a:gd name="connsiteY2" fmla="*/ 0 h 929149"/>
              <a:gd name="connsiteX3" fmla="*/ 1666568 w 1666568"/>
              <a:gd name="connsiteY3" fmla="*/ 0 h 92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6568" h="929149">
                <a:moveTo>
                  <a:pt x="0" y="929149"/>
                </a:moveTo>
                <a:cubicBezTo>
                  <a:pt x="355190" y="822223"/>
                  <a:pt x="710381" y="715297"/>
                  <a:pt x="988142" y="560439"/>
                </a:cubicBezTo>
                <a:cubicBezTo>
                  <a:pt x="1265903" y="405581"/>
                  <a:pt x="1666568" y="0"/>
                  <a:pt x="1666568" y="0"/>
                </a:cubicBezTo>
                <a:lnTo>
                  <a:pt x="1666568" y="0"/>
                </a:lnTo>
              </a:path>
            </a:pathLst>
          </a:custGeom>
          <a:noFill/>
          <a:ln w="25400">
            <a:solidFill>
              <a:srgbClr val="00B0F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6740013" y="2035277"/>
            <a:ext cx="463889" cy="250723"/>
          </a:xfrm>
          <a:custGeom>
            <a:avLst/>
            <a:gdLst>
              <a:gd name="connsiteX0" fmla="*/ 353961 w 463889"/>
              <a:gd name="connsiteY0" fmla="*/ 0 h 250723"/>
              <a:gd name="connsiteX1" fmla="*/ 442452 w 463889"/>
              <a:gd name="connsiteY1" fmla="*/ 132736 h 250723"/>
              <a:gd name="connsiteX2" fmla="*/ 0 w 463889"/>
              <a:gd name="connsiteY2" fmla="*/ 250723 h 250723"/>
              <a:gd name="connsiteX3" fmla="*/ 0 w 463889"/>
              <a:gd name="connsiteY3" fmla="*/ 250723 h 25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889" h="250723">
                <a:moveTo>
                  <a:pt x="353961" y="0"/>
                </a:moveTo>
                <a:cubicBezTo>
                  <a:pt x="427703" y="45474"/>
                  <a:pt x="501445" y="90949"/>
                  <a:pt x="442452" y="132736"/>
                </a:cubicBezTo>
                <a:cubicBezTo>
                  <a:pt x="383459" y="174523"/>
                  <a:pt x="0" y="250723"/>
                  <a:pt x="0" y="250723"/>
                </a:cubicBezTo>
                <a:lnTo>
                  <a:pt x="0" y="250723"/>
                </a:lnTo>
              </a:path>
            </a:pathLst>
          </a:custGeom>
          <a:noFill/>
          <a:ln>
            <a:solidFill>
              <a:srgbClr val="00B0F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3834581" y="3760839"/>
            <a:ext cx="1029290" cy="619432"/>
          </a:xfrm>
          <a:custGeom>
            <a:avLst/>
            <a:gdLst>
              <a:gd name="connsiteX0" fmla="*/ 825909 w 1029290"/>
              <a:gd name="connsiteY0" fmla="*/ 619432 h 619432"/>
              <a:gd name="connsiteX1" fmla="*/ 973393 w 1029290"/>
              <a:gd name="connsiteY1" fmla="*/ 176980 h 619432"/>
              <a:gd name="connsiteX2" fmla="*/ 0 w 1029290"/>
              <a:gd name="connsiteY2" fmla="*/ 0 h 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9290" h="619432">
                <a:moveTo>
                  <a:pt x="825909" y="619432"/>
                </a:moveTo>
                <a:cubicBezTo>
                  <a:pt x="968476" y="449825"/>
                  <a:pt x="1111044" y="280219"/>
                  <a:pt x="973393" y="176980"/>
                </a:cubicBezTo>
                <a:cubicBezTo>
                  <a:pt x="835742" y="73741"/>
                  <a:pt x="417871" y="36870"/>
                  <a:pt x="0" y="0"/>
                </a:cubicBezTo>
              </a:path>
            </a:pathLst>
          </a:custGeom>
          <a:noFill/>
          <a:ln w="25400">
            <a:solidFill>
              <a:srgbClr val="00B0F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6341806" y="3849329"/>
            <a:ext cx="1653024" cy="1209368"/>
          </a:xfrm>
          <a:custGeom>
            <a:avLst/>
            <a:gdLst>
              <a:gd name="connsiteX0" fmla="*/ 1386349 w 1653024"/>
              <a:gd name="connsiteY0" fmla="*/ 1209368 h 1209368"/>
              <a:gd name="connsiteX1" fmla="*/ 1548581 w 1653024"/>
              <a:gd name="connsiteY1" fmla="*/ 781665 h 1209368"/>
              <a:gd name="connsiteX2" fmla="*/ 0 w 1653024"/>
              <a:gd name="connsiteY2" fmla="*/ 0 h 120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3024" h="1209368">
                <a:moveTo>
                  <a:pt x="1386349" y="1209368"/>
                </a:moveTo>
                <a:cubicBezTo>
                  <a:pt x="1582994" y="1096297"/>
                  <a:pt x="1779639" y="983226"/>
                  <a:pt x="1548581" y="781665"/>
                </a:cubicBezTo>
                <a:cubicBezTo>
                  <a:pt x="1317523" y="580104"/>
                  <a:pt x="658761" y="290052"/>
                  <a:pt x="0" y="0"/>
                </a:cubicBezTo>
              </a:path>
            </a:pathLst>
          </a:custGeom>
          <a:noFill/>
          <a:ln w="25400">
            <a:solidFill>
              <a:srgbClr val="00B0F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1135626" y="3215148"/>
            <a:ext cx="6651522" cy="2920181"/>
          </a:xfrm>
          <a:custGeom>
            <a:avLst/>
            <a:gdLst>
              <a:gd name="connsiteX0" fmla="*/ 0 w 6651522"/>
              <a:gd name="connsiteY0" fmla="*/ 0 h 2920181"/>
              <a:gd name="connsiteX1" fmla="*/ 1209368 w 6651522"/>
              <a:gd name="connsiteY1" fmla="*/ 1873046 h 2920181"/>
              <a:gd name="connsiteX2" fmla="*/ 6651522 w 6651522"/>
              <a:gd name="connsiteY2" fmla="*/ 2920181 h 2920181"/>
              <a:gd name="connsiteX3" fmla="*/ 6651522 w 6651522"/>
              <a:gd name="connsiteY3" fmla="*/ 2920181 h 292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1522" h="2920181">
                <a:moveTo>
                  <a:pt x="0" y="0"/>
                </a:moveTo>
                <a:cubicBezTo>
                  <a:pt x="50390" y="693174"/>
                  <a:pt x="100781" y="1386349"/>
                  <a:pt x="1209368" y="1873046"/>
                </a:cubicBezTo>
                <a:cubicBezTo>
                  <a:pt x="2317955" y="2359743"/>
                  <a:pt x="6651522" y="2920181"/>
                  <a:pt x="6651522" y="2920181"/>
                </a:cubicBezTo>
                <a:lnTo>
                  <a:pt x="6651522" y="2920181"/>
                </a:lnTo>
              </a:path>
            </a:pathLst>
          </a:custGeom>
          <a:noFill/>
          <a:ln w="38100">
            <a:solidFill>
              <a:srgbClr val="FF0000"/>
            </a:solidFill>
            <a:headEnd type="diamond" w="lg" len="lg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1000511" y="4616140"/>
            <a:ext cx="5503528" cy="1637599"/>
          </a:xfrm>
          <a:custGeom>
            <a:avLst/>
            <a:gdLst>
              <a:gd name="connsiteX0" fmla="*/ 17128 w 5503528"/>
              <a:gd name="connsiteY0" fmla="*/ 368815 h 1637599"/>
              <a:gd name="connsiteX1" fmla="*/ 548070 w 5503528"/>
              <a:gd name="connsiteY1" fmla="*/ 14854 h 1637599"/>
              <a:gd name="connsiteX2" fmla="*/ 2379 w 5503528"/>
              <a:gd name="connsiteY2" fmla="*/ 811266 h 1637599"/>
              <a:gd name="connsiteX3" fmla="*/ 813541 w 5503528"/>
              <a:gd name="connsiteY3" fmla="*/ 250828 h 1637599"/>
              <a:gd name="connsiteX4" fmla="*/ 2379 w 5503528"/>
              <a:gd name="connsiteY4" fmla="*/ 1371705 h 1637599"/>
              <a:gd name="connsiteX5" fmla="*/ 1123257 w 5503528"/>
              <a:gd name="connsiteY5" fmla="*/ 457305 h 1637599"/>
              <a:gd name="connsiteX6" fmla="*/ 326844 w 5503528"/>
              <a:gd name="connsiteY6" fmla="*/ 1637176 h 1637599"/>
              <a:gd name="connsiteX7" fmla="*/ 1462470 w 5503528"/>
              <a:gd name="connsiteY7" fmla="*/ 604789 h 1637599"/>
              <a:gd name="connsiteX8" fmla="*/ 931528 w 5503528"/>
              <a:gd name="connsiteY8" fmla="*/ 1622428 h 1637599"/>
              <a:gd name="connsiteX9" fmla="*/ 1875424 w 5503528"/>
              <a:gd name="connsiteY9" fmla="*/ 737525 h 1637599"/>
              <a:gd name="connsiteX10" fmla="*/ 1609954 w 5503528"/>
              <a:gd name="connsiteY10" fmla="*/ 1607679 h 1637599"/>
              <a:gd name="connsiteX11" fmla="*/ 2244134 w 5503528"/>
              <a:gd name="connsiteY11" fmla="*/ 840763 h 1637599"/>
              <a:gd name="connsiteX12" fmla="*/ 2037657 w 5503528"/>
              <a:gd name="connsiteY12" fmla="*/ 1607679 h 1637599"/>
              <a:gd name="connsiteX13" fmla="*/ 2642341 w 5503528"/>
              <a:gd name="connsiteY13" fmla="*/ 929254 h 1637599"/>
              <a:gd name="connsiteX14" fmla="*/ 2539102 w 5503528"/>
              <a:gd name="connsiteY14" fmla="*/ 1592931 h 1637599"/>
              <a:gd name="connsiteX15" fmla="*/ 2996302 w 5503528"/>
              <a:gd name="connsiteY15" fmla="*/ 988247 h 1637599"/>
              <a:gd name="connsiteX16" fmla="*/ 2966805 w 5503528"/>
              <a:gd name="connsiteY16" fmla="*/ 1592931 h 1637599"/>
              <a:gd name="connsiteX17" fmla="*/ 3306018 w 5503528"/>
              <a:gd name="connsiteY17" fmla="*/ 1047241 h 1637599"/>
              <a:gd name="connsiteX18" fmla="*/ 3306018 w 5503528"/>
              <a:gd name="connsiteY18" fmla="*/ 1607679 h 1637599"/>
              <a:gd name="connsiteX19" fmla="*/ 3615734 w 5503528"/>
              <a:gd name="connsiteY19" fmla="*/ 1106234 h 1637599"/>
              <a:gd name="connsiteX20" fmla="*/ 3645231 w 5503528"/>
              <a:gd name="connsiteY20" fmla="*/ 1607679 h 1637599"/>
              <a:gd name="connsiteX21" fmla="*/ 3925450 w 5503528"/>
              <a:gd name="connsiteY21" fmla="*/ 1179976 h 1637599"/>
              <a:gd name="connsiteX22" fmla="*/ 3940199 w 5503528"/>
              <a:gd name="connsiteY22" fmla="*/ 1637176 h 1637599"/>
              <a:gd name="connsiteX23" fmla="*/ 4205670 w 5503528"/>
              <a:gd name="connsiteY23" fmla="*/ 1194725 h 1637599"/>
              <a:gd name="connsiteX24" fmla="*/ 4235166 w 5503528"/>
              <a:gd name="connsiteY24" fmla="*/ 1622428 h 1637599"/>
              <a:gd name="connsiteX25" fmla="*/ 4471141 w 5503528"/>
              <a:gd name="connsiteY25" fmla="*/ 1238970 h 1637599"/>
              <a:gd name="connsiteX26" fmla="*/ 4530134 w 5503528"/>
              <a:gd name="connsiteY26" fmla="*/ 1607679 h 1637599"/>
              <a:gd name="connsiteX27" fmla="*/ 4721863 w 5503528"/>
              <a:gd name="connsiteY27" fmla="*/ 1297963 h 1637599"/>
              <a:gd name="connsiteX28" fmla="*/ 4825102 w 5503528"/>
              <a:gd name="connsiteY28" fmla="*/ 1622428 h 1637599"/>
              <a:gd name="connsiteX29" fmla="*/ 4987334 w 5503528"/>
              <a:gd name="connsiteY29" fmla="*/ 1327460 h 1637599"/>
              <a:gd name="connsiteX30" fmla="*/ 5061076 w 5503528"/>
              <a:gd name="connsiteY30" fmla="*/ 1607679 h 1637599"/>
              <a:gd name="connsiteX31" fmla="*/ 5223308 w 5503528"/>
              <a:gd name="connsiteY31" fmla="*/ 1371705 h 1637599"/>
              <a:gd name="connsiteX32" fmla="*/ 5282302 w 5503528"/>
              <a:gd name="connsiteY32" fmla="*/ 1592931 h 1637599"/>
              <a:gd name="connsiteX33" fmla="*/ 5415037 w 5503528"/>
              <a:gd name="connsiteY33" fmla="*/ 1401202 h 1637599"/>
              <a:gd name="connsiteX34" fmla="*/ 5503528 w 5503528"/>
              <a:gd name="connsiteY34" fmla="*/ 1592931 h 163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503528" h="1637599">
                <a:moveTo>
                  <a:pt x="17128" y="368815"/>
                </a:moveTo>
                <a:cubicBezTo>
                  <a:pt x="283828" y="154963"/>
                  <a:pt x="550528" y="-58888"/>
                  <a:pt x="548070" y="14854"/>
                </a:cubicBezTo>
                <a:cubicBezTo>
                  <a:pt x="545612" y="88596"/>
                  <a:pt x="-41866" y="771937"/>
                  <a:pt x="2379" y="811266"/>
                </a:cubicBezTo>
                <a:cubicBezTo>
                  <a:pt x="46624" y="850595"/>
                  <a:pt x="813541" y="157422"/>
                  <a:pt x="813541" y="250828"/>
                </a:cubicBezTo>
                <a:cubicBezTo>
                  <a:pt x="813541" y="344234"/>
                  <a:pt x="-49240" y="1337292"/>
                  <a:pt x="2379" y="1371705"/>
                </a:cubicBezTo>
                <a:cubicBezTo>
                  <a:pt x="53998" y="1406118"/>
                  <a:pt x="1069180" y="413060"/>
                  <a:pt x="1123257" y="457305"/>
                </a:cubicBezTo>
                <a:cubicBezTo>
                  <a:pt x="1177334" y="501550"/>
                  <a:pt x="270309" y="1612595"/>
                  <a:pt x="326844" y="1637176"/>
                </a:cubicBezTo>
                <a:cubicBezTo>
                  <a:pt x="383380" y="1661757"/>
                  <a:pt x="1361689" y="607247"/>
                  <a:pt x="1462470" y="604789"/>
                </a:cubicBezTo>
                <a:cubicBezTo>
                  <a:pt x="1563251" y="602331"/>
                  <a:pt x="862702" y="1600305"/>
                  <a:pt x="931528" y="1622428"/>
                </a:cubicBezTo>
                <a:cubicBezTo>
                  <a:pt x="1000354" y="1644551"/>
                  <a:pt x="1762353" y="739983"/>
                  <a:pt x="1875424" y="737525"/>
                </a:cubicBezTo>
                <a:cubicBezTo>
                  <a:pt x="1988495" y="735067"/>
                  <a:pt x="1548502" y="1590473"/>
                  <a:pt x="1609954" y="1607679"/>
                </a:cubicBezTo>
                <a:cubicBezTo>
                  <a:pt x="1671406" y="1624885"/>
                  <a:pt x="2172850" y="840763"/>
                  <a:pt x="2244134" y="840763"/>
                </a:cubicBezTo>
                <a:cubicBezTo>
                  <a:pt x="2315418" y="840763"/>
                  <a:pt x="1971289" y="1592931"/>
                  <a:pt x="2037657" y="1607679"/>
                </a:cubicBezTo>
                <a:cubicBezTo>
                  <a:pt x="2104025" y="1622427"/>
                  <a:pt x="2558767" y="931712"/>
                  <a:pt x="2642341" y="929254"/>
                </a:cubicBezTo>
                <a:cubicBezTo>
                  <a:pt x="2725915" y="926796"/>
                  <a:pt x="2480109" y="1583099"/>
                  <a:pt x="2539102" y="1592931"/>
                </a:cubicBezTo>
                <a:cubicBezTo>
                  <a:pt x="2598095" y="1602763"/>
                  <a:pt x="2925018" y="988247"/>
                  <a:pt x="2996302" y="988247"/>
                </a:cubicBezTo>
                <a:cubicBezTo>
                  <a:pt x="3067586" y="988247"/>
                  <a:pt x="2915186" y="1583099"/>
                  <a:pt x="2966805" y="1592931"/>
                </a:cubicBezTo>
                <a:cubicBezTo>
                  <a:pt x="3018424" y="1602763"/>
                  <a:pt x="3249483" y="1044783"/>
                  <a:pt x="3306018" y="1047241"/>
                </a:cubicBezTo>
                <a:cubicBezTo>
                  <a:pt x="3362553" y="1049699"/>
                  <a:pt x="3254399" y="1597847"/>
                  <a:pt x="3306018" y="1607679"/>
                </a:cubicBezTo>
                <a:cubicBezTo>
                  <a:pt x="3357637" y="1617511"/>
                  <a:pt x="3559199" y="1106234"/>
                  <a:pt x="3615734" y="1106234"/>
                </a:cubicBezTo>
                <a:cubicBezTo>
                  <a:pt x="3672269" y="1106234"/>
                  <a:pt x="3593612" y="1595389"/>
                  <a:pt x="3645231" y="1607679"/>
                </a:cubicBezTo>
                <a:cubicBezTo>
                  <a:pt x="3696850" y="1619969"/>
                  <a:pt x="3876289" y="1175060"/>
                  <a:pt x="3925450" y="1179976"/>
                </a:cubicBezTo>
                <a:cubicBezTo>
                  <a:pt x="3974611" y="1184892"/>
                  <a:pt x="3893496" y="1634718"/>
                  <a:pt x="3940199" y="1637176"/>
                </a:cubicBezTo>
                <a:cubicBezTo>
                  <a:pt x="3986902" y="1639634"/>
                  <a:pt x="4156509" y="1197183"/>
                  <a:pt x="4205670" y="1194725"/>
                </a:cubicBezTo>
                <a:cubicBezTo>
                  <a:pt x="4254831" y="1192267"/>
                  <a:pt x="4190921" y="1615054"/>
                  <a:pt x="4235166" y="1622428"/>
                </a:cubicBezTo>
                <a:cubicBezTo>
                  <a:pt x="4279411" y="1629802"/>
                  <a:pt x="4421980" y="1241428"/>
                  <a:pt x="4471141" y="1238970"/>
                </a:cubicBezTo>
                <a:cubicBezTo>
                  <a:pt x="4520302" y="1236512"/>
                  <a:pt x="4488347" y="1597847"/>
                  <a:pt x="4530134" y="1607679"/>
                </a:cubicBezTo>
                <a:cubicBezTo>
                  <a:pt x="4571921" y="1617511"/>
                  <a:pt x="4672702" y="1295505"/>
                  <a:pt x="4721863" y="1297963"/>
                </a:cubicBezTo>
                <a:cubicBezTo>
                  <a:pt x="4771024" y="1300421"/>
                  <a:pt x="4780857" y="1617512"/>
                  <a:pt x="4825102" y="1622428"/>
                </a:cubicBezTo>
                <a:cubicBezTo>
                  <a:pt x="4869347" y="1627344"/>
                  <a:pt x="4948005" y="1329918"/>
                  <a:pt x="4987334" y="1327460"/>
                </a:cubicBezTo>
                <a:cubicBezTo>
                  <a:pt x="5026663" y="1325002"/>
                  <a:pt x="5021747" y="1600305"/>
                  <a:pt x="5061076" y="1607679"/>
                </a:cubicBezTo>
                <a:cubicBezTo>
                  <a:pt x="5100405" y="1615053"/>
                  <a:pt x="5186437" y="1374163"/>
                  <a:pt x="5223308" y="1371705"/>
                </a:cubicBezTo>
                <a:cubicBezTo>
                  <a:pt x="5260179" y="1369247"/>
                  <a:pt x="5250347" y="1588015"/>
                  <a:pt x="5282302" y="1592931"/>
                </a:cubicBezTo>
                <a:cubicBezTo>
                  <a:pt x="5314257" y="1597847"/>
                  <a:pt x="5378166" y="1401202"/>
                  <a:pt x="5415037" y="1401202"/>
                </a:cubicBezTo>
                <a:cubicBezTo>
                  <a:pt x="5451908" y="1401202"/>
                  <a:pt x="5477718" y="1497066"/>
                  <a:pt x="5503528" y="1592931"/>
                </a:cubicBezTo>
              </a:path>
            </a:pathLst>
          </a:custGeom>
          <a:noFill/>
          <a:ln w="825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240066" y="5561658"/>
            <a:ext cx="2354525" cy="432088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  <a:latin typeface="CentSchbkCyrill BT" panose="02040603050705020303" pitchFamily="18" charset="-52"/>
              </a:rPr>
              <a:t>Контроль работы в заданной зоне (</a:t>
            </a:r>
            <a:r>
              <a:rPr lang="ru-RU" sz="1200" dirty="0" err="1">
                <a:solidFill>
                  <a:sysClr val="windowText" lastClr="000000"/>
                </a:solidFill>
                <a:latin typeface="CentSchbkCyrill BT" panose="02040603050705020303" pitchFamily="18" charset="-52"/>
              </a:rPr>
              <a:t>геозона</a:t>
            </a:r>
            <a:r>
              <a:rPr lang="ru-RU" sz="1200" dirty="0">
                <a:solidFill>
                  <a:sysClr val="windowText" lastClr="000000"/>
                </a:solidFill>
                <a:latin typeface="CentSchbkCyrill BT" panose="02040603050705020303" pitchFamily="18" charset="-52"/>
              </a:rPr>
              <a:t>)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3672348" y="5088194"/>
            <a:ext cx="766928" cy="707922"/>
          </a:xfrm>
          <a:custGeom>
            <a:avLst/>
            <a:gdLst>
              <a:gd name="connsiteX0" fmla="*/ 0 w 766928"/>
              <a:gd name="connsiteY0" fmla="*/ 707922 h 707922"/>
              <a:gd name="connsiteX1" fmla="*/ 766917 w 766928"/>
              <a:gd name="connsiteY1" fmla="*/ 383458 h 707922"/>
              <a:gd name="connsiteX2" fmla="*/ 14749 w 766928"/>
              <a:gd name="connsiteY2" fmla="*/ 0 h 70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6928" h="707922">
                <a:moveTo>
                  <a:pt x="0" y="707922"/>
                </a:moveTo>
                <a:cubicBezTo>
                  <a:pt x="382229" y="604683"/>
                  <a:pt x="764459" y="501445"/>
                  <a:pt x="766917" y="383458"/>
                </a:cubicBezTo>
                <a:cubicBezTo>
                  <a:pt x="769375" y="265471"/>
                  <a:pt x="392062" y="132735"/>
                  <a:pt x="14749" y="0"/>
                </a:cubicBezTo>
              </a:path>
            </a:pathLst>
          </a:custGeom>
          <a:noFill/>
          <a:ln w="25400">
            <a:solidFill>
              <a:srgbClr val="00B0F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/>
        </p:nvGrpSpPr>
        <p:grpSpPr>
          <a:xfrm>
            <a:off x="2682473" y="4520701"/>
            <a:ext cx="2304216" cy="720000"/>
            <a:chOff x="2262483" y="4093196"/>
            <a:chExt cx="2304216" cy="720000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2262483" y="4259797"/>
              <a:ext cx="1944216" cy="43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dirty="0">
                  <a:solidFill>
                    <a:sysClr val="windowText" lastClr="000000"/>
                  </a:solidFill>
                  <a:latin typeface="CentSchbkCyrill BT" panose="02040603050705020303" pitchFamily="18" charset="-52"/>
                </a:rPr>
                <a:t>Положение жатки</a:t>
              </a:r>
            </a:p>
            <a:p>
              <a:r>
                <a:rPr lang="ru-RU" sz="1200" dirty="0">
                  <a:solidFill>
                    <a:sysClr val="windowText" lastClr="000000"/>
                  </a:solidFill>
                  <a:latin typeface="CentSchbkCyrill BT" panose="02040603050705020303" pitchFamily="18" charset="-52"/>
                </a:rPr>
                <a:t>Поднята/Опущена</a:t>
              </a:r>
            </a:p>
          </p:txBody>
        </p:sp>
        <p:sp>
          <p:nvSpPr>
            <p:cNvPr id="46" name="Овал 45"/>
            <p:cNvSpPr>
              <a:spLocks noChangeAspect="1"/>
            </p:cNvSpPr>
            <p:nvPr/>
          </p:nvSpPr>
          <p:spPr>
            <a:xfrm>
              <a:off x="3846699" y="4093196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00" y="4571588"/>
            <a:ext cx="648000" cy="648000"/>
          </a:xfrm>
          <a:prstGeom prst="rect">
            <a:avLst/>
          </a:prstGeom>
        </p:spPr>
      </p:pic>
      <p:grpSp>
        <p:nvGrpSpPr>
          <p:cNvPr id="45" name="Группа 44"/>
          <p:cNvGrpSpPr/>
          <p:nvPr/>
        </p:nvGrpSpPr>
        <p:grpSpPr>
          <a:xfrm>
            <a:off x="107504" y="248567"/>
            <a:ext cx="9001000" cy="876177"/>
            <a:chOff x="107504" y="248567"/>
            <a:chExt cx="9001000" cy="876177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V="1">
              <a:off x="107504" y="248567"/>
              <a:ext cx="83308" cy="45719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64288" y="357629"/>
              <a:ext cx="1944216" cy="767115"/>
            </a:xfrm>
            <a:prstGeom prst="rect">
              <a:avLst/>
            </a:prstGeom>
          </p:spPr>
        </p:pic>
      </p:grpSp>
      <p:pic>
        <p:nvPicPr>
          <p:cNvPr id="49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07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lvl="0" algn="ctr"/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Алгоритм работы </a:t>
            </a:r>
            <a:r>
              <a:rPr lang="ru-RU" sz="20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оборудования</a:t>
            </a:r>
            <a:endParaRPr lang="ru-RU" sz="2000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60032"/>
          </a:xfrm>
        </p:spPr>
        <p:txBody>
          <a:bodyPr/>
          <a:lstStyle/>
          <a:p>
            <a:pPr marL="0" indent="0">
              <a:buNone/>
            </a:pPr>
            <a:endParaRPr lang="ru-RU" sz="18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b="1" u="sng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2. Контроль работы комбайнов при выгрузке </a:t>
            </a:r>
            <a:r>
              <a:rPr lang="ru-RU" sz="1800" b="1" u="sng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зерна. Режим </a:t>
            </a:r>
            <a:r>
              <a:rPr lang="ru-RU" sz="1800" b="1" u="sng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«свой/чужой»</a:t>
            </a:r>
          </a:p>
          <a:p>
            <a:pPr marL="0" indent="0">
              <a:buNone/>
            </a:pPr>
            <a:endParaRPr lang="ru-RU" sz="18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rgbClr val="00B05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2.1. Метка идентифицирована</a:t>
            </a:r>
            <a:endParaRPr lang="ru-RU" sz="1800" b="1" dirty="0">
              <a:solidFill>
                <a:srgbClr val="00B050"/>
              </a:solidFill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При идентификации активной метки: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Автоматическое формирование команды на разблокировку выгрузного шнека;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Передача сообщения и фото места выгрузки зерна при включении и выключении выгрузного шнека.</a:t>
            </a:r>
          </a:p>
          <a:p>
            <a:endParaRPr lang="ru-RU" sz="1600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Контроль параметров: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«Включение выгрузного шнека»;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«Контроль работы в заданной </a:t>
            </a:r>
            <a:r>
              <a:rPr lang="ru-RU" sz="1600" dirty="0" err="1">
                <a:latin typeface="CentSchbkCyrill BT" panose="02040603050705020303" pitchFamily="18" charset="-52"/>
                <a:cs typeface="Times New Roman" panose="02020603050405020304" pitchFamily="18" charset="0"/>
              </a:rPr>
              <a:t>геозоне</a:t>
            </a:r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». 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«Аварийное давление масла в гидросистеме» - формируется тревожное      сообщение;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«Наполненность бункера зерном – 75%»;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«Наполненность бункера зерном – 100%».</a:t>
            </a:r>
          </a:p>
          <a:p>
            <a:pPr>
              <a:buFontTx/>
              <a:buChar char="-"/>
            </a:pPr>
            <a:endParaRPr lang="ru-RU" sz="1800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07504" y="235687"/>
            <a:ext cx="9001000" cy="889057"/>
            <a:chOff x="107504" y="235687"/>
            <a:chExt cx="9001000" cy="88905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V="1">
              <a:off x="107504" y="235687"/>
              <a:ext cx="106778" cy="5859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4288" y="357629"/>
              <a:ext cx="1944216" cy="767115"/>
            </a:xfrm>
            <a:prstGeom prst="rect">
              <a:avLst/>
            </a:prstGeom>
          </p:spPr>
        </p:pic>
      </p:grpSp>
      <p:pic>
        <p:nvPicPr>
          <p:cNvPr id="9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  <p:pic>
        <p:nvPicPr>
          <p:cNvPr id="10" name="Замещающая рамка рисунка 13" descr="фон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gray">
          <a:xfrm>
            <a:off x="6904990" y="5643578"/>
            <a:ext cx="2239010" cy="7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422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lvl="0" algn="ctr"/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Алгоритм работы </a:t>
            </a:r>
            <a:r>
              <a:rPr lang="ru-RU" sz="20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оборудования</a:t>
            </a:r>
            <a:endParaRPr lang="ru-RU" sz="2000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600" b="1" dirty="0">
              <a:solidFill>
                <a:srgbClr val="0070C0"/>
              </a:solidFill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solidFill>
                <a:srgbClr val="0070C0"/>
              </a:solidFill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rgbClr val="FF000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2.2. Метка не идентифицирована</a:t>
            </a:r>
          </a:p>
          <a:p>
            <a:pPr marL="0" indent="0">
              <a:buNone/>
            </a:pP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При потере идентификации активной метки (окончание выгрузки):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Автоматическое формирование команды блокировки выгрузного шнека; 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Фото места попытки выгрузки зерна и передача тревожного сообщения о попытке включения выгрузного шнека.</a:t>
            </a:r>
          </a:p>
          <a:p>
            <a:pPr marL="0" indent="0">
              <a:buNone/>
            </a:pPr>
            <a:endParaRPr lang="ru-RU" sz="16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Контроль параметров: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«Включение выгрузного шнека»;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«Контроль работы в заданной </a:t>
            </a:r>
            <a:r>
              <a:rPr lang="ru-RU" sz="1600" dirty="0" err="1">
                <a:latin typeface="CentSchbkCyrill BT" panose="02040603050705020303" pitchFamily="18" charset="-52"/>
                <a:cs typeface="Times New Roman" panose="02020603050405020304" pitchFamily="18" charset="0"/>
              </a:rPr>
              <a:t>геозоне</a:t>
            </a:r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»;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«Аварийное давление масла в гидросистеме» - формируется тревожное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сообщение;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«Наполненность бункера зерном – 75%»;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«Наполненность бункера зерном – 100%».</a:t>
            </a:r>
          </a:p>
          <a:p>
            <a:pPr>
              <a:buFontTx/>
              <a:buChar char="-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07504" y="248567"/>
            <a:ext cx="9001000" cy="876177"/>
            <a:chOff x="107504" y="248567"/>
            <a:chExt cx="9001000" cy="87617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V="1">
              <a:off x="107504" y="248567"/>
              <a:ext cx="83308" cy="4571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4288" y="357629"/>
              <a:ext cx="1944216" cy="767115"/>
            </a:xfrm>
            <a:prstGeom prst="rect">
              <a:avLst/>
            </a:prstGeom>
          </p:spPr>
        </p:pic>
      </p:grpSp>
      <p:pic>
        <p:nvPicPr>
          <p:cNvPr id="9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  <p:pic>
        <p:nvPicPr>
          <p:cNvPr id="10" name="Замещающая рамка рисунка 13" descr="фон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gray">
          <a:xfrm>
            <a:off x="6904990" y="5643578"/>
            <a:ext cx="2239010" cy="7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384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algn="ctr"/>
            <a:r>
              <a:rPr lang="ru-RU" sz="18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Выгрузка зерна в поле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484784"/>
            <a:ext cx="7200000" cy="4800000"/>
          </a:xfrm>
          <a:prstGeom prst="rect">
            <a:avLst/>
          </a:prstGeom>
        </p:spPr>
      </p:pic>
      <p:grpSp>
        <p:nvGrpSpPr>
          <p:cNvPr id="43" name="Группа 42"/>
          <p:cNvGrpSpPr/>
          <p:nvPr/>
        </p:nvGrpSpPr>
        <p:grpSpPr>
          <a:xfrm>
            <a:off x="6311709" y="2024672"/>
            <a:ext cx="2591848" cy="720000"/>
            <a:chOff x="612000" y="2013067"/>
            <a:chExt cx="2591848" cy="720000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1187624" y="2157023"/>
              <a:ext cx="2016224" cy="43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ysClr val="windowText" lastClr="000000"/>
                  </a:solidFill>
                  <a:latin typeface="CentSchbkCyrill BT" panose="02040603050705020303" pitchFamily="18" charset="-52"/>
                </a:rPr>
                <a:t>   Контроль включения выгрузного шнека</a:t>
              </a:r>
            </a:p>
          </p:txBody>
        </p:sp>
        <p:grpSp>
          <p:nvGrpSpPr>
            <p:cNvPr id="45" name="Группа 44"/>
            <p:cNvGrpSpPr/>
            <p:nvPr/>
          </p:nvGrpSpPr>
          <p:grpSpPr>
            <a:xfrm>
              <a:off x="612000" y="2013067"/>
              <a:ext cx="720000" cy="720000"/>
              <a:chOff x="3059832" y="1196752"/>
              <a:chExt cx="720000" cy="720000"/>
            </a:xfrm>
          </p:grpSpPr>
          <p:sp>
            <p:nvSpPr>
              <p:cNvPr id="46" name="Овал 45"/>
              <p:cNvSpPr>
                <a:spLocks noChangeAspect="1"/>
              </p:cNvSpPr>
              <p:nvPr/>
            </p:nvSpPr>
            <p:spPr>
              <a:xfrm>
                <a:off x="3059832" y="1196752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1896" y="1250715"/>
                <a:ext cx="576000" cy="576000"/>
              </a:xfrm>
              <a:prstGeom prst="rect">
                <a:avLst/>
              </a:prstGeom>
            </p:spPr>
          </p:pic>
        </p:grpSp>
      </p:grpSp>
      <p:grpSp>
        <p:nvGrpSpPr>
          <p:cNvPr id="15" name="Группа 14"/>
          <p:cNvGrpSpPr/>
          <p:nvPr/>
        </p:nvGrpSpPr>
        <p:grpSpPr>
          <a:xfrm>
            <a:off x="4067944" y="3646784"/>
            <a:ext cx="720000" cy="720000"/>
            <a:chOff x="215904" y="2068842"/>
            <a:chExt cx="720000" cy="720000"/>
          </a:xfrm>
        </p:grpSpPr>
        <p:sp>
          <p:nvSpPr>
            <p:cNvPr id="51" name="Овал 50"/>
            <p:cNvSpPr>
              <a:spLocks noChangeAspect="1"/>
            </p:cNvSpPr>
            <p:nvPr/>
          </p:nvSpPr>
          <p:spPr>
            <a:xfrm>
              <a:off x="215904" y="2068842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74" y="2209111"/>
              <a:ext cx="460460" cy="468000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5652120" y="3643947"/>
            <a:ext cx="720000" cy="720000"/>
            <a:chOff x="204409" y="3124015"/>
            <a:chExt cx="720000" cy="720000"/>
          </a:xfrm>
        </p:grpSpPr>
        <p:sp>
          <p:nvSpPr>
            <p:cNvPr id="53" name="Овал 52"/>
            <p:cNvSpPr>
              <a:spLocks noChangeAspect="1"/>
            </p:cNvSpPr>
            <p:nvPr/>
          </p:nvSpPr>
          <p:spPr>
            <a:xfrm>
              <a:off x="204409" y="3124015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98" y="3286015"/>
              <a:ext cx="402298" cy="396000"/>
            </a:xfrm>
            <a:prstGeom prst="rect">
              <a:avLst/>
            </a:prstGeom>
          </p:spPr>
        </p:pic>
      </p:grpSp>
      <p:sp>
        <p:nvSpPr>
          <p:cNvPr id="59" name="Скругленный прямоугольник 58"/>
          <p:cNvSpPr/>
          <p:nvPr/>
        </p:nvSpPr>
        <p:spPr>
          <a:xfrm>
            <a:off x="1259632" y="5015344"/>
            <a:ext cx="2043399" cy="9815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  <a:latin typeface="CentSchbkCyrill BT" panose="02040603050705020303" pitchFamily="18" charset="-52"/>
              </a:rPr>
              <a:t>Проверка а/м на доступ к загрузке используя RFID считыватель</a:t>
            </a:r>
          </a:p>
          <a:p>
            <a:pPr algn="ctr"/>
            <a:r>
              <a:rPr lang="ru-RU" sz="1200" dirty="0">
                <a:solidFill>
                  <a:sysClr val="windowText" lastClr="000000"/>
                </a:solidFill>
                <a:latin typeface="CentSchbkCyrill BT" panose="02040603050705020303" pitchFamily="18" charset="-52"/>
              </a:rPr>
              <a:t>(идентификация т/с)</a:t>
            </a:r>
          </a:p>
        </p:txBody>
      </p:sp>
      <p:grpSp>
        <p:nvGrpSpPr>
          <p:cNvPr id="61" name="Группа 60"/>
          <p:cNvGrpSpPr/>
          <p:nvPr/>
        </p:nvGrpSpPr>
        <p:grpSpPr>
          <a:xfrm>
            <a:off x="2209014" y="1988840"/>
            <a:ext cx="2651018" cy="828000"/>
            <a:chOff x="2611800" y="2244268"/>
            <a:chExt cx="2651018" cy="828000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2611800" y="2442224"/>
              <a:ext cx="2016224" cy="43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ysClr val="windowText" lastClr="000000"/>
                  </a:solidFill>
                  <a:latin typeface="CentSchbkCyrill BT" panose="02040603050705020303" pitchFamily="18" charset="-52"/>
                </a:rPr>
                <a:t>   Фото начала и окончания выгрузки</a:t>
              </a:r>
            </a:p>
          </p:txBody>
        </p: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421" y="2244268"/>
              <a:ext cx="815397" cy="828000"/>
            </a:xfrm>
            <a:prstGeom prst="rect">
              <a:avLst/>
            </a:prstGeom>
          </p:spPr>
        </p:pic>
      </p:grpSp>
      <p:sp>
        <p:nvSpPr>
          <p:cNvPr id="64" name="Стрелка вправо 63"/>
          <p:cNvSpPr/>
          <p:nvPr/>
        </p:nvSpPr>
        <p:spPr>
          <a:xfrm>
            <a:off x="4821744" y="3841903"/>
            <a:ext cx="652985" cy="180894"/>
          </a:xfrm>
          <a:prstGeom prst="rightArrow">
            <a:avLst/>
          </a:prstGeom>
          <a:solidFill>
            <a:schemeClr val="accent3">
              <a:lumMod val="95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 вправо 64"/>
          <p:cNvSpPr/>
          <p:nvPr/>
        </p:nvSpPr>
        <p:spPr>
          <a:xfrm rot="10800000">
            <a:off x="4980811" y="4057819"/>
            <a:ext cx="652985" cy="180894"/>
          </a:xfrm>
          <a:prstGeom prst="rightArrow">
            <a:avLst/>
          </a:prstGeom>
          <a:solidFill>
            <a:schemeClr val="accent3">
              <a:lumMod val="95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4067944" y="5013176"/>
            <a:ext cx="2016224" cy="432088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  <a:latin typeface="CentSchbkCyrill BT" panose="02040603050705020303" pitchFamily="18" charset="-52"/>
              </a:rPr>
              <a:t>Успешная идентификация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6925853" y="5572594"/>
            <a:ext cx="896891" cy="4320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  <a:latin typeface="CentSchbkCyrill BT" panose="02040603050705020303" pitchFamily="18" charset="-52"/>
              </a:rPr>
              <a:t>Тревога</a:t>
            </a:r>
          </a:p>
        </p:txBody>
      </p:sp>
      <p:grpSp>
        <p:nvGrpSpPr>
          <p:cNvPr id="57" name="Группа 56"/>
          <p:cNvGrpSpPr/>
          <p:nvPr/>
        </p:nvGrpSpPr>
        <p:grpSpPr>
          <a:xfrm>
            <a:off x="7014300" y="4997652"/>
            <a:ext cx="720000" cy="720000"/>
            <a:chOff x="177287" y="1363111"/>
            <a:chExt cx="720000" cy="720000"/>
          </a:xfrm>
        </p:grpSpPr>
        <p:sp>
          <p:nvSpPr>
            <p:cNvPr id="55" name="Овал 54"/>
            <p:cNvSpPr>
              <a:spLocks noChangeAspect="1"/>
            </p:cNvSpPr>
            <p:nvPr/>
          </p:nvSpPr>
          <p:spPr>
            <a:xfrm>
              <a:off x="177287" y="1363111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53" y="1525074"/>
              <a:ext cx="466667" cy="504000"/>
            </a:xfrm>
            <a:prstGeom prst="rect">
              <a:avLst/>
            </a:prstGeom>
          </p:spPr>
        </p:pic>
      </p:grpSp>
      <p:sp>
        <p:nvSpPr>
          <p:cNvPr id="71" name="Полилиния 70"/>
          <p:cNvSpPr/>
          <p:nvPr/>
        </p:nvSpPr>
        <p:spPr>
          <a:xfrm>
            <a:off x="2358638" y="4443905"/>
            <a:ext cx="3437417" cy="495563"/>
          </a:xfrm>
          <a:custGeom>
            <a:avLst/>
            <a:gdLst>
              <a:gd name="connsiteX0" fmla="*/ 0 w 3435410"/>
              <a:gd name="connsiteY0" fmla="*/ 581114 h 581114"/>
              <a:gd name="connsiteX1" fmla="*/ 2580830 w 3435410"/>
              <a:gd name="connsiteY1" fmla="*/ 358924 h 581114"/>
              <a:gd name="connsiteX2" fmla="*/ 3435410 w 3435410"/>
              <a:gd name="connsiteY2" fmla="*/ 0 h 58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5410" h="581114">
                <a:moveTo>
                  <a:pt x="0" y="581114"/>
                </a:moveTo>
                <a:cubicBezTo>
                  <a:pt x="1004131" y="518445"/>
                  <a:pt x="2008262" y="455776"/>
                  <a:pt x="2580830" y="358924"/>
                </a:cubicBezTo>
                <a:cubicBezTo>
                  <a:pt x="3153398" y="262072"/>
                  <a:pt x="3294404" y="131036"/>
                  <a:pt x="3435410" y="0"/>
                </a:cubicBezTo>
              </a:path>
            </a:pathLst>
          </a:custGeom>
          <a:noFill/>
          <a:ln w="25400">
            <a:solidFill>
              <a:srgbClr val="00B0F0"/>
            </a:solidFill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олилиния 71"/>
          <p:cNvSpPr/>
          <p:nvPr/>
        </p:nvSpPr>
        <p:spPr>
          <a:xfrm>
            <a:off x="2358640" y="4470085"/>
            <a:ext cx="1977900" cy="468137"/>
          </a:xfrm>
          <a:custGeom>
            <a:avLst/>
            <a:gdLst>
              <a:gd name="connsiteX0" fmla="*/ 0 w 3435410"/>
              <a:gd name="connsiteY0" fmla="*/ 581114 h 581114"/>
              <a:gd name="connsiteX1" fmla="*/ 2580830 w 3435410"/>
              <a:gd name="connsiteY1" fmla="*/ 358924 h 581114"/>
              <a:gd name="connsiteX2" fmla="*/ 3435410 w 3435410"/>
              <a:gd name="connsiteY2" fmla="*/ 0 h 58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5410" h="581114">
                <a:moveTo>
                  <a:pt x="0" y="581114"/>
                </a:moveTo>
                <a:cubicBezTo>
                  <a:pt x="1004131" y="518445"/>
                  <a:pt x="2008262" y="455776"/>
                  <a:pt x="2580830" y="358924"/>
                </a:cubicBezTo>
                <a:cubicBezTo>
                  <a:pt x="3153398" y="262072"/>
                  <a:pt x="3294404" y="131036"/>
                  <a:pt x="3435410" y="0"/>
                </a:cubicBezTo>
              </a:path>
            </a:pathLst>
          </a:custGeom>
          <a:noFill/>
          <a:ln w="25400">
            <a:solidFill>
              <a:srgbClr val="00B0F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0" name="Прямая со стрелкой 89"/>
          <p:cNvCxnSpPr>
            <a:stCxn id="67" idx="1"/>
            <a:endCxn id="59" idx="3"/>
          </p:cNvCxnSpPr>
          <p:nvPr/>
        </p:nvCxnSpPr>
        <p:spPr>
          <a:xfrm flipH="1">
            <a:off x="3303031" y="5229220"/>
            <a:ext cx="764913" cy="276888"/>
          </a:xfrm>
          <a:prstGeom prst="straightConnector1">
            <a:avLst/>
          </a:prstGeom>
          <a:ln w="34925">
            <a:solidFill>
              <a:schemeClr val="bg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>
            <a:stCxn id="66" idx="1"/>
            <a:endCxn id="59" idx="3"/>
          </p:cNvCxnSpPr>
          <p:nvPr/>
        </p:nvCxnSpPr>
        <p:spPr>
          <a:xfrm flipH="1" flipV="1">
            <a:off x="3303031" y="5506108"/>
            <a:ext cx="764913" cy="274280"/>
          </a:xfrm>
          <a:prstGeom prst="straightConnector1">
            <a:avLst/>
          </a:prstGeom>
          <a:ln w="34925">
            <a:solidFill>
              <a:schemeClr val="bg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Полилиния 99"/>
          <p:cNvSpPr/>
          <p:nvPr/>
        </p:nvSpPr>
        <p:spPr>
          <a:xfrm rot="-240000" flipV="1">
            <a:off x="6009465" y="5780842"/>
            <a:ext cx="916585" cy="45719"/>
          </a:xfrm>
          <a:custGeom>
            <a:avLst/>
            <a:gdLst>
              <a:gd name="connsiteX0" fmla="*/ 0 w 755374"/>
              <a:gd name="connsiteY0" fmla="*/ 19878 h 19878"/>
              <a:gd name="connsiteX1" fmla="*/ 755374 w 755374"/>
              <a:gd name="connsiteY1" fmla="*/ 0 h 1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5374" h="19878">
                <a:moveTo>
                  <a:pt x="0" y="19878"/>
                </a:moveTo>
                <a:lnTo>
                  <a:pt x="755374" y="0"/>
                </a:lnTo>
              </a:path>
            </a:pathLst>
          </a:custGeom>
          <a:noFill/>
          <a:ln w="34925">
            <a:solidFill>
              <a:schemeClr val="bg1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олилиния 106"/>
          <p:cNvSpPr/>
          <p:nvPr/>
        </p:nvSpPr>
        <p:spPr>
          <a:xfrm>
            <a:off x="4830097" y="2735826"/>
            <a:ext cx="2034048" cy="2493394"/>
          </a:xfrm>
          <a:custGeom>
            <a:avLst/>
            <a:gdLst>
              <a:gd name="connsiteX0" fmla="*/ 1342103 w 1926179"/>
              <a:gd name="connsiteY0" fmla="*/ 2492477 h 2492477"/>
              <a:gd name="connsiteX1" fmla="*/ 1858297 w 1926179"/>
              <a:gd name="connsiteY1" fmla="*/ 1253613 h 2492477"/>
              <a:gd name="connsiteX2" fmla="*/ 0 w 1926179"/>
              <a:gd name="connsiteY2" fmla="*/ 0 h 249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6179" h="2492477">
                <a:moveTo>
                  <a:pt x="1342103" y="2492477"/>
                </a:moveTo>
                <a:cubicBezTo>
                  <a:pt x="1712042" y="2080751"/>
                  <a:pt x="2081981" y="1669026"/>
                  <a:pt x="1858297" y="1253613"/>
                </a:cubicBezTo>
                <a:cubicBezTo>
                  <a:pt x="1634613" y="838200"/>
                  <a:pt x="817306" y="419100"/>
                  <a:pt x="0" y="0"/>
                </a:cubicBezTo>
              </a:path>
            </a:pathLst>
          </a:custGeom>
          <a:noFill/>
          <a:ln w="25400">
            <a:solidFill>
              <a:srgbClr val="00B0F0"/>
            </a:solidFill>
            <a:headEnd type="oval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олилиния 111"/>
          <p:cNvSpPr/>
          <p:nvPr/>
        </p:nvSpPr>
        <p:spPr>
          <a:xfrm>
            <a:off x="4922293" y="2583976"/>
            <a:ext cx="2338316" cy="1692323"/>
          </a:xfrm>
          <a:custGeom>
            <a:avLst/>
            <a:gdLst>
              <a:gd name="connsiteX0" fmla="*/ 2338316 w 2338316"/>
              <a:gd name="connsiteY0" fmla="*/ 1692323 h 1692323"/>
              <a:gd name="connsiteX1" fmla="*/ 1774208 w 2338316"/>
              <a:gd name="connsiteY1" fmla="*/ 891654 h 1692323"/>
              <a:gd name="connsiteX2" fmla="*/ 0 w 2338316"/>
              <a:gd name="connsiteY2" fmla="*/ 0 h 169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8316" h="1692323">
                <a:moveTo>
                  <a:pt x="2338316" y="1692323"/>
                </a:moveTo>
                <a:cubicBezTo>
                  <a:pt x="2251121" y="1433015"/>
                  <a:pt x="2163927" y="1173708"/>
                  <a:pt x="1774208" y="891654"/>
                </a:cubicBezTo>
                <a:cubicBezTo>
                  <a:pt x="1384489" y="609600"/>
                  <a:pt x="692244" y="304800"/>
                  <a:pt x="0" y="0"/>
                </a:cubicBezTo>
              </a:path>
            </a:pathLst>
          </a:custGeom>
          <a:noFill/>
          <a:ln w="25400"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олилиния 98"/>
          <p:cNvSpPr/>
          <p:nvPr/>
        </p:nvSpPr>
        <p:spPr>
          <a:xfrm>
            <a:off x="6231534" y="2812775"/>
            <a:ext cx="1031732" cy="2990470"/>
          </a:xfrm>
          <a:custGeom>
            <a:avLst/>
            <a:gdLst>
              <a:gd name="connsiteX0" fmla="*/ 0 w 1091066"/>
              <a:gd name="connsiteY0" fmla="*/ 2961861 h 2961861"/>
              <a:gd name="connsiteX1" fmla="*/ 1073426 w 1091066"/>
              <a:gd name="connsiteY1" fmla="*/ 1649896 h 2961861"/>
              <a:gd name="connsiteX2" fmla="*/ 695739 w 1091066"/>
              <a:gd name="connsiteY2" fmla="*/ 0 h 2961861"/>
              <a:gd name="connsiteX3" fmla="*/ 695739 w 1091066"/>
              <a:gd name="connsiteY3" fmla="*/ 0 h 29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066" h="2961861">
                <a:moveTo>
                  <a:pt x="0" y="2961861"/>
                </a:moveTo>
                <a:cubicBezTo>
                  <a:pt x="478735" y="2552700"/>
                  <a:pt x="957470" y="2143539"/>
                  <a:pt x="1073426" y="1649896"/>
                </a:cubicBezTo>
                <a:cubicBezTo>
                  <a:pt x="1189382" y="1156253"/>
                  <a:pt x="695739" y="0"/>
                  <a:pt x="695739" y="0"/>
                </a:cubicBezTo>
                <a:lnTo>
                  <a:pt x="695739" y="0"/>
                </a:lnTo>
              </a:path>
            </a:pathLst>
          </a:custGeom>
          <a:noFill/>
          <a:ln w="25400">
            <a:solidFill>
              <a:srgbClr val="00B0F0"/>
            </a:solidFill>
            <a:headEnd type="oval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4067944" y="5564344"/>
            <a:ext cx="2016224" cy="4320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FF0000"/>
                </a:solidFill>
                <a:latin typeface="CentSchbkCyrill BT" panose="02040603050705020303" pitchFamily="18" charset="-52"/>
              </a:rPr>
              <a:t>  Неопознанное транспортное средство</a:t>
            </a:r>
          </a:p>
        </p:txBody>
      </p:sp>
      <p:sp>
        <p:nvSpPr>
          <p:cNvPr id="122" name="Скругленный прямоугольник 121"/>
          <p:cNvSpPr/>
          <p:nvPr/>
        </p:nvSpPr>
        <p:spPr>
          <a:xfrm>
            <a:off x="293836" y="2939771"/>
            <a:ext cx="2117924" cy="4320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  <a:latin typeface="CentSchbkCyrill BT" panose="02040603050705020303" pitchFamily="18" charset="-52"/>
              </a:rPr>
              <a:t>Наполнение бункера при                         выгрузке</a:t>
            </a:r>
          </a:p>
        </p:txBody>
      </p:sp>
      <p:grpSp>
        <p:nvGrpSpPr>
          <p:cNvPr id="123" name="Группа 122"/>
          <p:cNvGrpSpPr/>
          <p:nvPr/>
        </p:nvGrpSpPr>
        <p:grpSpPr>
          <a:xfrm>
            <a:off x="2309153" y="2781008"/>
            <a:ext cx="720000" cy="720000"/>
            <a:chOff x="1243486" y="2978947"/>
            <a:chExt cx="720000" cy="720000"/>
          </a:xfrm>
        </p:grpSpPr>
        <p:sp>
          <p:nvSpPr>
            <p:cNvPr id="124" name="Овал 123"/>
            <p:cNvSpPr/>
            <p:nvPr/>
          </p:nvSpPr>
          <p:spPr>
            <a:xfrm>
              <a:off x="1243486" y="2978947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5" name="Рисунок 1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434" y="3068960"/>
              <a:ext cx="576000" cy="576000"/>
            </a:xfrm>
            <a:prstGeom prst="rect">
              <a:avLst/>
            </a:prstGeom>
          </p:spPr>
        </p:pic>
      </p:grpSp>
      <p:sp>
        <p:nvSpPr>
          <p:cNvPr id="126" name="Полилиния 125"/>
          <p:cNvSpPr/>
          <p:nvPr/>
        </p:nvSpPr>
        <p:spPr>
          <a:xfrm>
            <a:off x="3219938" y="3063295"/>
            <a:ext cx="3063631" cy="453628"/>
          </a:xfrm>
          <a:custGeom>
            <a:avLst/>
            <a:gdLst>
              <a:gd name="connsiteX0" fmla="*/ 3063631 w 3063631"/>
              <a:gd name="connsiteY0" fmla="*/ 453628 h 453628"/>
              <a:gd name="connsiteX1" fmla="*/ 1563077 w 3063631"/>
              <a:gd name="connsiteY1" fmla="*/ 31597 h 453628"/>
              <a:gd name="connsiteX2" fmla="*/ 0 w 3063631"/>
              <a:gd name="connsiteY2" fmla="*/ 62859 h 45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3631" h="453628">
                <a:moveTo>
                  <a:pt x="3063631" y="453628"/>
                </a:moveTo>
                <a:cubicBezTo>
                  <a:pt x="2568656" y="275176"/>
                  <a:pt x="2073682" y="96725"/>
                  <a:pt x="1563077" y="31597"/>
                </a:cubicBezTo>
                <a:cubicBezTo>
                  <a:pt x="1052472" y="-33531"/>
                  <a:pt x="526236" y="14664"/>
                  <a:pt x="0" y="62859"/>
                </a:cubicBezTo>
              </a:path>
            </a:pathLst>
          </a:custGeom>
          <a:noFill/>
          <a:ln w="25400">
            <a:solidFill>
              <a:srgbClr val="00B0F0"/>
            </a:solidFill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107504" y="248567"/>
            <a:ext cx="9001000" cy="876177"/>
            <a:chOff x="107504" y="248567"/>
            <a:chExt cx="9001000" cy="87617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V="1">
              <a:off x="107504" y="248567"/>
              <a:ext cx="83308" cy="45719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64288" y="357629"/>
              <a:ext cx="1944216" cy="767115"/>
            </a:xfrm>
            <a:prstGeom prst="rect">
              <a:avLst/>
            </a:prstGeom>
          </p:spPr>
        </p:pic>
      </p:grpSp>
      <p:pic>
        <p:nvPicPr>
          <p:cNvPr id="49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80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972000" y="1405951"/>
            <a:ext cx="7200000" cy="48155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algn="ctr"/>
            <a:r>
              <a:rPr lang="ru-RU" sz="18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Элеватор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78245" y="1561350"/>
            <a:ext cx="2153460" cy="828000"/>
            <a:chOff x="251521" y="1556792"/>
            <a:chExt cx="2153460" cy="828000"/>
          </a:xfrm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251521" y="1754748"/>
              <a:ext cx="1518666" cy="43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ysClr val="windowText" lastClr="000000"/>
                  </a:solidFill>
                  <a:latin typeface="CentSchbkCyrill BT" panose="02040603050705020303" pitchFamily="18" charset="-52"/>
                </a:rPr>
                <a:t>Фото</a:t>
              </a:r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584" y="1556792"/>
              <a:ext cx="815397" cy="828000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 rot="15140354">
            <a:off x="1767180" y="3417166"/>
            <a:ext cx="812052" cy="396810"/>
            <a:chOff x="4297591" y="1719282"/>
            <a:chExt cx="812052" cy="396810"/>
          </a:xfrm>
        </p:grpSpPr>
        <p:sp>
          <p:nvSpPr>
            <p:cNvPr id="74" name="Стрелка вправо 73"/>
            <p:cNvSpPr/>
            <p:nvPr/>
          </p:nvSpPr>
          <p:spPr>
            <a:xfrm>
              <a:off x="4297591" y="1719282"/>
              <a:ext cx="652985" cy="180894"/>
            </a:xfrm>
            <a:prstGeom prst="rightArrow">
              <a:avLst/>
            </a:prstGeom>
            <a:solidFill>
              <a:schemeClr val="accent3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Стрелка вправо 74"/>
            <p:cNvSpPr/>
            <p:nvPr/>
          </p:nvSpPr>
          <p:spPr>
            <a:xfrm rot="10800000">
              <a:off x="4456658" y="1935198"/>
              <a:ext cx="652985" cy="180894"/>
            </a:xfrm>
            <a:prstGeom prst="rightArrow">
              <a:avLst/>
            </a:prstGeom>
            <a:solidFill>
              <a:schemeClr val="accent3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2116075" y="4082338"/>
            <a:ext cx="720000" cy="720000"/>
            <a:chOff x="204409" y="3124015"/>
            <a:chExt cx="720000" cy="720000"/>
          </a:xfrm>
        </p:grpSpPr>
        <p:sp>
          <p:nvSpPr>
            <p:cNvPr id="70" name="Овал 69"/>
            <p:cNvSpPr>
              <a:spLocks noChangeAspect="1"/>
            </p:cNvSpPr>
            <p:nvPr/>
          </p:nvSpPr>
          <p:spPr>
            <a:xfrm>
              <a:off x="204409" y="3124015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98" y="3286015"/>
              <a:ext cx="402298" cy="396000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78245" y="2447251"/>
            <a:ext cx="2105762" cy="720000"/>
            <a:chOff x="249002" y="3327736"/>
            <a:chExt cx="2105762" cy="720000"/>
          </a:xfrm>
        </p:grpSpPr>
        <p:sp>
          <p:nvSpPr>
            <p:cNvPr id="76" name="Скругленный прямоугольник 75"/>
            <p:cNvSpPr/>
            <p:nvPr/>
          </p:nvSpPr>
          <p:spPr>
            <a:xfrm>
              <a:off x="249002" y="3453368"/>
              <a:ext cx="1520865" cy="43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dirty="0">
                  <a:solidFill>
                    <a:sysClr val="windowText" lastClr="000000"/>
                  </a:solidFill>
                  <a:latin typeface="CentSchbkCyrill BT" panose="02040603050705020303" pitchFamily="18" charset="-52"/>
                </a:rPr>
                <a:t>Идентификация</a:t>
              </a:r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1634764" y="3327736"/>
              <a:ext cx="720000" cy="720000"/>
              <a:chOff x="215904" y="2068842"/>
              <a:chExt cx="720000" cy="720000"/>
            </a:xfrm>
          </p:grpSpPr>
          <p:sp>
            <p:nvSpPr>
              <p:cNvPr id="62" name="Овал 61"/>
              <p:cNvSpPr>
                <a:spLocks noChangeAspect="1"/>
              </p:cNvSpPr>
              <p:nvPr/>
            </p:nvSpPr>
            <p:spPr>
              <a:xfrm>
                <a:off x="215904" y="2068842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674" y="2209111"/>
                <a:ext cx="460460" cy="468000"/>
              </a:xfrm>
              <a:prstGeom prst="rect">
                <a:avLst/>
              </a:prstGeom>
            </p:spPr>
          </p:pic>
        </p:grpSp>
      </p:grpSp>
      <p:sp>
        <p:nvSpPr>
          <p:cNvPr id="127" name="Стрелка вниз 126"/>
          <p:cNvSpPr/>
          <p:nvPr/>
        </p:nvSpPr>
        <p:spPr>
          <a:xfrm>
            <a:off x="3102487" y="5997644"/>
            <a:ext cx="2939025" cy="422570"/>
          </a:xfrm>
          <a:prstGeom prst="downArrow">
            <a:avLst>
              <a:gd name="adj1" fmla="val 50000"/>
              <a:gd name="adj2" fmla="val 53041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SchbkCyrill BT" panose="02040603050705020303" pitchFamily="18" charset="-52"/>
              </a:rPr>
              <a:t>Взвешивание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07999" y="1150425"/>
            <a:ext cx="1728000" cy="30777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entSchbkCyrill BT" panose="02040603050705020303" pitchFamily="18" charset="-52"/>
              </a:rPr>
              <a:t>Въезд</a:t>
            </a:r>
            <a:endParaRPr lang="ru-RU" sz="1400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6041512" y="1975350"/>
            <a:ext cx="2880240" cy="720000"/>
            <a:chOff x="5724208" y="1980356"/>
            <a:chExt cx="2880240" cy="720000"/>
          </a:xfrm>
        </p:grpSpPr>
        <p:sp>
          <p:nvSpPr>
            <p:cNvPr id="131" name="Скругленный прямоугольник 130"/>
            <p:cNvSpPr/>
            <p:nvPr/>
          </p:nvSpPr>
          <p:spPr>
            <a:xfrm>
              <a:off x="6306194" y="2124312"/>
              <a:ext cx="2298254" cy="43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ysClr val="windowText" lastClr="000000"/>
                  </a:solidFill>
                  <a:latin typeface="CentSchbkCyrill BT" panose="02040603050705020303" pitchFamily="18" charset="-52"/>
                </a:rPr>
                <a:t>Передача данных в диспетчерский центр</a:t>
              </a:r>
            </a:p>
          </p:txBody>
        </p:sp>
        <p:grpSp>
          <p:nvGrpSpPr>
            <p:cNvPr id="128" name="Группа 127"/>
            <p:cNvGrpSpPr/>
            <p:nvPr/>
          </p:nvGrpSpPr>
          <p:grpSpPr>
            <a:xfrm>
              <a:off x="5724208" y="1980356"/>
              <a:ext cx="720000" cy="720000"/>
              <a:chOff x="177287" y="1363111"/>
              <a:chExt cx="720000" cy="720000"/>
            </a:xfrm>
          </p:grpSpPr>
          <p:sp>
            <p:nvSpPr>
              <p:cNvPr id="129" name="Овал 128"/>
              <p:cNvSpPr>
                <a:spLocks noChangeAspect="1"/>
              </p:cNvSpPr>
              <p:nvPr/>
            </p:nvSpPr>
            <p:spPr>
              <a:xfrm>
                <a:off x="177287" y="1363111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0" name="Рисунок 12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953" y="1525074"/>
                <a:ext cx="466667" cy="504000"/>
              </a:xfrm>
              <a:prstGeom prst="rect">
                <a:avLst/>
              </a:prstGeom>
            </p:spPr>
          </p:pic>
        </p:grpSp>
      </p:grpSp>
      <p:sp>
        <p:nvSpPr>
          <p:cNvPr id="29" name="Полилиния 28"/>
          <p:cNvSpPr/>
          <p:nvPr/>
        </p:nvSpPr>
        <p:spPr>
          <a:xfrm>
            <a:off x="2382982" y="1967345"/>
            <a:ext cx="3583709" cy="405005"/>
          </a:xfrm>
          <a:custGeom>
            <a:avLst/>
            <a:gdLst>
              <a:gd name="connsiteX0" fmla="*/ 0 w 3583709"/>
              <a:gd name="connsiteY0" fmla="*/ 0 h 405005"/>
              <a:gd name="connsiteX1" fmla="*/ 1995054 w 3583709"/>
              <a:gd name="connsiteY1" fmla="*/ 369455 h 405005"/>
              <a:gd name="connsiteX2" fmla="*/ 3583709 w 3583709"/>
              <a:gd name="connsiteY2" fmla="*/ 369455 h 40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3709" h="405005">
                <a:moveTo>
                  <a:pt x="0" y="0"/>
                </a:moveTo>
                <a:cubicBezTo>
                  <a:pt x="698884" y="153939"/>
                  <a:pt x="1397769" y="307879"/>
                  <a:pt x="1995054" y="369455"/>
                </a:cubicBezTo>
                <a:cubicBezTo>
                  <a:pt x="2592339" y="431031"/>
                  <a:pt x="3088024" y="400243"/>
                  <a:pt x="3583709" y="369455"/>
                </a:cubicBezTo>
              </a:path>
            </a:pathLst>
          </a:custGeom>
          <a:noFill/>
          <a:ln w="25400">
            <a:solidFill>
              <a:srgbClr val="F17E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2364509" y="2576945"/>
            <a:ext cx="3583709" cy="574544"/>
          </a:xfrm>
          <a:custGeom>
            <a:avLst/>
            <a:gdLst>
              <a:gd name="connsiteX0" fmla="*/ 0 w 3583709"/>
              <a:gd name="connsiteY0" fmla="*/ 221673 h 395683"/>
              <a:gd name="connsiteX1" fmla="*/ 2032000 w 3583709"/>
              <a:gd name="connsiteY1" fmla="*/ 387928 h 395683"/>
              <a:gd name="connsiteX2" fmla="*/ 3583709 w 3583709"/>
              <a:gd name="connsiteY2" fmla="*/ 0 h 39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3709" h="395683">
                <a:moveTo>
                  <a:pt x="0" y="221673"/>
                </a:moveTo>
                <a:cubicBezTo>
                  <a:pt x="717357" y="323273"/>
                  <a:pt x="1434715" y="424874"/>
                  <a:pt x="2032000" y="387928"/>
                </a:cubicBezTo>
                <a:cubicBezTo>
                  <a:pt x="2629285" y="350982"/>
                  <a:pt x="3106497" y="175491"/>
                  <a:pt x="3583709" y="0"/>
                </a:cubicBezTo>
              </a:path>
            </a:pathLst>
          </a:custGeom>
          <a:noFill/>
          <a:ln w="25400">
            <a:solidFill>
              <a:srgbClr val="F17E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107504" y="248567"/>
            <a:ext cx="9001000" cy="876177"/>
            <a:chOff x="107504" y="248567"/>
            <a:chExt cx="9001000" cy="876177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flipV="1">
              <a:off x="107504" y="248567"/>
              <a:ext cx="83308" cy="45719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64288" y="357629"/>
              <a:ext cx="1944216" cy="767115"/>
            </a:xfrm>
            <a:prstGeom prst="rect">
              <a:avLst/>
            </a:prstGeom>
          </p:spPr>
        </p:pic>
      </p:grpSp>
      <p:pic>
        <p:nvPicPr>
          <p:cNvPr id="34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43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lvl="0" algn="ctr"/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Алгоритм работы </a:t>
            </a:r>
            <a:r>
              <a:rPr lang="ru-RU" sz="20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оборудования</a:t>
            </a:r>
            <a:endParaRPr lang="ru-RU" sz="2000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1800" b="1" u="sng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4. Контроль разгрузки т/с</a:t>
            </a:r>
          </a:p>
          <a:p>
            <a:pPr marL="0" indent="0">
              <a:buNone/>
            </a:pPr>
            <a:endParaRPr lang="ru-RU" sz="18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4.1. Идентификация активной метки при въезде т/с на весы перед разгрузкой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Автоматическое формирование команды «Сделать фото»;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Получение веса «Брутто»;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Отправка данных в диспетчерский центр.</a:t>
            </a:r>
          </a:p>
          <a:p>
            <a:endParaRPr lang="ru-RU" sz="1600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4.2. Идентификация активной метки при въезде т/с на разгрузку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Автоматическое формирование команды «Сделать фото»;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Отправка данных в диспетчерский центр.</a:t>
            </a:r>
          </a:p>
          <a:p>
            <a:endParaRPr lang="ru-RU" sz="1600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4.3. Идентификация активной метки при въезде т/с на весы после разгрузки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Автоматическое формирование команды «Сделать фото»;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Получение веса «Нетто»;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Отправка данных в диспетчерский центр.</a:t>
            </a:r>
          </a:p>
          <a:p>
            <a:endParaRPr lang="ru-RU" sz="1600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endParaRPr lang="ru-RU" sz="1600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07504" y="248567"/>
            <a:ext cx="9001000" cy="876177"/>
            <a:chOff x="107504" y="248567"/>
            <a:chExt cx="9001000" cy="87617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V="1">
              <a:off x="107504" y="248567"/>
              <a:ext cx="83308" cy="4571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4288" y="357629"/>
              <a:ext cx="1944216" cy="767115"/>
            </a:xfrm>
            <a:prstGeom prst="rect">
              <a:avLst/>
            </a:prstGeom>
          </p:spPr>
        </p:pic>
      </p:grpSp>
      <p:pic>
        <p:nvPicPr>
          <p:cNvPr id="9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  <p:pic>
        <p:nvPicPr>
          <p:cNvPr id="10" name="Замещающая рамка рисунка 13" descr="фон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gray">
          <a:xfrm>
            <a:off x="6904990" y="5643578"/>
            <a:ext cx="2239010" cy="7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010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99" y="1425945"/>
            <a:ext cx="7200000" cy="480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algn="ctr"/>
            <a:r>
              <a:rPr lang="ru-RU" sz="18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Элеватор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276596" y="2049949"/>
            <a:ext cx="2153460" cy="828000"/>
            <a:chOff x="300868" y="2320020"/>
            <a:chExt cx="2153460" cy="828000"/>
          </a:xfrm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300868" y="2517976"/>
              <a:ext cx="1518666" cy="43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ysClr val="windowText" lastClr="000000"/>
                  </a:solidFill>
                  <a:latin typeface="CentSchbkCyrill BT" panose="02040603050705020303" pitchFamily="18" charset="-52"/>
                </a:rPr>
                <a:t>Фото</a:t>
              </a:r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931" y="2320020"/>
              <a:ext cx="815397" cy="828000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>
          <a:xfrm rot="16200000">
            <a:off x="6632726" y="3961928"/>
            <a:ext cx="812052" cy="396810"/>
            <a:chOff x="4297591" y="1719282"/>
            <a:chExt cx="812052" cy="396810"/>
          </a:xfrm>
        </p:grpSpPr>
        <p:sp>
          <p:nvSpPr>
            <p:cNvPr id="74" name="Стрелка вправо 73"/>
            <p:cNvSpPr/>
            <p:nvPr/>
          </p:nvSpPr>
          <p:spPr>
            <a:xfrm>
              <a:off x="4297591" y="1719282"/>
              <a:ext cx="652985" cy="180894"/>
            </a:xfrm>
            <a:prstGeom prst="rightArrow">
              <a:avLst/>
            </a:prstGeom>
            <a:solidFill>
              <a:schemeClr val="accent3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Стрелка вправо 74"/>
            <p:cNvSpPr/>
            <p:nvPr/>
          </p:nvSpPr>
          <p:spPr>
            <a:xfrm rot="10800000">
              <a:off x="4456658" y="1935198"/>
              <a:ext cx="652985" cy="180894"/>
            </a:xfrm>
            <a:prstGeom prst="rightArrow">
              <a:avLst/>
            </a:prstGeom>
            <a:solidFill>
              <a:schemeClr val="accent3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6637735" y="2928009"/>
            <a:ext cx="720000" cy="720000"/>
            <a:chOff x="204409" y="3124015"/>
            <a:chExt cx="720000" cy="720000"/>
          </a:xfrm>
        </p:grpSpPr>
        <p:sp>
          <p:nvSpPr>
            <p:cNvPr id="70" name="Овал 69"/>
            <p:cNvSpPr>
              <a:spLocks noChangeAspect="1"/>
            </p:cNvSpPr>
            <p:nvPr/>
          </p:nvSpPr>
          <p:spPr>
            <a:xfrm>
              <a:off x="204409" y="3124015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98" y="3286015"/>
              <a:ext cx="402298" cy="396000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6678752" y="4653136"/>
            <a:ext cx="2111095" cy="720000"/>
            <a:chOff x="6776027" y="2824432"/>
            <a:chExt cx="2111095" cy="720000"/>
          </a:xfrm>
        </p:grpSpPr>
        <p:sp>
          <p:nvSpPr>
            <p:cNvPr id="76" name="Скругленный прямоугольник 75"/>
            <p:cNvSpPr/>
            <p:nvPr/>
          </p:nvSpPr>
          <p:spPr>
            <a:xfrm>
              <a:off x="7366257" y="2950064"/>
              <a:ext cx="1520865" cy="43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200" dirty="0">
                  <a:solidFill>
                    <a:sysClr val="windowText" lastClr="000000"/>
                  </a:solidFill>
                  <a:latin typeface="CentSchbkCyrill BT" panose="02040603050705020303" pitchFamily="18" charset="-52"/>
                </a:rPr>
                <a:t>Идентификация</a:t>
              </a:r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6776027" y="2824432"/>
              <a:ext cx="720000" cy="720000"/>
              <a:chOff x="215904" y="2068842"/>
              <a:chExt cx="720000" cy="720000"/>
            </a:xfrm>
          </p:grpSpPr>
          <p:sp>
            <p:nvSpPr>
              <p:cNvPr id="62" name="Овал 61"/>
              <p:cNvSpPr>
                <a:spLocks noChangeAspect="1"/>
              </p:cNvSpPr>
              <p:nvPr/>
            </p:nvSpPr>
            <p:spPr>
              <a:xfrm>
                <a:off x="215904" y="2068842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674" y="2209111"/>
                <a:ext cx="460460" cy="468000"/>
              </a:xfrm>
              <a:prstGeom prst="rect">
                <a:avLst/>
              </a:prstGeom>
            </p:spPr>
          </p:pic>
        </p:grpSp>
      </p:grpSp>
      <p:sp>
        <p:nvSpPr>
          <p:cNvPr id="127" name="Стрелка вниз 126"/>
          <p:cNvSpPr/>
          <p:nvPr/>
        </p:nvSpPr>
        <p:spPr>
          <a:xfrm>
            <a:off x="3102487" y="5997644"/>
            <a:ext cx="2939025" cy="422570"/>
          </a:xfrm>
          <a:prstGeom prst="downArrow">
            <a:avLst>
              <a:gd name="adj1" fmla="val 50000"/>
              <a:gd name="adj2" fmla="val 53041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CentSchbkCyrill BT" panose="02040603050705020303" pitchFamily="18" charset="-52"/>
              </a:rPr>
              <a:t>Взвешивание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07903" y="1187210"/>
            <a:ext cx="1728192" cy="30777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entSchbkCyrill BT" panose="02040603050705020303" pitchFamily="18" charset="-52"/>
              </a:rPr>
              <a:t>Разгрузка</a:t>
            </a:r>
            <a:endParaRPr lang="ru-RU" sz="1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273616" y="1360332"/>
            <a:ext cx="2828871" cy="720000"/>
            <a:chOff x="-154148" y="3408979"/>
            <a:chExt cx="2828871" cy="720000"/>
          </a:xfrm>
        </p:grpSpPr>
        <p:sp>
          <p:nvSpPr>
            <p:cNvPr id="131" name="Скругленный прямоугольник 130"/>
            <p:cNvSpPr/>
            <p:nvPr/>
          </p:nvSpPr>
          <p:spPr>
            <a:xfrm>
              <a:off x="-154148" y="3540901"/>
              <a:ext cx="2298254" cy="43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ysClr val="windowText" lastClr="000000"/>
                  </a:solidFill>
                  <a:latin typeface="CentSchbkCyrill BT" panose="02040603050705020303" pitchFamily="18" charset="-52"/>
                </a:rPr>
                <a:t>Передача данных в диспетчерский центр</a:t>
              </a:r>
            </a:p>
          </p:txBody>
        </p:sp>
        <p:grpSp>
          <p:nvGrpSpPr>
            <p:cNvPr id="128" name="Группа 127"/>
            <p:cNvGrpSpPr/>
            <p:nvPr/>
          </p:nvGrpSpPr>
          <p:grpSpPr>
            <a:xfrm>
              <a:off x="1954723" y="3408979"/>
              <a:ext cx="720000" cy="720000"/>
              <a:chOff x="177287" y="1363111"/>
              <a:chExt cx="720000" cy="720000"/>
            </a:xfrm>
          </p:grpSpPr>
          <p:sp>
            <p:nvSpPr>
              <p:cNvPr id="129" name="Овал 128"/>
              <p:cNvSpPr>
                <a:spLocks noChangeAspect="1"/>
              </p:cNvSpPr>
              <p:nvPr/>
            </p:nvSpPr>
            <p:spPr>
              <a:xfrm>
                <a:off x="177287" y="1363111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0" name="Рисунок 12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953" y="1525074"/>
                <a:ext cx="466667" cy="504000"/>
              </a:xfrm>
              <a:prstGeom prst="rect">
                <a:avLst/>
              </a:prstGeom>
            </p:spPr>
          </p:pic>
        </p:grpSp>
      </p:grpSp>
      <p:sp>
        <p:nvSpPr>
          <p:cNvPr id="8" name="Полилиния 7"/>
          <p:cNvSpPr/>
          <p:nvPr/>
        </p:nvSpPr>
        <p:spPr>
          <a:xfrm>
            <a:off x="3195782" y="1745673"/>
            <a:ext cx="3565236" cy="1182254"/>
          </a:xfrm>
          <a:custGeom>
            <a:avLst/>
            <a:gdLst>
              <a:gd name="connsiteX0" fmla="*/ 3565236 w 3565236"/>
              <a:gd name="connsiteY0" fmla="*/ 1182254 h 1182254"/>
              <a:gd name="connsiteX1" fmla="*/ 2253673 w 3565236"/>
              <a:gd name="connsiteY1" fmla="*/ 387927 h 1182254"/>
              <a:gd name="connsiteX2" fmla="*/ 0 w 3565236"/>
              <a:gd name="connsiteY2" fmla="*/ 0 h 118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65236" h="1182254">
                <a:moveTo>
                  <a:pt x="3565236" y="1182254"/>
                </a:moveTo>
                <a:cubicBezTo>
                  <a:pt x="3206557" y="883611"/>
                  <a:pt x="2847879" y="584969"/>
                  <a:pt x="2253673" y="387927"/>
                </a:cubicBezTo>
                <a:cubicBezTo>
                  <a:pt x="1659467" y="190885"/>
                  <a:pt x="829733" y="95442"/>
                  <a:pt x="0" y="0"/>
                </a:cubicBezTo>
              </a:path>
            </a:pathLst>
          </a:custGeom>
          <a:noFill/>
          <a:ln w="25400">
            <a:solidFill>
              <a:schemeClr val="accent2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2475345" y="2141914"/>
            <a:ext cx="720437" cy="350982"/>
          </a:xfrm>
          <a:custGeom>
            <a:avLst/>
            <a:gdLst>
              <a:gd name="connsiteX0" fmla="*/ 0 w 845697"/>
              <a:gd name="connsiteY0" fmla="*/ 350982 h 350982"/>
              <a:gd name="connsiteX1" fmla="*/ 812800 w 845697"/>
              <a:gd name="connsiteY1" fmla="*/ 258618 h 350982"/>
              <a:gd name="connsiteX2" fmla="*/ 609600 w 845697"/>
              <a:gd name="connsiteY2" fmla="*/ 0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5697" h="350982">
                <a:moveTo>
                  <a:pt x="0" y="350982"/>
                </a:moveTo>
                <a:cubicBezTo>
                  <a:pt x="355600" y="334048"/>
                  <a:pt x="711200" y="317115"/>
                  <a:pt x="812800" y="258618"/>
                </a:cubicBezTo>
                <a:cubicBezTo>
                  <a:pt x="914400" y="200121"/>
                  <a:pt x="762000" y="100060"/>
                  <a:pt x="609600" y="0"/>
                </a:cubicBezTo>
              </a:path>
            </a:pathLst>
          </a:custGeom>
          <a:noFill/>
          <a:ln w="25400">
            <a:solidFill>
              <a:schemeClr val="accent2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107504" y="214290"/>
            <a:ext cx="9001000" cy="910454"/>
            <a:chOff x="107504" y="214290"/>
            <a:chExt cx="9001000" cy="910454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flipV="1">
              <a:off x="107504" y="214290"/>
              <a:ext cx="145767" cy="79996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64288" y="357629"/>
              <a:ext cx="1944216" cy="767115"/>
            </a:xfrm>
            <a:prstGeom prst="rect">
              <a:avLst/>
            </a:prstGeom>
          </p:spPr>
        </p:pic>
      </p:grpSp>
      <p:pic>
        <p:nvPicPr>
          <p:cNvPr id="31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7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lvl="0" algn="ctr"/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Решение по контролю выдачи кормов </a:t>
            </a:r>
            <a:r>
              <a:rPr lang="ru-RU" sz="20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</a:br>
            <a:r>
              <a:rPr lang="ru-RU" sz="20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на свиноводческой </a:t>
            </a:r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ферме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528392"/>
          </a:xfrm>
        </p:spPr>
        <p:txBody>
          <a:bodyPr/>
          <a:lstStyle/>
          <a:p>
            <a:pPr marL="0" indent="0">
              <a:buNone/>
            </a:pPr>
            <a:endParaRPr lang="ru-RU" sz="1400" dirty="0"/>
          </a:p>
          <a:p>
            <a:pPr marL="0" indent="0" algn="ctr">
              <a:buNone/>
            </a:pPr>
            <a:r>
              <a:rPr lang="ru-RU" sz="1800" b="1" u="sng" dirty="0">
                <a:solidFill>
                  <a:srgbClr val="0070C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Компанией были поставлены задачи:</a:t>
            </a:r>
          </a:p>
          <a:p>
            <a:pPr marL="0" indent="0">
              <a:buNone/>
            </a:pPr>
            <a:endParaRPr lang="ru-RU" sz="18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Контроль выгрузки комбикормов в бункеры с идентификацией   транспортного средства</a:t>
            </a:r>
          </a:p>
          <a:p>
            <a:pPr algn="just">
              <a:buFont typeface="+mj-lt"/>
              <a:buAutoNum type="arabicPeriod"/>
            </a:pPr>
            <a:endParaRPr lang="ru-RU" sz="16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Предотвращение выгрузки комбикормов в бункеры с комбикормами других видов. </a:t>
            </a:r>
          </a:p>
          <a:p>
            <a:pPr algn="just">
              <a:buFont typeface="+mj-lt"/>
              <a:buAutoNum type="arabicPeriod"/>
            </a:pPr>
            <a:endParaRPr lang="ru-RU" sz="16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Блокировка подачи корма животным в момент выгрузки - для определения количества выгруженного комбикорма.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07504" y="248567"/>
            <a:ext cx="9001000" cy="876177"/>
            <a:chOff x="107504" y="248567"/>
            <a:chExt cx="9001000" cy="87617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V="1">
              <a:off x="107504" y="248567"/>
              <a:ext cx="83308" cy="4571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4288" y="357629"/>
              <a:ext cx="1944216" cy="767115"/>
            </a:xfrm>
            <a:prstGeom prst="rect">
              <a:avLst/>
            </a:prstGeom>
          </p:spPr>
        </p:pic>
      </p:grpSp>
      <p:pic>
        <p:nvPicPr>
          <p:cNvPr id="9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4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lvl="0" algn="ctr"/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Решение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340768"/>
            <a:ext cx="7313240" cy="50292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 rot="11222152">
            <a:off x="1684633" y="2060403"/>
            <a:ext cx="812052" cy="396810"/>
            <a:chOff x="4297591" y="1719282"/>
            <a:chExt cx="812052" cy="396810"/>
          </a:xfrm>
        </p:grpSpPr>
        <p:sp>
          <p:nvSpPr>
            <p:cNvPr id="8" name="Стрелка вправо 7"/>
            <p:cNvSpPr/>
            <p:nvPr/>
          </p:nvSpPr>
          <p:spPr>
            <a:xfrm>
              <a:off x="4297591" y="1719282"/>
              <a:ext cx="652985" cy="180894"/>
            </a:xfrm>
            <a:prstGeom prst="rightArrow">
              <a:avLst/>
            </a:prstGeom>
            <a:solidFill>
              <a:schemeClr val="accent3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трелка вправо 8"/>
            <p:cNvSpPr/>
            <p:nvPr/>
          </p:nvSpPr>
          <p:spPr>
            <a:xfrm rot="10800000">
              <a:off x="4456658" y="1935198"/>
              <a:ext cx="652985" cy="180894"/>
            </a:xfrm>
            <a:prstGeom prst="rightArrow">
              <a:avLst/>
            </a:prstGeom>
            <a:solidFill>
              <a:schemeClr val="accent3"/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755576" y="1700808"/>
            <a:ext cx="720000" cy="720000"/>
            <a:chOff x="204409" y="3124015"/>
            <a:chExt cx="720000" cy="720000"/>
          </a:xfrm>
        </p:grpSpPr>
        <p:sp>
          <p:nvSpPr>
            <p:cNvPr id="11" name="Овал 10"/>
            <p:cNvSpPr>
              <a:spLocks noChangeAspect="1"/>
            </p:cNvSpPr>
            <p:nvPr/>
          </p:nvSpPr>
          <p:spPr>
            <a:xfrm>
              <a:off x="204409" y="3124015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98" y="3286015"/>
              <a:ext cx="402298" cy="396000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2618273" y="1891689"/>
            <a:ext cx="2171723" cy="720000"/>
            <a:chOff x="375792" y="1640445"/>
            <a:chExt cx="2171723" cy="72000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026650" y="1816626"/>
              <a:ext cx="1520865" cy="432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dirty="0">
                  <a:solidFill>
                    <a:sysClr val="windowText" lastClr="000000"/>
                  </a:solidFill>
                  <a:latin typeface="CentSchbkCyrill BT" panose="02040603050705020303" pitchFamily="18" charset="-52"/>
                </a:rPr>
                <a:t>Идентификация</a:t>
              </a:r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375792" y="1640445"/>
              <a:ext cx="720000" cy="720000"/>
              <a:chOff x="-1043068" y="381551"/>
              <a:chExt cx="720000" cy="720000"/>
            </a:xfrm>
          </p:grpSpPr>
          <p:sp>
            <p:nvSpPr>
              <p:cNvPr id="16" name="Овал 15"/>
              <p:cNvSpPr>
                <a:spLocks noChangeAspect="1"/>
              </p:cNvSpPr>
              <p:nvPr/>
            </p:nvSpPr>
            <p:spPr>
              <a:xfrm>
                <a:off x="-1043068" y="381551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13298" y="521820"/>
                <a:ext cx="460460" cy="468000"/>
              </a:xfrm>
              <a:prstGeom prst="rect">
                <a:avLst/>
              </a:prstGeom>
            </p:spPr>
          </p:pic>
        </p:grpSp>
      </p:grpSp>
      <p:sp>
        <p:nvSpPr>
          <p:cNvPr id="18" name="Скругленный прямоугольник 17"/>
          <p:cNvSpPr/>
          <p:nvPr/>
        </p:nvSpPr>
        <p:spPr>
          <a:xfrm>
            <a:off x="1140714" y="4868721"/>
            <a:ext cx="2376264" cy="11277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  <a:latin typeface="CentSchbkCyrill BT" panose="02040603050705020303" pitchFamily="18" charset="-52"/>
              </a:rPr>
              <a:t>Проверка а/м на доступ к выгрузке, используя RFID метку</a:t>
            </a:r>
          </a:p>
          <a:p>
            <a:pPr algn="ctr"/>
            <a:r>
              <a:rPr lang="ru-RU" sz="1200" dirty="0">
                <a:solidFill>
                  <a:sysClr val="windowText" lastClr="000000"/>
                </a:solidFill>
                <a:latin typeface="CentSchbkCyrill BT" panose="02040603050705020303" pitchFamily="18" charset="-52"/>
              </a:rPr>
              <a:t>(идентификация т/с)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067944" y="4779228"/>
            <a:ext cx="2016224" cy="432088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B050"/>
                </a:solidFill>
                <a:latin typeface="CentSchbkCyrill BT" panose="02040603050705020303" pitchFamily="18" charset="-52"/>
              </a:rPr>
              <a:t>Успешная идентификация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925853" y="5572594"/>
            <a:ext cx="1174539" cy="4320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  <a:latin typeface="CentSchbkCyrill BT" panose="02040603050705020303" pitchFamily="18" charset="-52"/>
              </a:rPr>
              <a:t>Блокировка выгрузки</a:t>
            </a:r>
          </a:p>
        </p:txBody>
      </p:sp>
      <p:cxnSp>
        <p:nvCxnSpPr>
          <p:cNvPr id="21" name="Прямая со стрелкой 20"/>
          <p:cNvCxnSpPr>
            <a:stCxn id="19" idx="1"/>
            <a:endCxn id="18" idx="3"/>
          </p:cNvCxnSpPr>
          <p:nvPr/>
        </p:nvCxnSpPr>
        <p:spPr>
          <a:xfrm flipH="1">
            <a:off x="3516978" y="4995272"/>
            <a:ext cx="550966" cy="437305"/>
          </a:xfrm>
          <a:prstGeom prst="straightConnector1">
            <a:avLst/>
          </a:prstGeom>
          <a:ln w="34925">
            <a:solidFill>
              <a:schemeClr val="bg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олилиния 21"/>
          <p:cNvSpPr/>
          <p:nvPr/>
        </p:nvSpPr>
        <p:spPr>
          <a:xfrm rot="-240000" flipV="1">
            <a:off x="6009465" y="5780842"/>
            <a:ext cx="916585" cy="45719"/>
          </a:xfrm>
          <a:custGeom>
            <a:avLst/>
            <a:gdLst>
              <a:gd name="connsiteX0" fmla="*/ 0 w 755374"/>
              <a:gd name="connsiteY0" fmla="*/ 19878 h 19878"/>
              <a:gd name="connsiteX1" fmla="*/ 755374 w 755374"/>
              <a:gd name="connsiteY1" fmla="*/ 0 h 1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5374" h="19878">
                <a:moveTo>
                  <a:pt x="0" y="19878"/>
                </a:moveTo>
                <a:lnTo>
                  <a:pt x="755374" y="0"/>
                </a:lnTo>
              </a:path>
            </a:pathLst>
          </a:custGeom>
          <a:noFill/>
          <a:ln w="34925">
            <a:solidFill>
              <a:schemeClr val="bg1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067944" y="5564344"/>
            <a:ext cx="2016224" cy="4320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FF0000"/>
                </a:solidFill>
                <a:latin typeface="CentSchbkCyrill BT" panose="02040603050705020303" pitchFamily="18" charset="-52"/>
              </a:rPr>
              <a:t>  Неопознанное транспортное средство</a:t>
            </a:r>
          </a:p>
        </p:txBody>
      </p:sp>
      <p:cxnSp>
        <p:nvCxnSpPr>
          <p:cNvPr id="27" name="Прямая со стрелкой 26"/>
          <p:cNvCxnSpPr>
            <a:stCxn id="23" idx="1"/>
          </p:cNvCxnSpPr>
          <p:nvPr/>
        </p:nvCxnSpPr>
        <p:spPr>
          <a:xfrm flipH="1" flipV="1">
            <a:off x="3484048" y="5486093"/>
            <a:ext cx="583896" cy="294295"/>
          </a:xfrm>
          <a:prstGeom prst="straightConnector1">
            <a:avLst/>
          </a:prstGeom>
          <a:ln w="34925">
            <a:solidFill>
              <a:schemeClr val="bg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олилиния 28"/>
          <p:cNvSpPr/>
          <p:nvPr/>
        </p:nvSpPr>
        <p:spPr>
          <a:xfrm rot="-240000" flipV="1">
            <a:off x="6008789" y="4975219"/>
            <a:ext cx="916585" cy="45719"/>
          </a:xfrm>
          <a:custGeom>
            <a:avLst/>
            <a:gdLst>
              <a:gd name="connsiteX0" fmla="*/ 0 w 755374"/>
              <a:gd name="connsiteY0" fmla="*/ 19878 h 19878"/>
              <a:gd name="connsiteX1" fmla="*/ 755374 w 755374"/>
              <a:gd name="connsiteY1" fmla="*/ 0 h 1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5374" h="19878">
                <a:moveTo>
                  <a:pt x="0" y="19878"/>
                </a:moveTo>
                <a:lnTo>
                  <a:pt x="755374" y="0"/>
                </a:lnTo>
              </a:path>
            </a:pathLst>
          </a:custGeom>
          <a:noFill/>
          <a:ln w="34925">
            <a:solidFill>
              <a:schemeClr val="bg1"/>
            </a:solidFill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925852" y="4805347"/>
            <a:ext cx="958516" cy="4320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  <a:latin typeface="CentSchbkCyrill BT" panose="02040603050705020303" pitchFamily="18" charset="-52"/>
              </a:rPr>
              <a:t>Выгрузка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107504" y="248567"/>
            <a:ext cx="9001000" cy="876177"/>
            <a:chOff x="107504" y="248567"/>
            <a:chExt cx="9001000" cy="876177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V="1">
              <a:off x="107504" y="248567"/>
              <a:ext cx="83308" cy="45719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64288" y="357629"/>
              <a:ext cx="1944216" cy="767115"/>
            </a:xfrm>
            <a:prstGeom prst="rect">
              <a:avLst/>
            </a:prstGeom>
          </p:spPr>
        </p:pic>
      </p:grpSp>
      <p:pic>
        <p:nvPicPr>
          <p:cNvPr id="31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24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8711" y="1261390"/>
            <a:ext cx="8681761" cy="367410"/>
          </a:xfrm>
        </p:spPr>
        <p:txBody>
          <a:bodyPr/>
          <a:lstStyle/>
          <a:p>
            <a:r>
              <a:rPr lang="ru-RU" sz="20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О Компании</a:t>
            </a:r>
            <a:br>
              <a:rPr lang="ru-RU" sz="2000" b="1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</a:br>
            <a:endParaRPr lang="ru-RU" sz="20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11819"/>
          </a:xfrm>
        </p:spPr>
        <p:txBody>
          <a:bodyPr/>
          <a:lstStyle/>
          <a:p>
            <a:pPr marL="0" indent="0">
              <a:buNone/>
            </a:pPr>
            <a:endParaRPr lang="ru-RU" sz="2000" dirty="0" smtClean="0">
              <a:latin typeface="+mj-lt"/>
            </a:endParaRPr>
          </a:p>
          <a:p>
            <a:pPr marL="0" indent="0">
              <a:buNone/>
            </a:pPr>
            <a:endParaRPr lang="ru-RU" sz="2000" dirty="0" smtClean="0">
              <a:latin typeface="+mj-lt"/>
            </a:endParaRPr>
          </a:p>
          <a:p>
            <a:pPr marL="0" indent="0">
              <a:buFontTx/>
              <a:buChar char="-"/>
            </a:pPr>
            <a:r>
              <a:rPr lang="ru-RU" sz="2000" dirty="0" smtClean="0">
                <a:latin typeface="+mj-lt"/>
              </a:rPr>
              <a:t>Компания </a:t>
            </a:r>
            <a:r>
              <a:rPr lang="ru-RU" sz="2000" dirty="0">
                <a:latin typeface="+mj-lt"/>
              </a:rPr>
              <a:t>«Фарватер» официально зарегистрирована в начале 2009г</a:t>
            </a:r>
            <a:r>
              <a:rPr lang="ru-RU" sz="2000" dirty="0" smtClean="0">
                <a:latin typeface="+mj-lt"/>
              </a:rPr>
              <a:t>.</a:t>
            </a:r>
          </a:p>
          <a:p>
            <a:pPr marL="0" indent="0">
              <a:buFontTx/>
              <a:buChar char="-"/>
            </a:pPr>
            <a:r>
              <a:rPr lang="ru-RU" sz="2000" dirty="0" smtClean="0">
                <a:latin typeface="+mj-lt"/>
              </a:rPr>
              <a:t> Является членом Ассоциации Интернета Вещей с момента ее образования (начало 2017 года)</a:t>
            </a:r>
            <a:endParaRPr lang="ru-RU" sz="2000" dirty="0">
              <a:latin typeface="+mj-lt"/>
            </a:endParaRPr>
          </a:p>
          <a:p>
            <a:pPr marL="0" indent="0">
              <a:buNone/>
            </a:pPr>
            <a:r>
              <a:rPr lang="ru-RU" sz="2000" dirty="0" smtClean="0">
                <a:latin typeface="+mj-lt"/>
              </a:rPr>
              <a:t>Специализация:  </a:t>
            </a:r>
            <a:r>
              <a:rPr lang="ru-RU" sz="2000" dirty="0">
                <a:latin typeface="+mj-lt"/>
              </a:rPr>
              <a:t>разработка, производство и продажа</a:t>
            </a:r>
            <a:r>
              <a:rPr lang="ru-RU" sz="2000" dirty="0" smtClean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ru-RU" sz="2000" dirty="0" smtClean="0">
                <a:latin typeface="+mj-lt"/>
              </a:rPr>
              <a:t>- Комплексных решений по организации дистанционного контроля   эксплуатации техники</a:t>
            </a:r>
            <a:endParaRPr lang="ru-RU" sz="2000" dirty="0">
              <a:latin typeface="+mj-lt"/>
            </a:endParaRPr>
          </a:p>
          <a:p>
            <a:pPr marL="0" lvl="0" indent="0">
              <a:buClr>
                <a:srgbClr val="1D1F6F"/>
              </a:buClr>
              <a:buNone/>
            </a:pPr>
            <a:r>
              <a:rPr lang="ru-RU" sz="2000" dirty="0" smtClean="0">
                <a:solidFill>
                  <a:srgbClr val="000000"/>
                </a:solidFill>
                <a:latin typeface="+mj-lt"/>
              </a:rPr>
              <a:t>- Систем </a:t>
            </a:r>
            <a:r>
              <a:rPr lang="ru-RU" sz="2000" dirty="0">
                <a:solidFill>
                  <a:srgbClr val="000000"/>
                </a:solidFill>
                <a:latin typeface="+mj-lt"/>
              </a:rPr>
              <a:t>мониторинга и контроля с/х техники, специальной техники и автотранспорта </a:t>
            </a:r>
            <a:endParaRPr lang="ru-RU" sz="2000" dirty="0" smtClean="0">
              <a:solidFill>
                <a:srgbClr val="000000"/>
              </a:solidFill>
              <a:latin typeface="+mj-lt"/>
            </a:endParaRPr>
          </a:p>
          <a:p>
            <a:pPr marL="0" lvl="0" indent="0">
              <a:buClr>
                <a:srgbClr val="1D1F6F"/>
              </a:buClr>
              <a:buNone/>
            </a:pPr>
            <a:r>
              <a:rPr lang="ru-RU" sz="2000" dirty="0" smtClean="0">
                <a:latin typeface="+mj-lt"/>
              </a:rPr>
              <a:t>- Дополнительного </a:t>
            </a:r>
            <a:r>
              <a:rPr lang="ru-RU" sz="2000" dirty="0">
                <a:latin typeface="+mj-lt"/>
              </a:rPr>
              <a:t>оборудования</a:t>
            </a:r>
            <a:r>
              <a:rPr lang="en-US" sz="2000" dirty="0">
                <a:latin typeface="+mj-lt"/>
              </a:rPr>
              <a:t> </a:t>
            </a:r>
            <a:r>
              <a:rPr lang="ru-RU" sz="2000" dirty="0">
                <a:latin typeface="+mj-lt"/>
              </a:rPr>
              <a:t>для систем мониторинга и охраны т/с</a:t>
            </a:r>
          </a:p>
          <a:p>
            <a:pPr marL="0" indent="0">
              <a:buFontTx/>
              <a:buChar char="-"/>
            </a:pPr>
            <a:r>
              <a:rPr lang="ru-RU" sz="2000" dirty="0" smtClean="0">
                <a:latin typeface="+mj-lt"/>
              </a:rPr>
              <a:t>Сотрудничество со всеми ключевыми </a:t>
            </a:r>
            <a:r>
              <a:rPr lang="ru-RU" sz="2000" dirty="0">
                <a:latin typeface="+mj-lt"/>
              </a:rPr>
              <a:t>разработчиками и производителями систем </a:t>
            </a:r>
            <a:r>
              <a:rPr lang="ru-RU" sz="2000" dirty="0" smtClean="0">
                <a:latin typeface="+mj-lt"/>
              </a:rPr>
              <a:t>мониторинга в РФ. </a:t>
            </a:r>
            <a:endParaRPr lang="ru-RU" sz="2000" dirty="0">
              <a:latin typeface="+mj-lt"/>
            </a:endParaRPr>
          </a:p>
          <a:p>
            <a:pPr marL="0" indent="0">
              <a:buNone/>
            </a:pPr>
            <a:r>
              <a:rPr lang="ru-RU" sz="2000" b="1" dirty="0" smtClean="0">
                <a:latin typeface="+mj-lt"/>
                <a:cs typeface="Times New Roman" panose="02020603050405020304" pitchFamily="18" charset="0"/>
              </a:rPr>
              <a:t> </a:t>
            </a:r>
            <a:endParaRPr lang="ru-RU" sz="2000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8" y="0"/>
            <a:ext cx="3235367" cy="1440160"/>
          </a:xfrm>
          <a:prstGeom prst="rect">
            <a:avLst/>
          </a:prstGeom>
        </p:spPr>
      </p:pic>
      <p:pic>
        <p:nvPicPr>
          <p:cNvPr id="8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285720" y="285728"/>
            <a:ext cx="1155065" cy="882650"/>
          </a:xfrm>
          <a:prstGeom prst="rect">
            <a:avLst/>
          </a:prstGeom>
        </p:spPr>
      </p:pic>
      <p:pic>
        <p:nvPicPr>
          <p:cNvPr id="9" name="Замещающая рамка рисунка 13" descr="фон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gray">
          <a:xfrm>
            <a:off x="6904990" y="5643578"/>
            <a:ext cx="2239010" cy="7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51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algn="ctr"/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 Решение</a:t>
            </a: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sp>
        <p:nvSpPr>
          <p:cNvPr id="21" name="Объект 1"/>
          <p:cNvSpPr>
            <a:spLocks noGrp="1"/>
          </p:cNvSpPr>
          <p:nvPr>
            <p:ph idx="1"/>
          </p:nvPr>
        </p:nvSpPr>
        <p:spPr>
          <a:xfrm>
            <a:off x="459854" y="1447800"/>
            <a:ext cx="8229600" cy="5029200"/>
          </a:xfrm>
        </p:spPr>
        <p:txBody>
          <a:bodyPr/>
          <a:lstStyle/>
          <a:p>
            <a:pPr marL="0" indent="0">
              <a:buNone/>
            </a:pPr>
            <a:endParaRPr lang="ru-RU" sz="1400" dirty="0"/>
          </a:p>
          <a:p>
            <a:pPr marL="0" indent="0" algn="ctr">
              <a:buNone/>
            </a:pPr>
            <a:r>
              <a:rPr lang="ru-RU" sz="1800" b="1" u="sng" dirty="0">
                <a:solidFill>
                  <a:srgbClr val="0070C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Система контроля сыпучих кормов ФАРВАТЕР СКК </a:t>
            </a:r>
            <a:r>
              <a:rPr lang="ru-RU" sz="1800" b="1" u="sng" dirty="0" smtClean="0">
                <a:solidFill>
                  <a:srgbClr val="0070C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СБ-02.12</a:t>
            </a:r>
          </a:p>
          <a:p>
            <a:pPr marL="0" indent="0" algn="ctr">
              <a:buNone/>
            </a:pPr>
            <a:endParaRPr lang="ru-RU" sz="1800" b="1" u="sng" dirty="0">
              <a:solidFill>
                <a:srgbClr val="0070C0"/>
              </a:solidFill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b="1" dirty="0" smtClean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62333"/>
            <a:ext cx="2016000" cy="201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46" y="2362333"/>
            <a:ext cx="1463043" cy="18288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280305"/>
            <a:ext cx="2083304" cy="2178000"/>
          </a:xfrm>
          <a:prstGeom prst="rect">
            <a:avLst/>
          </a:prstGeom>
        </p:spPr>
      </p:pic>
      <p:sp>
        <p:nvSpPr>
          <p:cNvPr id="25" name="Объект 1"/>
          <p:cNvSpPr txBox="1">
            <a:spLocks/>
          </p:cNvSpPr>
          <p:nvPr/>
        </p:nvSpPr>
        <p:spPr bwMode="auto">
          <a:xfrm>
            <a:off x="459854" y="4680756"/>
            <a:ext cx="8229600" cy="127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ru-RU" sz="1400" dirty="0" smtClean="0"/>
          </a:p>
          <a:p>
            <a:pPr marL="0" indent="0">
              <a:buNone/>
            </a:pPr>
            <a:r>
              <a:rPr lang="ru-RU" sz="1600" b="1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Система позволяет </a:t>
            </a: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контролировать разгрузку кормов по типу в соответствующий бункер, одновременно блокируя транспортную кормовую ленту для точного определения массы загруженного корма.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357629"/>
            <a:ext cx="1944216" cy="767115"/>
          </a:xfrm>
          <a:prstGeom prst="rect">
            <a:avLst/>
          </a:prstGeom>
        </p:spPr>
      </p:pic>
      <p:pic>
        <p:nvPicPr>
          <p:cNvPr id="10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  <p:pic>
        <p:nvPicPr>
          <p:cNvPr id="12" name="Замещающая рамка рисунка 13" descr="фон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gray">
          <a:xfrm>
            <a:off x="6904990" y="5643578"/>
            <a:ext cx="2239010" cy="7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315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algn="ctr"/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 Решение</a:t>
            </a: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459854" y="1447800"/>
            <a:ext cx="8229600" cy="4933528"/>
          </a:xfrm>
        </p:spPr>
        <p:txBody>
          <a:bodyPr/>
          <a:lstStyle/>
          <a:p>
            <a:pPr marL="0" indent="0">
              <a:buNone/>
            </a:pPr>
            <a:r>
              <a:rPr lang="ru-RU" sz="1600" b="1" u="sng" dirty="0">
                <a:latin typeface="CentSchbkCyrill BT" panose="02040603050705020303"/>
              </a:rPr>
              <a:t>Состав </a:t>
            </a:r>
            <a:r>
              <a:rPr lang="ru-RU" sz="1600" b="1" u="sng" dirty="0" smtClean="0">
                <a:latin typeface="CentSchbkCyrill BT" panose="02040603050705020303"/>
              </a:rPr>
              <a:t>комплекта</a:t>
            </a:r>
            <a:endParaRPr lang="ru-RU" sz="1600" b="1" u="sng" dirty="0">
              <a:latin typeface="CentSchbkCyrill BT" panose="02040603050705020303"/>
            </a:endParaRPr>
          </a:p>
          <a:p>
            <a:pPr marL="0" indent="0">
              <a:buNone/>
            </a:pPr>
            <a:endParaRPr lang="ru-RU" sz="1600" dirty="0">
              <a:latin typeface="CentSchbkCyrill BT" panose="02040603050705020303"/>
            </a:endParaRPr>
          </a:p>
          <a:p>
            <a:pPr marL="0" indent="0">
              <a:buNone/>
            </a:pPr>
            <a:r>
              <a:rPr lang="ru-RU" sz="1600" b="1" i="1" dirty="0" smtClean="0">
                <a:latin typeface="CentSchbkCyrill BT" panose="02040603050705020303"/>
              </a:rPr>
              <a:t>Система мониторинга </a:t>
            </a:r>
            <a:r>
              <a:rPr lang="ru-RU" sz="1600" b="1" i="1" dirty="0">
                <a:latin typeface="CentSchbkCyrill BT" panose="02040603050705020303"/>
              </a:rPr>
              <a:t>(устанавливается на </a:t>
            </a:r>
            <a:r>
              <a:rPr lang="ru-RU" sz="1600" b="1" i="1" dirty="0" err="1">
                <a:latin typeface="CentSchbkCyrill BT" panose="02040603050705020303"/>
              </a:rPr>
              <a:t>кормовозе</a:t>
            </a:r>
            <a:r>
              <a:rPr lang="ru-RU" sz="1600" b="1" i="1" dirty="0" smtClean="0">
                <a:latin typeface="CentSchbkCyrill BT" panose="02040603050705020303"/>
              </a:rPr>
              <a:t>)  </a:t>
            </a:r>
            <a:endParaRPr lang="ru-RU" sz="1600" b="1" i="1" dirty="0">
              <a:latin typeface="CentSchbkCyrill BT" panose="02040603050705020303"/>
            </a:endParaRPr>
          </a:p>
          <a:p>
            <a:pPr marL="0" indent="0">
              <a:buNone/>
            </a:pPr>
            <a:r>
              <a:rPr lang="ru-RU" sz="1600" dirty="0">
                <a:latin typeface="CentSchbkCyrill BT" panose="02040603050705020303"/>
              </a:rPr>
              <a:t>Терминал LINE-WAY </a:t>
            </a:r>
            <a:r>
              <a:rPr lang="ru-RU" sz="1600" dirty="0" smtClean="0">
                <a:latin typeface="CentSchbkCyrill BT" panose="02040603050705020303"/>
              </a:rPr>
              <a:t>B</a:t>
            </a:r>
            <a:endParaRPr lang="ru-RU" sz="1600" dirty="0">
              <a:latin typeface="CentSchbkCyrill BT" panose="02040603050705020303"/>
            </a:endParaRPr>
          </a:p>
          <a:p>
            <a:pPr marL="0" indent="0">
              <a:buNone/>
            </a:pPr>
            <a:r>
              <a:rPr lang="ru-RU" sz="1600" dirty="0">
                <a:latin typeface="CentSchbkCyrill BT" panose="02040603050705020303"/>
              </a:rPr>
              <a:t>Считыватель </a:t>
            </a:r>
            <a:r>
              <a:rPr lang="ru-RU" sz="1600" dirty="0" smtClean="0">
                <a:latin typeface="CentSchbkCyrill BT" panose="02040603050705020303"/>
              </a:rPr>
              <a:t>RFID     </a:t>
            </a:r>
            <a:endParaRPr lang="ru-RU" sz="1600" dirty="0">
              <a:latin typeface="CentSchbkCyrill BT" panose="02040603050705020303"/>
            </a:endParaRPr>
          </a:p>
          <a:p>
            <a:pPr marL="0" indent="0">
              <a:buNone/>
            </a:pPr>
            <a:endParaRPr lang="ru-RU" sz="1600" dirty="0">
              <a:latin typeface="CentSchbkCyrill BT" panose="02040603050705020303"/>
            </a:endParaRPr>
          </a:p>
          <a:p>
            <a:pPr marL="0" indent="0">
              <a:buNone/>
            </a:pPr>
            <a:r>
              <a:rPr lang="ru-RU" sz="1600" b="1" i="1" dirty="0">
                <a:latin typeface="CentSchbkCyrill BT" panose="02040603050705020303"/>
              </a:rPr>
              <a:t>Блок идентификации (устанавливается на фланец </a:t>
            </a:r>
            <a:r>
              <a:rPr lang="ru-RU" sz="1600" b="1" i="1" dirty="0" err="1">
                <a:latin typeface="CentSchbkCyrill BT" panose="02040603050705020303"/>
              </a:rPr>
              <a:t>загружной</a:t>
            </a:r>
            <a:r>
              <a:rPr lang="ru-RU" sz="1600" b="1" i="1" dirty="0">
                <a:latin typeface="CentSchbkCyrill BT" panose="02040603050705020303"/>
              </a:rPr>
              <a:t> трубы)  </a:t>
            </a:r>
          </a:p>
          <a:p>
            <a:pPr marL="0" indent="0">
              <a:buNone/>
            </a:pPr>
            <a:r>
              <a:rPr lang="ru-RU" sz="1600" dirty="0">
                <a:latin typeface="CentSchbkCyrill BT" panose="02040603050705020303"/>
              </a:rPr>
              <a:t>Магнитный </a:t>
            </a:r>
            <a:r>
              <a:rPr lang="ru-RU" sz="1600" dirty="0" smtClean="0">
                <a:latin typeface="CentSchbkCyrill BT" panose="02040603050705020303"/>
              </a:rPr>
              <a:t>датчик    </a:t>
            </a:r>
            <a:endParaRPr lang="ru-RU" sz="1600" dirty="0">
              <a:latin typeface="CentSchbkCyrill BT" panose="02040603050705020303"/>
            </a:endParaRPr>
          </a:p>
          <a:p>
            <a:pPr marL="0" indent="0">
              <a:buNone/>
            </a:pPr>
            <a:r>
              <a:rPr lang="ru-RU" sz="1600" dirty="0">
                <a:latin typeface="CentSchbkCyrill BT" panose="02040603050705020303"/>
              </a:rPr>
              <a:t>Метка </a:t>
            </a:r>
            <a:r>
              <a:rPr lang="ru-RU" sz="1600" dirty="0" smtClean="0">
                <a:latin typeface="CentSchbkCyrill BT" panose="02040603050705020303"/>
              </a:rPr>
              <a:t>RFID    </a:t>
            </a:r>
            <a:endParaRPr lang="ru-RU" sz="1600" dirty="0">
              <a:latin typeface="CentSchbkCyrill BT" panose="02040603050705020303"/>
            </a:endParaRPr>
          </a:p>
          <a:p>
            <a:pPr marL="0" indent="0">
              <a:buNone/>
            </a:pPr>
            <a:r>
              <a:rPr lang="ru-RU" sz="1600" dirty="0">
                <a:latin typeface="CentSchbkCyrill BT" panose="02040603050705020303"/>
              </a:rPr>
              <a:t>Плата </a:t>
            </a:r>
            <a:r>
              <a:rPr lang="ru-RU" sz="1600" dirty="0" smtClean="0">
                <a:latin typeface="CentSchbkCyrill BT" panose="02040603050705020303"/>
              </a:rPr>
              <a:t>коммутации     </a:t>
            </a:r>
            <a:endParaRPr lang="ru-RU" sz="1600" dirty="0">
              <a:latin typeface="CentSchbkCyrill BT" panose="02040603050705020303"/>
            </a:endParaRPr>
          </a:p>
          <a:p>
            <a:pPr marL="0" indent="0">
              <a:buNone/>
            </a:pPr>
            <a:endParaRPr lang="ru-RU" sz="1600" dirty="0">
              <a:latin typeface="CentSchbkCyrill BT" panose="02040603050705020303"/>
            </a:endParaRPr>
          </a:p>
          <a:p>
            <a:pPr marL="0" indent="0">
              <a:buNone/>
            </a:pPr>
            <a:r>
              <a:rPr lang="ru-RU" sz="1600" b="1" i="1" dirty="0">
                <a:latin typeface="CentSchbkCyrill BT" panose="02040603050705020303"/>
              </a:rPr>
              <a:t>Блок питания и коммутации (устанавливается в </a:t>
            </a:r>
            <a:r>
              <a:rPr lang="ru-RU" sz="1600" b="1" i="1" dirty="0" err="1">
                <a:latin typeface="CentSchbkCyrill BT" panose="02040603050705020303"/>
              </a:rPr>
              <a:t>электрощитовой</a:t>
            </a:r>
            <a:r>
              <a:rPr lang="ru-RU" sz="1600" b="1" i="1" dirty="0">
                <a:latin typeface="CentSchbkCyrill BT" panose="02040603050705020303"/>
              </a:rPr>
              <a:t>)  </a:t>
            </a:r>
          </a:p>
          <a:p>
            <a:pPr marL="0" indent="0">
              <a:buNone/>
            </a:pPr>
            <a:r>
              <a:rPr lang="ru-RU" sz="1600" dirty="0">
                <a:latin typeface="CentSchbkCyrill BT" panose="02040603050705020303"/>
              </a:rPr>
              <a:t>Блок питания </a:t>
            </a:r>
            <a:r>
              <a:rPr lang="ru-RU" sz="1600" dirty="0" smtClean="0">
                <a:latin typeface="CentSchbkCyrill BT" panose="02040603050705020303"/>
              </a:rPr>
              <a:t>12В    </a:t>
            </a:r>
            <a:endParaRPr lang="ru-RU" sz="1600" dirty="0">
              <a:latin typeface="CentSchbkCyrill BT" panose="02040603050705020303"/>
            </a:endParaRPr>
          </a:p>
          <a:p>
            <a:pPr marL="0" indent="0">
              <a:buNone/>
            </a:pPr>
            <a:r>
              <a:rPr lang="ru-RU" sz="1600" dirty="0">
                <a:latin typeface="CentSchbkCyrill BT" panose="02040603050705020303"/>
              </a:rPr>
              <a:t>Система блокировки подачи </a:t>
            </a:r>
            <a:r>
              <a:rPr lang="ru-RU" sz="1600" dirty="0" smtClean="0">
                <a:latin typeface="CentSchbkCyrill BT" panose="02040603050705020303"/>
              </a:rPr>
              <a:t>корма </a:t>
            </a:r>
            <a:endParaRPr lang="ru-RU" sz="1600" dirty="0">
              <a:latin typeface="CentSchbkCyrill BT" panose="02040603050705020303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4288" y="357629"/>
            <a:ext cx="1944216" cy="767115"/>
          </a:xfrm>
          <a:prstGeom prst="rect">
            <a:avLst/>
          </a:prstGeom>
        </p:spPr>
      </p:pic>
      <p:pic>
        <p:nvPicPr>
          <p:cNvPr id="6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  <p:pic>
        <p:nvPicPr>
          <p:cNvPr id="7" name="Замещающая рамка рисунка 13" descr="фон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gray">
          <a:xfrm>
            <a:off x="6904990" y="5643578"/>
            <a:ext cx="2239010" cy="7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011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9854" y="1447800"/>
            <a:ext cx="8229600" cy="5029200"/>
          </a:xfrm>
        </p:spPr>
        <p:txBody>
          <a:bodyPr/>
          <a:lstStyle/>
          <a:p>
            <a:pPr marL="0" indent="0">
              <a:buNone/>
            </a:pPr>
            <a:endParaRPr lang="ru-RU" sz="1400" dirty="0"/>
          </a:p>
          <a:p>
            <a:pPr marL="0" indent="0" algn="ctr">
              <a:buNone/>
            </a:pPr>
            <a:r>
              <a:rPr lang="ru-RU" sz="1800" b="1" u="sng" dirty="0">
                <a:solidFill>
                  <a:srgbClr val="0070C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Компанией поставлена задача:</a:t>
            </a:r>
          </a:p>
          <a:p>
            <a:pPr marL="0" indent="0">
              <a:buNone/>
            </a:pPr>
            <a:endParaRPr lang="ru-RU" sz="18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Определение реального </a:t>
            </a:r>
            <a:r>
              <a:rPr lang="ru-RU" sz="1600" b="1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объёма раствора пестицида залитого в передвижную цистерну</a:t>
            </a:r>
            <a:endParaRPr lang="ru-RU" sz="16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sz="16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>
              <a:buAutoNum type="arabicPeriod" startAt="2"/>
            </a:pPr>
            <a:r>
              <a:rPr lang="ru-RU" sz="1600" b="1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Определение фактически израсходованного объёма раствора при опрыскивании в поле.</a:t>
            </a:r>
          </a:p>
          <a:p>
            <a:pPr>
              <a:buAutoNum type="arabicPeriod" startAt="2"/>
            </a:pPr>
            <a:endParaRPr lang="ru-RU" sz="1600" b="1" dirty="0" smtClean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>
              <a:buAutoNum type="arabicPeriod" startAt="2"/>
            </a:pPr>
            <a:r>
              <a:rPr lang="ru-RU" sz="1600" b="1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Анализ расхода пестицида при обработке данного вида полей.</a:t>
            </a:r>
            <a:endParaRPr lang="ru-RU" sz="16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lvl="0" algn="ctr"/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Решение по контролю и учёт работы </a:t>
            </a:r>
            <a:r>
              <a:rPr lang="ru-RU" sz="20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</a:br>
            <a:r>
              <a:rPr lang="ru-RU" sz="20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полевых опрыскивателей</a:t>
            </a:r>
            <a:endParaRPr lang="ru-RU" sz="2000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357629"/>
            <a:ext cx="1944216" cy="767115"/>
          </a:xfrm>
          <a:prstGeom prst="rect">
            <a:avLst/>
          </a:prstGeom>
        </p:spPr>
      </p:pic>
      <p:pic>
        <p:nvPicPr>
          <p:cNvPr id="7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  <p:pic>
        <p:nvPicPr>
          <p:cNvPr id="8" name="Замещающая рамка рисунка 13" descr="фон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gray">
          <a:xfrm>
            <a:off x="6904990" y="5643578"/>
            <a:ext cx="2239010" cy="7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00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algn="ctr"/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 Решение</a:t>
            </a: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pic>
        <p:nvPicPr>
          <p:cNvPr id="2048" name="Рисунок 20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59117"/>
            <a:ext cx="8208912" cy="4983982"/>
          </a:xfrm>
          <a:prstGeom prst="rect">
            <a:avLst/>
          </a:prstGeom>
        </p:spPr>
      </p:pic>
      <p:grpSp>
        <p:nvGrpSpPr>
          <p:cNvPr id="113" name="Группа 112"/>
          <p:cNvGrpSpPr/>
          <p:nvPr/>
        </p:nvGrpSpPr>
        <p:grpSpPr>
          <a:xfrm>
            <a:off x="4986730" y="1484784"/>
            <a:ext cx="720000" cy="720000"/>
            <a:chOff x="215904" y="2068842"/>
            <a:chExt cx="720000" cy="720000"/>
          </a:xfrm>
        </p:grpSpPr>
        <p:sp>
          <p:nvSpPr>
            <p:cNvPr id="114" name="Овал 113"/>
            <p:cNvSpPr>
              <a:spLocks noChangeAspect="1"/>
            </p:cNvSpPr>
            <p:nvPr/>
          </p:nvSpPr>
          <p:spPr>
            <a:xfrm>
              <a:off x="215904" y="2068842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8" name="Рисунок 1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74" y="2209111"/>
              <a:ext cx="460460" cy="468000"/>
            </a:xfrm>
            <a:prstGeom prst="rect">
              <a:avLst/>
            </a:prstGeom>
          </p:spPr>
        </p:pic>
      </p:grpSp>
      <p:grpSp>
        <p:nvGrpSpPr>
          <p:cNvPr id="121" name="Группа 120"/>
          <p:cNvGrpSpPr/>
          <p:nvPr/>
        </p:nvGrpSpPr>
        <p:grpSpPr>
          <a:xfrm>
            <a:off x="6570906" y="1481947"/>
            <a:ext cx="720000" cy="720000"/>
            <a:chOff x="204409" y="3124015"/>
            <a:chExt cx="720000" cy="720000"/>
          </a:xfrm>
        </p:grpSpPr>
        <p:sp>
          <p:nvSpPr>
            <p:cNvPr id="125" name="Овал 124"/>
            <p:cNvSpPr>
              <a:spLocks noChangeAspect="1"/>
            </p:cNvSpPr>
            <p:nvPr/>
          </p:nvSpPr>
          <p:spPr>
            <a:xfrm>
              <a:off x="204409" y="3124015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6" name="Рисунок 1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98" y="3286015"/>
              <a:ext cx="402298" cy="396000"/>
            </a:xfrm>
            <a:prstGeom prst="rect">
              <a:avLst/>
            </a:prstGeom>
          </p:spPr>
        </p:pic>
      </p:grpSp>
      <p:sp>
        <p:nvSpPr>
          <p:cNvPr id="127" name="Стрелка вправо 126"/>
          <p:cNvSpPr/>
          <p:nvPr/>
        </p:nvSpPr>
        <p:spPr>
          <a:xfrm>
            <a:off x="5740530" y="1679903"/>
            <a:ext cx="652985" cy="180894"/>
          </a:xfrm>
          <a:prstGeom prst="rightArrow">
            <a:avLst/>
          </a:prstGeom>
          <a:solidFill>
            <a:schemeClr val="accent3">
              <a:lumMod val="95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Стрелка вправо 127"/>
          <p:cNvSpPr/>
          <p:nvPr/>
        </p:nvSpPr>
        <p:spPr>
          <a:xfrm rot="10800000">
            <a:off x="5899597" y="1895819"/>
            <a:ext cx="652985" cy="180894"/>
          </a:xfrm>
          <a:prstGeom prst="rightArrow">
            <a:avLst/>
          </a:prstGeom>
          <a:solidFill>
            <a:schemeClr val="accent3">
              <a:lumMod val="95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Скругленный прямоугольник 128"/>
          <p:cNvSpPr/>
          <p:nvPr/>
        </p:nvSpPr>
        <p:spPr>
          <a:xfrm>
            <a:off x="3479365" y="1625053"/>
            <a:ext cx="1520865" cy="4320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dirty="0">
                <a:solidFill>
                  <a:sysClr val="windowText" lastClr="000000"/>
                </a:solidFill>
                <a:latin typeface="CentSchbkCyrill BT" panose="02040603050705020303" pitchFamily="18" charset="-52"/>
              </a:rPr>
              <a:t>Идентификация</a:t>
            </a:r>
          </a:p>
        </p:txBody>
      </p:sp>
      <p:sp>
        <p:nvSpPr>
          <p:cNvPr id="131" name="Полилиния 130"/>
          <p:cNvSpPr/>
          <p:nvPr/>
        </p:nvSpPr>
        <p:spPr>
          <a:xfrm flipV="1">
            <a:off x="5346770" y="4867566"/>
            <a:ext cx="1944136" cy="793682"/>
          </a:xfrm>
          <a:custGeom>
            <a:avLst/>
            <a:gdLst>
              <a:gd name="connsiteX0" fmla="*/ 0 w 3435410"/>
              <a:gd name="connsiteY0" fmla="*/ 581114 h 581114"/>
              <a:gd name="connsiteX1" fmla="*/ 2580830 w 3435410"/>
              <a:gd name="connsiteY1" fmla="*/ 358924 h 581114"/>
              <a:gd name="connsiteX2" fmla="*/ 3435410 w 3435410"/>
              <a:gd name="connsiteY2" fmla="*/ 0 h 58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5410" h="581114">
                <a:moveTo>
                  <a:pt x="0" y="581114"/>
                </a:moveTo>
                <a:cubicBezTo>
                  <a:pt x="1004131" y="518445"/>
                  <a:pt x="2008262" y="455776"/>
                  <a:pt x="2580830" y="358924"/>
                </a:cubicBezTo>
                <a:cubicBezTo>
                  <a:pt x="3153398" y="262072"/>
                  <a:pt x="3294404" y="131036"/>
                  <a:pt x="3435410" y="0"/>
                </a:cubicBezTo>
              </a:path>
            </a:pathLst>
          </a:custGeom>
          <a:noFill/>
          <a:ln w="25400">
            <a:solidFill>
              <a:srgbClr val="00B0F0"/>
            </a:solidFill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9" name="Рисунок 2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11" y="5246572"/>
            <a:ext cx="1228353" cy="924708"/>
          </a:xfrm>
          <a:prstGeom prst="rect">
            <a:avLst/>
          </a:prstGeom>
        </p:spPr>
      </p:pic>
      <p:sp>
        <p:nvSpPr>
          <p:cNvPr id="134" name="Скругленный прямоугольник 133"/>
          <p:cNvSpPr/>
          <p:nvPr/>
        </p:nvSpPr>
        <p:spPr>
          <a:xfrm>
            <a:off x="1070416" y="2033328"/>
            <a:ext cx="2298254" cy="4320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ysClr val="windowText" lastClr="000000"/>
                </a:solidFill>
                <a:latin typeface="CentSchbkCyrill BT" panose="02040603050705020303" pitchFamily="18" charset="-52"/>
              </a:rPr>
              <a:t>Передача данных в диспетчерский центр</a:t>
            </a:r>
          </a:p>
        </p:txBody>
      </p:sp>
      <p:sp>
        <p:nvSpPr>
          <p:cNvPr id="135" name="Овал 134"/>
          <p:cNvSpPr>
            <a:spLocks noChangeAspect="1"/>
          </p:cNvSpPr>
          <p:nvPr/>
        </p:nvSpPr>
        <p:spPr>
          <a:xfrm>
            <a:off x="488430" y="1889372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6" name="Рисунок 1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6" y="2051335"/>
            <a:ext cx="466667" cy="504000"/>
          </a:xfrm>
          <a:prstGeom prst="rect">
            <a:avLst/>
          </a:prstGeom>
        </p:spPr>
      </p:pic>
      <p:sp>
        <p:nvSpPr>
          <p:cNvPr id="137" name="Полилиния 136"/>
          <p:cNvSpPr/>
          <p:nvPr/>
        </p:nvSpPr>
        <p:spPr>
          <a:xfrm rot="11484724">
            <a:off x="3260158" y="2642554"/>
            <a:ext cx="4317158" cy="2463658"/>
          </a:xfrm>
          <a:custGeom>
            <a:avLst/>
            <a:gdLst>
              <a:gd name="connsiteX0" fmla="*/ 0 w 3583709"/>
              <a:gd name="connsiteY0" fmla="*/ 0 h 405005"/>
              <a:gd name="connsiteX1" fmla="*/ 1995054 w 3583709"/>
              <a:gd name="connsiteY1" fmla="*/ 369455 h 405005"/>
              <a:gd name="connsiteX2" fmla="*/ 3583709 w 3583709"/>
              <a:gd name="connsiteY2" fmla="*/ 369455 h 40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3709" h="405005">
                <a:moveTo>
                  <a:pt x="0" y="0"/>
                </a:moveTo>
                <a:cubicBezTo>
                  <a:pt x="698884" y="153939"/>
                  <a:pt x="1397769" y="307879"/>
                  <a:pt x="1995054" y="369455"/>
                </a:cubicBezTo>
                <a:cubicBezTo>
                  <a:pt x="2592339" y="431031"/>
                  <a:pt x="3088024" y="400243"/>
                  <a:pt x="3583709" y="369455"/>
                </a:cubicBezTo>
              </a:path>
            </a:pathLst>
          </a:custGeom>
          <a:noFill/>
          <a:ln w="25400">
            <a:solidFill>
              <a:srgbClr val="F17E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8" name="Полилиния 137"/>
          <p:cNvSpPr/>
          <p:nvPr/>
        </p:nvSpPr>
        <p:spPr>
          <a:xfrm rot="9081031" flipV="1">
            <a:off x="3466371" y="1862256"/>
            <a:ext cx="1484149" cy="669096"/>
          </a:xfrm>
          <a:custGeom>
            <a:avLst/>
            <a:gdLst>
              <a:gd name="connsiteX0" fmla="*/ 0 w 1514763"/>
              <a:gd name="connsiteY0" fmla="*/ 1071418 h 1071418"/>
              <a:gd name="connsiteX1" fmla="*/ 905163 w 1514763"/>
              <a:gd name="connsiteY1" fmla="*/ 591127 h 1071418"/>
              <a:gd name="connsiteX2" fmla="*/ 1514763 w 1514763"/>
              <a:gd name="connsiteY2" fmla="*/ 0 h 107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4763" h="1071418">
                <a:moveTo>
                  <a:pt x="0" y="1071418"/>
                </a:moveTo>
                <a:cubicBezTo>
                  <a:pt x="326351" y="920557"/>
                  <a:pt x="652703" y="769697"/>
                  <a:pt x="905163" y="591127"/>
                </a:cubicBezTo>
                <a:cubicBezTo>
                  <a:pt x="1157623" y="412557"/>
                  <a:pt x="1336193" y="206278"/>
                  <a:pt x="1514763" y="0"/>
                </a:cubicBezTo>
              </a:path>
            </a:pathLst>
          </a:custGeom>
          <a:noFill/>
          <a:ln w="25400">
            <a:solidFill>
              <a:srgbClr val="F17E0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288" y="357629"/>
            <a:ext cx="1944216" cy="767115"/>
          </a:xfrm>
          <a:prstGeom prst="rect">
            <a:avLst/>
          </a:prstGeom>
        </p:spPr>
      </p:pic>
      <p:pic>
        <p:nvPicPr>
          <p:cNvPr id="22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algn="ctr"/>
            <a:r>
              <a:rPr lang="ru-RU" sz="24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Опрыскиватель</a:t>
            </a:r>
            <a:endParaRPr lang="ru-RU" sz="2400" dirty="0">
              <a:latin typeface="CentSchbkCyrill BT" panose="02040603050705020303" pitchFamily="18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b="1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  </a:t>
            </a:r>
            <a:endParaRPr lang="ru-RU" sz="1600" b="1" dirty="0" smtClean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+mj-lt"/>
                <a:cs typeface="Times New Roman" panose="02020603050405020304" pitchFamily="18" charset="0"/>
              </a:rPr>
              <a:t>Опрыскиватель </a:t>
            </a:r>
            <a:r>
              <a:rPr lang="en-US" sz="1800" b="1" dirty="0" err="1" smtClean="0">
                <a:latin typeface="+mj-lt"/>
                <a:cs typeface="Times New Roman" panose="02020603050405020304" pitchFamily="18" charset="0"/>
              </a:rPr>
              <a:t>Amazone</a:t>
            </a:r>
            <a:r>
              <a:rPr lang="en-US" sz="1800" b="1" dirty="0" smtClean="0">
                <a:latin typeface="+mj-lt"/>
                <a:cs typeface="Times New Roman" panose="02020603050405020304" pitchFamily="18" charset="0"/>
              </a:rPr>
              <a:t> UX 5200</a:t>
            </a:r>
            <a:endParaRPr lang="ru-RU" sz="1800" dirty="0">
              <a:latin typeface="+mj-lt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4288" y="357629"/>
            <a:ext cx="1944216" cy="767115"/>
          </a:xfrm>
          <a:prstGeom prst="rect">
            <a:avLst/>
          </a:prstGeom>
        </p:spPr>
      </p:pic>
      <p:pic>
        <p:nvPicPr>
          <p:cNvPr id="25602" name="Picture 2" descr="https://www.lectura-specs.com/models/renamed/orig/trailed-field-sprayers-ux-5200-super-30-15--amazone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571744"/>
            <a:ext cx="5468826" cy="3643606"/>
          </a:xfrm>
          <a:prstGeom prst="rect">
            <a:avLst/>
          </a:prstGeom>
          <a:noFill/>
        </p:spPr>
      </p:pic>
      <p:pic>
        <p:nvPicPr>
          <p:cNvPr id="7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  <p:pic>
        <p:nvPicPr>
          <p:cNvPr id="8" name="Замещающая рамка рисунка 13" descr="фон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gray">
          <a:xfrm>
            <a:off x="6904990" y="5643578"/>
            <a:ext cx="2239010" cy="7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690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lvl="0" algn="ctr"/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Задачи от </a:t>
            </a:r>
            <a:r>
              <a:rPr lang="ru-RU" sz="2000" dirty="0" err="1">
                <a:latin typeface="CentSchbkCyrill BT" panose="02040603050705020303" pitchFamily="18" charset="-52"/>
                <a:cs typeface="Times New Roman" panose="02020603050405020304" pitchFamily="18" charset="0"/>
              </a:rPr>
              <a:t>Каршеринговых</a:t>
            </a:r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 компаний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400" dirty="0"/>
          </a:p>
          <a:p>
            <a:pPr marL="0" indent="0" algn="ctr">
              <a:buNone/>
            </a:pPr>
            <a:r>
              <a:rPr lang="ru-RU" sz="1800" b="1" u="sng" dirty="0">
                <a:solidFill>
                  <a:srgbClr val="0070C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Компанией </a:t>
            </a:r>
            <a:r>
              <a:rPr lang="en-US" sz="1800" b="1" u="sng" dirty="0" smtClean="0">
                <a:solidFill>
                  <a:srgbClr val="0070C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N</a:t>
            </a:r>
            <a:r>
              <a:rPr lang="ru-RU" sz="1800" b="1" u="sng" dirty="0" smtClean="0">
                <a:solidFill>
                  <a:srgbClr val="0070C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 </a:t>
            </a:r>
            <a:r>
              <a:rPr lang="ru-RU" sz="1800" b="1" u="sng" dirty="0">
                <a:solidFill>
                  <a:srgbClr val="0070C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поставлена задача:</a:t>
            </a:r>
          </a:p>
          <a:p>
            <a:pPr marL="0" indent="0">
              <a:buNone/>
            </a:pPr>
            <a:endParaRPr lang="ru-RU" sz="18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1. Контроль параметров а/м: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уровень топлива, 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расход топлива, 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пробег а/м, 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скорость а/м, 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обороты, температура и время работы двигателя, 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контроль открытия дверей, капота и багажника, 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контроль </a:t>
            </a:r>
            <a:r>
              <a:rPr lang="ru-RU" sz="1600" dirty="0" err="1">
                <a:latin typeface="CentSchbkCyrill BT" panose="02040603050705020303" pitchFamily="18" charset="-52"/>
                <a:cs typeface="Times New Roman" panose="02020603050405020304" pitchFamily="18" charset="0"/>
              </a:rPr>
              <a:t>непристегнутых</a:t>
            </a:r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 ремней, 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контроль включенных габаритных огней и салонного света,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контроль положения рычага КПП, 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контроль положения ручного тормоза,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контроль включенного зажигания и АСС,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контроль давления в шинах.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6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4288" y="357629"/>
            <a:ext cx="1944216" cy="767115"/>
          </a:xfrm>
          <a:prstGeom prst="rect">
            <a:avLst/>
          </a:prstGeom>
        </p:spPr>
      </p:pic>
      <p:pic>
        <p:nvPicPr>
          <p:cNvPr id="8" name="Замещающая рамка рисунка 13" descr="фон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gray">
          <a:xfrm>
            <a:off x="6904990" y="5643578"/>
            <a:ext cx="2239010" cy="7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175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400" dirty="0"/>
          </a:p>
          <a:p>
            <a:pPr marL="0" indent="0" algn="ctr">
              <a:buNone/>
            </a:pPr>
            <a:r>
              <a:rPr lang="ru-RU" sz="1800" b="1" u="sng" dirty="0">
                <a:solidFill>
                  <a:srgbClr val="0070C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Компанией </a:t>
            </a:r>
            <a:r>
              <a:rPr lang="en-US" sz="1800" b="1" u="sng" dirty="0" smtClean="0">
                <a:solidFill>
                  <a:srgbClr val="0070C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N</a:t>
            </a:r>
            <a:r>
              <a:rPr lang="ru-RU" sz="1800" b="1" u="sng" dirty="0" smtClean="0">
                <a:solidFill>
                  <a:srgbClr val="0070C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 </a:t>
            </a:r>
            <a:r>
              <a:rPr lang="ru-RU" sz="1800" b="1" u="sng" dirty="0">
                <a:solidFill>
                  <a:srgbClr val="0070C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поставлена задача:</a:t>
            </a:r>
          </a:p>
          <a:p>
            <a:pPr marL="0" indent="0">
              <a:buNone/>
            </a:pPr>
            <a:endParaRPr lang="ru-RU" sz="18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2. Дистанционное управление а/м: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запирание и отпирание дверей,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автоматическое закрывание окон при постановке а/м в охрану,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блокировка двигателя,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снятие с охраны а/м с разблокировкой двигателя,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дистанционный запуск двигателя,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управление замком капота,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блокировка доступа в моторный отсек (багажник).</a:t>
            </a:r>
          </a:p>
          <a:p>
            <a:pPr marL="0" indent="0">
              <a:buNone/>
            </a:pPr>
            <a:endParaRPr lang="ru-RU" sz="1600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lvl="0" algn="ctr"/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Задачи от </a:t>
            </a:r>
            <a:r>
              <a:rPr lang="ru-RU" sz="2000" dirty="0" err="1">
                <a:latin typeface="CentSchbkCyrill BT" panose="02040603050705020303" pitchFamily="18" charset="-52"/>
                <a:cs typeface="Times New Roman" panose="02020603050405020304" pitchFamily="18" charset="0"/>
              </a:rPr>
              <a:t>Каршеринговых</a:t>
            </a:r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 компаний</a:t>
            </a:r>
          </a:p>
        </p:txBody>
      </p:sp>
      <p:pic>
        <p:nvPicPr>
          <p:cNvPr id="7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4288" y="357629"/>
            <a:ext cx="1944216" cy="767115"/>
          </a:xfrm>
          <a:prstGeom prst="rect">
            <a:avLst/>
          </a:prstGeom>
        </p:spPr>
      </p:pic>
      <p:pic>
        <p:nvPicPr>
          <p:cNvPr id="9" name="Замещающая рамка рисунка 13" descr="фон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gray">
          <a:xfrm>
            <a:off x="6904990" y="5643578"/>
            <a:ext cx="2239010" cy="7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14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82" y="2674478"/>
            <a:ext cx="5826307" cy="29617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algn="ctr"/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 Решение для «</a:t>
            </a:r>
            <a:r>
              <a:rPr lang="ru-RU" sz="2000" dirty="0" err="1">
                <a:latin typeface="CentSchbkCyrill BT" panose="02040603050705020303" pitchFamily="18" charset="-52"/>
                <a:cs typeface="Times New Roman" panose="02020603050405020304" pitchFamily="18" charset="0"/>
              </a:rPr>
              <a:t>Каршеринга</a:t>
            </a:r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»</a:t>
            </a: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08140" y="1412776"/>
            <a:ext cx="7512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entSchbkCyrill BT" panose="02040603050705020303" pitchFamily="18" charset="-52"/>
              </a:rPr>
              <a:t>Контроль и управление автомобилем по шине </a:t>
            </a:r>
            <a:r>
              <a:rPr lang="en-US" sz="16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entSchbkCyrill BT" panose="02040603050705020303" pitchFamily="18" charset="-52"/>
              </a:rPr>
              <a:t>CAN</a:t>
            </a:r>
            <a:endParaRPr lang="ru-RU" sz="1600" b="1" dirty="0">
              <a:solidFill>
                <a:schemeClr val="accent4">
                  <a:lumMod val="75000"/>
                  <a:lumOff val="25000"/>
                </a:schemeClr>
              </a:solidFill>
              <a:latin typeface="CentSchbkCyrill BT" panose="02040603050705020303" pitchFamily="18" charset="-52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99098" y="1916832"/>
            <a:ext cx="8287702" cy="0"/>
          </a:xfrm>
          <a:prstGeom prst="line">
            <a:avLst/>
          </a:prstGeom>
          <a:ln w="38100">
            <a:solidFill>
              <a:srgbClr val="004B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49"/>
          <p:cNvGrpSpPr/>
          <p:nvPr/>
        </p:nvGrpSpPr>
        <p:grpSpPr>
          <a:xfrm rot="10800000">
            <a:off x="3364488" y="2020877"/>
            <a:ext cx="468000" cy="468000"/>
            <a:chOff x="5364088" y="2663487"/>
            <a:chExt cx="576064" cy="576064"/>
          </a:xfrm>
        </p:grpSpPr>
        <p:sp>
          <p:nvSpPr>
            <p:cNvPr id="17" name="Овал 16"/>
            <p:cNvSpPr/>
            <p:nvPr/>
          </p:nvSpPr>
          <p:spPr>
            <a:xfrm>
              <a:off x="5364088" y="2663487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615" y="2717519"/>
              <a:ext cx="468000" cy="468000"/>
            </a:xfrm>
            <a:prstGeom prst="rect">
              <a:avLst/>
            </a:prstGeom>
          </p:spPr>
        </p:pic>
      </p:grpSp>
      <p:grpSp>
        <p:nvGrpSpPr>
          <p:cNvPr id="5" name="Группа 48"/>
          <p:cNvGrpSpPr/>
          <p:nvPr/>
        </p:nvGrpSpPr>
        <p:grpSpPr>
          <a:xfrm rot="10800000">
            <a:off x="2839494" y="2040322"/>
            <a:ext cx="468000" cy="468000"/>
            <a:chOff x="4693638" y="2672733"/>
            <a:chExt cx="576064" cy="576064"/>
          </a:xfrm>
        </p:grpSpPr>
        <p:sp>
          <p:nvSpPr>
            <p:cNvPr id="31" name="Овал 30"/>
            <p:cNvSpPr/>
            <p:nvPr/>
          </p:nvSpPr>
          <p:spPr>
            <a:xfrm>
              <a:off x="4693638" y="2672733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639" y="2726765"/>
              <a:ext cx="468000" cy="468000"/>
            </a:xfrm>
            <a:prstGeom prst="rect">
              <a:avLst/>
            </a:prstGeom>
          </p:spPr>
        </p:pic>
      </p:grpSp>
      <p:grpSp>
        <p:nvGrpSpPr>
          <p:cNvPr id="6" name="Группа 50"/>
          <p:cNvGrpSpPr/>
          <p:nvPr/>
        </p:nvGrpSpPr>
        <p:grpSpPr>
          <a:xfrm rot="10800000">
            <a:off x="3893469" y="2027032"/>
            <a:ext cx="468000" cy="468000"/>
            <a:chOff x="6035812" y="2672733"/>
            <a:chExt cx="576064" cy="576064"/>
          </a:xfrm>
        </p:grpSpPr>
        <p:sp>
          <p:nvSpPr>
            <p:cNvPr id="16" name="Овал 15"/>
            <p:cNvSpPr/>
            <p:nvPr/>
          </p:nvSpPr>
          <p:spPr>
            <a:xfrm>
              <a:off x="6035812" y="2672733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9844" y="2723162"/>
              <a:ext cx="468000" cy="468000"/>
            </a:xfrm>
            <a:prstGeom prst="rect">
              <a:avLst/>
            </a:prstGeom>
          </p:spPr>
        </p:pic>
      </p:grpSp>
      <p:grpSp>
        <p:nvGrpSpPr>
          <p:cNvPr id="9" name="Группа 65"/>
          <p:cNvGrpSpPr/>
          <p:nvPr/>
        </p:nvGrpSpPr>
        <p:grpSpPr>
          <a:xfrm>
            <a:off x="789576" y="5824376"/>
            <a:ext cx="468000" cy="468000"/>
            <a:chOff x="621591" y="3221360"/>
            <a:chExt cx="576064" cy="576064"/>
          </a:xfrm>
        </p:grpSpPr>
        <p:sp>
          <p:nvSpPr>
            <p:cNvPr id="58" name="Овал 57"/>
            <p:cNvSpPr/>
            <p:nvPr/>
          </p:nvSpPr>
          <p:spPr>
            <a:xfrm>
              <a:off x="621591" y="3221360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3C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7" y="3275392"/>
              <a:ext cx="468000" cy="468000"/>
            </a:xfrm>
            <a:prstGeom prst="rect">
              <a:avLst/>
            </a:prstGeom>
          </p:spPr>
        </p:pic>
      </p:grpSp>
      <p:grpSp>
        <p:nvGrpSpPr>
          <p:cNvPr id="10" name="Группа 64"/>
          <p:cNvGrpSpPr/>
          <p:nvPr/>
        </p:nvGrpSpPr>
        <p:grpSpPr>
          <a:xfrm>
            <a:off x="270840" y="5828553"/>
            <a:ext cx="468000" cy="468000"/>
            <a:chOff x="773991" y="3373760"/>
            <a:chExt cx="576064" cy="576064"/>
          </a:xfrm>
        </p:grpSpPr>
        <p:sp>
          <p:nvSpPr>
            <p:cNvPr id="59" name="Овал 58"/>
            <p:cNvSpPr/>
            <p:nvPr/>
          </p:nvSpPr>
          <p:spPr>
            <a:xfrm>
              <a:off x="773991" y="3373760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3C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023" y="3427792"/>
              <a:ext cx="468000" cy="468000"/>
            </a:xfrm>
            <a:prstGeom prst="rect">
              <a:avLst/>
            </a:prstGeom>
          </p:spPr>
        </p:pic>
      </p:grpSp>
      <p:grpSp>
        <p:nvGrpSpPr>
          <p:cNvPr id="12" name="Группа 63"/>
          <p:cNvGrpSpPr/>
          <p:nvPr/>
        </p:nvGrpSpPr>
        <p:grpSpPr>
          <a:xfrm>
            <a:off x="1308312" y="5828553"/>
            <a:ext cx="468000" cy="468000"/>
            <a:chOff x="926391" y="3526160"/>
            <a:chExt cx="576064" cy="576064"/>
          </a:xfrm>
        </p:grpSpPr>
        <p:sp>
          <p:nvSpPr>
            <p:cNvPr id="60" name="Овал 59"/>
            <p:cNvSpPr/>
            <p:nvPr/>
          </p:nvSpPr>
          <p:spPr>
            <a:xfrm>
              <a:off x="926391" y="3526160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8F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4" y="3580192"/>
              <a:ext cx="468000" cy="468000"/>
            </a:xfrm>
            <a:prstGeom prst="rect">
              <a:avLst/>
            </a:prstGeom>
          </p:spPr>
        </p:pic>
      </p:grpSp>
      <p:grpSp>
        <p:nvGrpSpPr>
          <p:cNvPr id="14" name="Группа 33"/>
          <p:cNvGrpSpPr/>
          <p:nvPr/>
        </p:nvGrpSpPr>
        <p:grpSpPr>
          <a:xfrm>
            <a:off x="6932589" y="2602260"/>
            <a:ext cx="2211411" cy="477514"/>
            <a:chOff x="6932589" y="2707984"/>
            <a:chExt cx="2211411" cy="477514"/>
          </a:xfrm>
        </p:grpSpPr>
        <p:sp>
          <p:nvSpPr>
            <p:cNvPr id="77" name="Овал 76"/>
            <p:cNvSpPr/>
            <p:nvPr/>
          </p:nvSpPr>
          <p:spPr>
            <a:xfrm>
              <a:off x="6932589" y="2717498"/>
              <a:ext cx="468000" cy="46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F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379033" y="2707984"/>
              <a:ext cx="1764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latin typeface="CentSchbkCyrill BT" panose="02040603050705020303" pitchFamily="18" charset="-52"/>
                </a:rPr>
                <a:t>Ремень безопасности</a:t>
              </a:r>
              <a:r>
                <a:rPr lang="en-US" sz="1200" dirty="0">
                  <a:latin typeface="CentSchbkCyrill BT" panose="02040603050705020303" pitchFamily="18" charset="-52"/>
                </a:rPr>
                <a:t> </a:t>
              </a:r>
              <a:r>
                <a:rPr lang="ru-RU" sz="1200" dirty="0">
                  <a:latin typeface="CentSchbkCyrill BT" panose="02040603050705020303" pitchFamily="18" charset="-52"/>
                </a:rPr>
                <a:t>водителя </a:t>
              </a:r>
            </a:p>
          </p:txBody>
        </p:sp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083" y="2764470"/>
              <a:ext cx="360000" cy="360000"/>
            </a:xfrm>
            <a:prstGeom prst="rect">
              <a:avLst/>
            </a:prstGeom>
          </p:spPr>
        </p:pic>
      </p:grpSp>
      <p:sp>
        <p:nvSpPr>
          <p:cNvPr id="81" name="TextBox 80"/>
          <p:cNvSpPr txBox="1"/>
          <p:nvPr/>
        </p:nvSpPr>
        <p:spPr>
          <a:xfrm>
            <a:off x="4332494" y="2041014"/>
            <a:ext cx="2124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entSchbkCyrill BT" panose="02040603050705020303" pitchFamily="18" charset="-52"/>
              </a:rPr>
              <a:t>Открыта дверь водителя, пассажира, багажника</a:t>
            </a:r>
          </a:p>
        </p:txBody>
      </p:sp>
      <p:grpSp>
        <p:nvGrpSpPr>
          <p:cNvPr id="15" name="Группа 8"/>
          <p:cNvGrpSpPr/>
          <p:nvPr/>
        </p:nvGrpSpPr>
        <p:grpSpPr>
          <a:xfrm>
            <a:off x="5965616" y="5843497"/>
            <a:ext cx="3178384" cy="468000"/>
            <a:chOff x="3761983" y="5821970"/>
            <a:chExt cx="3178384" cy="468000"/>
          </a:xfrm>
        </p:grpSpPr>
        <p:grpSp>
          <p:nvGrpSpPr>
            <p:cNvPr id="20" name="Группа 71"/>
            <p:cNvGrpSpPr/>
            <p:nvPr/>
          </p:nvGrpSpPr>
          <p:grpSpPr>
            <a:xfrm>
              <a:off x="3761983" y="5821970"/>
              <a:ext cx="468000" cy="468000"/>
              <a:chOff x="773991" y="3373760"/>
              <a:chExt cx="576064" cy="576064"/>
            </a:xfrm>
          </p:grpSpPr>
          <p:sp>
            <p:nvSpPr>
              <p:cNvPr id="71" name="Овал 70"/>
              <p:cNvSpPr/>
              <p:nvPr/>
            </p:nvSpPr>
            <p:spPr>
              <a:xfrm>
                <a:off x="773991" y="3373760"/>
                <a:ext cx="576064" cy="5760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8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9" name="Рисунок 6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023" y="3427792"/>
                <a:ext cx="468000" cy="468000"/>
              </a:xfrm>
              <a:prstGeom prst="rect">
                <a:avLst/>
              </a:prstGeom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4186087" y="5822009"/>
              <a:ext cx="27542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CentSchbkCyrill BT" panose="02040603050705020303" pitchFamily="18" charset="-52"/>
                </a:rPr>
                <a:t>Срабатывание антиблокировочной </a:t>
              </a:r>
              <a:endParaRPr lang="en-US" sz="1200" dirty="0">
                <a:latin typeface="CentSchbkCyrill BT" panose="02040603050705020303" pitchFamily="18" charset="-52"/>
              </a:endParaRPr>
            </a:p>
            <a:p>
              <a:r>
                <a:rPr lang="ru-RU" sz="1200" dirty="0">
                  <a:latin typeface="CentSchbkCyrill BT" panose="02040603050705020303" pitchFamily="18" charset="-52"/>
                </a:rPr>
                <a:t>системы тормозов (</a:t>
              </a:r>
              <a:r>
                <a:rPr lang="en-US" sz="1200" dirty="0">
                  <a:latin typeface="CentSchbkCyrill BT" panose="02040603050705020303" pitchFamily="18" charset="-52"/>
                </a:rPr>
                <a:t>CAN)</a:t>
              </a:r>
              <a:endParaRPr lang="ru-RU" sz="1200" dirty="0">
                <a:latin typeface="CentSchbkCyrill BT" panose="02040603050705020303" pitchFamily="18" charset="-52"/>
              </a:endParaRPr>
            </a:p>
          </p:txBody>
        </p:sp>
      </p:grpSp>
      <p:grpSp>
        <p:nvGrpSpPr>
          <p:cNvPr id="22" name="Группа 9"/>
          <p:cNvGrpSpPr/>
          <p:nvPr/>
        </p:nvGrpSpPr>
        <p:grpSpPr>
          <a:xfrm>
            <a:off x="258586" y="5020056"/>
            <a:ext cx="1753314" cy="468000"/>
            <a:chOff x="875226" y="4362358"/>
            <a:chExt cx="1753314" cy="468000"/>
          </a:xfrm>
        </p:grpSpPr>
        <p:grpSp>
          <p:nvGrpSpPr>
            <p:cNvPr id="23" name="Группа 73"/>
            <p:cNvGrpSpPr/>
            <p:nvPr/>
          </p:nvGrpSpPr>
          <p:grpSpPr>
            <a:xfrm>
              <a:off x="875226" y="4362358"/>
              <a:ext cx="468000" cy="468000"/>
              <a:chOff x="469191" y="3068960"/>
              <a:chExt cx="576064" cy="576064"/>
            </a:xfrm>
          </p:grpSpPr>
          <p:sp>
            <p:nvSpPr>
              <p:cNvPr id="19" name="Овал 18"/>
              <p:cNvSpPr/>
              <p:nvPr/>
            </p:nvSpPr>
            <p:spPr>
              <a:xfrm>
                <a:off x="469191" y="3068960"/>
                <a:ext cx="576064" cy="5760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8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7" name="Рисунок 6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223" y="3122992"/>
                <a:ext cx="468000" cy="468000"/>
              </a:xfrm>
              <a:prstGeom prst="rect">
                <a:avLst/>
              </a:prstGeom>
            </p:spPr>
          </p:pic>
        </p:grpSp>
        <p:sp>
          <p:nvSpPr>
            <p:cNvPr id="88" name="TextBox 87"/>
            <p:cNvSpPr txBox="1"/>
            <p:nvPr/>
          </p:nvSpPr>
          <p:spPr>
            <a:xfrm>
              <a:off x="1299330" y="4365104"/>
              <a:ext cx="13292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CentSchbkCyrill BT" panose="02040603050705020303" pitchFamily="18" charset="-52"/>
                </a:rPr>
                <a:t>Неисправность </a:t>
              </a:r>
            </a:p>
            <a:p>
              <a:r>
                <a:rPr lang="ru-RU" sz="1200" dirty="0">
                  <a:latin typeface="CentSchbkCyrill BT" panose="02040603050705020303" pitchFamily="18" charset="-52"/>
                </a:rPr>
                <a:t>двигателя</a:t>
              </a:r>
            </a:p>
          </p:txBody>
        </p:sp>
      </p:grpSp>
      <p:grpSp>
        <p:nvGrpSpPr>
          <p:cNvPr id="24" name="Группа 11"/>
          <p:cNvGrpSpPr/>
          <p:nvPr/>
        </p:nvGrpSpPr>
        <p:grpSpPr>
          <a:xfrm>
            <a:off x="261926" y="4472588"/>
            <a:ext cx="1398049" cy="468000"/>
            <a:chOff x="48098" y="4416883"/>
            <a:chExt cx="1398049" cy="468000"/>
          </a:xfrm>
        </p:grpSpPr>
        <p:grpSp>
          <p:nvGrpSpPr>
            <p:cNvPr id="25" name="Группа 52"/>
            <p:cNvGrpSpPr/>
            <p:nvPr/>
          </p:nvGrpSpPr>
          <p:grpSpPr>
            <a:xfrm>
              <a:off x="48098" y="4416883"/>
              <a:ext cx="468000" cy="468000"/>
              <a:chOff x="1078791" y="3678560"/>
              <a:chExt cx="576064" cy="576064"/>
            </a:xfrm>
          </p:grpSpPr>
          <p:sp>
            <p:nvSpPr>
              <p:cNvPr id="44" name="Овал 43"/>
              <p:cNvSpPr/>
              <p:nvPr/>
            </p:nvSpPr>
            <p:spPr>
              <a:xfrm>
                <a:off x="1078791" y="3678560"/>
                <a:ext cx="576064" cy="5760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3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3317" y="3732592"/>
                <a:ext cx="468000" cy="468000"/>
              </a:xfrm>
              <a:prstGeom prst="rect">
                <a:avLst/>
              </a:prstGeom>
            </p:spPr>
          </p:pic>
        </p:grpSp>
        <p:sp>
          <p:nvSpPr>
            <p:cNvPr id="89" name="TextBox 88"/>
            <p:cNvSpPr txBox="1"/>
            <p:nvPr/>
          </p:nvSpPr>
          <p:spPr>
            <a:xfrm>
              <a:off x="501658" y="4423218"/>
              <a:ext cx="944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CentSchbkCyrill BT" panose="02040603050705020303" pitchFamily="18" charset="-52"/>
                </a:rPr>
                <a:t>Двигатель</a:t>
              </a:r>
            </a:p>
            <a:p>
              <a:r>
                <a:rPr lang="ru-RU" sz="1200" dirty="0">
                  <a:latin typeface="CentSchbkCyrill BT" panose="02040603050705020303" pitchFamily="18" charset="-52"/>
                </a:rPr>
                <a:t>заведен</a:t>
              </a: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1750520" y="5851701"/>
            <a:ext cx="241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CentSchbkCyrill BT" panose="02040603050705020303" pitchFamily="18" charset="-52"/>
              </a:rPr>
              <a:t>Габариты, ближний и дальний</a:t>
            </a:r>
          </a:p>
          <a:p>
            <a:r>
              <a:rPr lang="ru-RU" sz="1200" dirty="0">
                <a:latin typeface="CentSchbkCyrill BT" panose="02040603050705020303" pitchFamily="18" charset="-52"/>
              </a:rPr>
              <a:t>свет фар</a:t>
            </a:r>
          </a:p>
        </p:txBody>
      </p:sp>
      <p:grpSp>
        <p:nvGrpSpPr>
          <p:cNvPr id="26" name="Группа 14"/>
          <p:cNvGrpSpPr/>
          <p:nvPr/>
        </p:nvGrpSpPr>
        <p:grpSpPr>
          <a:xfrm>
            <a:off x="280899" y="2400022"/>
            <a:ext cx="2165758" cy="468000"/>
            <a:chOff x="280899" y="2400022"/>
            <a:chExt cx="2165758" cy="468000"/>
          </a:xfrm>
        </p:grpSpPr>
        <p:grpSp>
          <p:nvGrpSpPr>
            <p:cNvPr id="32" name="Группа 25"/>
            <p:cNvGrpSpPr/>
            <p:nvPr/>
          </p:nvGrpSpPr>
          <p:grpSpPr>
            <a:xfrm>
              <a:off x="280899" y="2400022"/>
              <a:ext cx="468000" cy="468000"/>
              <a:chOff x="2981111" y="2466712"/>
              <a:chExt cx="576064" cy="576064"/>
            </a:xfrm>
          </p:grpSpPr>
          <p:sp>
            <p:nvSpPr>
              <p:cNvPr id="8" name="Овал 7"/>
              <p:cNvSpPr/>
              <p:nvPr/>
            </p:nvSpPr>
            <p:spPr>
              <a:xfrm>
                <a:off x="2981111" y="2466712"/>
                <a:ext cx="576064" cy="5760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3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5143" y="2520744"/>
                <a:ext cx="468000" cy="468000"/>
              </a:xfrm>
              <a:prstGeom prst="rect">
                <a:avLst/>
              </a:prstGeom>
              <a:noFill/>
            </p:spPr>
          </p:pic>
        </p:grpSp>
        <p:sp>
          <p:nvSpPr>
            <p:cNvPr id="91" name="TextBox 90"/>
            <p:cNvSpPr txBox="1"/>
            <p:nvPr/>
          </p:nvSpPr>
          <p:spPr>
            <a:xfrm>
              <a:off x="727917" y="2487509"/>
              <a:ext cx="17187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CentSchbkCyrill BT" panose="02040603050705020303" pitchFamily="18" charset="-52"/>
                </a:rPr>
                <a:t>Включено зажигание</a:t>
              </a:r>
            </a:p>
          </p:txBody>
        </p:sp>
      </p:grpSp>
      <p:grpSp>
        <p:nvGrpSpPr>
          <p:cNvPr id="34" name="Группа 13"/>
          <p:cNvGrpSpPr/>
          <p:nvPr/>
        </p:nvGrpSpPr>
        <p:grpSpPr>
          <a:xfrm>
            <a:off x="265115" y="2958070"/>
            <a:ext cx="2420329" cy="468000"/>
            <a:chOff x="281843" y="2934922"/>
            <a:chExt cx="2420329" cy="468000"/>
          </a:xfrm>
        </p:grpSpPr>
        <p:grpSp>
          <p:nvGrpSpPr>
            <p:cNvPr id="35" name="Группа 22"/>
            <p:cNvGrpSpPr/>
            <p:nvPr/>
          </p:nvGrpSpPr>
          <p:grpSpPr>
            <a:xfrm>
              <a:off x="281843" y="2934922"/>
              <a:ext cx="468000" cy="468000"/>
              <a:chOff x="3700108" y="2466712"/>
              <a:chExt cx="576064" cy="576064"/>
            </a:xfrm>
          </p:grpSpPr>
          <p:sp>
            <p:nvSpPr>
              <p:cNvPr id="21" name="Овал 20"/>
              <p:cNvSpPr/>
              <p:nvPr/>
            </p:nvSpPr>
            <p:spPr>
              <a:xfrm>
                <a:off x="3700108" y="2466712"/>
                <a:ext cx="576064" cy="5760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3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4140" y="2520744"/>
                <a:ext cx="468000" cy="468000"/>
              </a:xfrm>
              <a:prstGeom prst="rect">
                <a:avLst/>
              </a:prstGeom>
              <a:noFill/>
            </p:spPr>
          </p:pic>
        </p:grpSp>
        <p:sp>
          <p:nvSpPr>
            <p:cNvPr id="92" name="TextBox 91"/>
            <p:cNvSpPr txBox="1"/>
            <p:nvPr/>
          </p:nvSpPr>
          <p:spPr>
            <a:xfrm>
              <a:off x="726951" y="3031173"/>
              <a:ext cx="19752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CentSchbkCyrill BT" panose="02040603050705020303" pitchFamily="18" charset="-52"/>
                </a:rPr>
                <a:t>Ключ в замке зажигания</a:t>
              </a:r>
            </a:p>
          </p:txBody>
        </p:sp>
      </p:grpSp>
      <p:grpSp>
        <p:nvGrpSpPr>
          <p:cNvPr id="46" name="Группа 19"/>
          <p:cNvGrpSpPr/>
          <p:nvPr/>
        </p:nvGrpSpPr>
        <p:grpSpPr>
          <a:xfrm>
            <a:off x="4382771" y="5860874"/>
            <a:ext cx="1334001" cy="468000"/>
            <a:chOff x="4317573" y="5926329"/>
            <a:chExt cx="1334001" cy="468000"/>
          </a:xfrm>
        </p:grpSpPr>
        <p:grpSp>
          <p:nvGrpSpPr>
            <p:cNvPr id="47" name="Группа 53"/>
            <p:cNvGrpSpPr/>
            <p:nvPr/>
          </p:nvGrpSpPr>
          <p:grpSpPr>
            <a:xfrm>
              <a:off x="4317573" y="5926329"/>
              <a:ext cx="468000" cy="468000"/>
              <a:chOff x="926391" y="3526160"/>
              <a:chExt cx="576064" cy="576064"/>
            </a:xfrm>
          </p:grpSpPr>
          <p:sp>
            <p:nvSpPr>
              <p:cNvPr id="43" name="Овал 42"/>
              <p:cNvSpPr/>
              <p:nvPr/>
            </p:nvSpPr>
            <p:spPr>
              <a:xfrm>
                <a:off x="926391" y="3526160"/>
                <a:ext cx="576064" cy="5760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B3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822" y="3580192"/>
                <a:ext cx="468000" cy="468000"/>
              </a:xfrm>
              <a:prstGeom prst="rect">
                <a:avLst/>
              </a:prstGeom>
            </p:spPr>
          </p:pic>
        </p:grpSp>
        <p:sp>
          <p:nvSpPr>
            <p:cNvPr id="93" name="TextBox 92"/>
            <p:cNvSpPr txBox="1"/>
            <p:nvPr/>
          </p:nvSpPr>
          <p:spPr>
            <a:xfrm>
              <a:off x="4764793" y="6021829"/>
              <a:ext cx="8867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CentSchbkCyrill BT" panose="02040603050705020303" pitchFamily="18" charset="-52"/>
                </a:rPr>
                <a:t>Парковка</a:t>
              </a:r>
            </a:p>
          </p:txBody>
        </p:sp>
      </p:grpSp>
      <p:grpSp>
        <p:nvGrpSpPr>
          <p:cNvPr id="49" name="Группа 21"/>
          <p:cNvGrpSpPr/>
          <p:nvPr/>
        </p:nvGrpSpPr>
        <p:grpSpPr>
          <a:xfrm>
            <a:off x="261926" y="3712162"/>
            <a:ext cx="1658639" cy="468000"/>
            <a:chOff x="258951" y="3607349"/>
            <a:chExt cx="1658639" cy="468000"/>
          </a:xfrm>
        </p:grpSpPr>
        <p:grpSp>
          <p:nvGrpSpPr>
            <p:cNvPr id="50" name="Группа 46"/>
            <p:cNvGrpSpPr/>
            <p:nvPr/>
          </p:nvGrpSpPr>
          <p:grpSpPr>
            <a:xfrm>
              <a:off x="258951" y="3607349"/>
              <a:ext cx="468000" cy="468000"/>
              <a:chOff x="2065048" y="3914181"/>
              <a:chExt cx="576064" cy="576064"/>
            </a:xfrm>
          </p:grpSpPr>
          <p:sp>
            <p:nvSpPr>
              <p:cNvPr id="18" name="Овал 17"/>
              <p:cNvSpPr/>
              <p:nvPr/>
            </p:nvSpPr>
            <p:spPr>
              <a:xfrm>
                <a:off x="2065048" y="3914181"/>
                <a:ext cx="576064" cy="5760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9080" y="3968213"/>
                <a:ext cx="468000" cy="46800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>
              <a:off x="681354" y="3610516"/>
              <a:ext cx="12362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CentSchbkCyrill BT" panose="02040603050705020303" pitchFamily="18" charset="-52"/>
                </a:rPr>
                <a:t>Срабатывание</a:t>
              </a:r>
            </a:p>
            <a:p>
              <a:r>
                <a:rPr lang="ru-RU" sz="1200" dirty="0">
                  <a:latin typeface="CentSchbkCyrill BT" panose="02040603050705020303" pitchFamily="18" charset="-52"/>
                </a:rPr>
                <a:t>сигнализации</a:t>
              </a:r>
            </a:p>
          </p:txBody>
        </p:sp>
      </p:grpSp>
      <p:grpSp>
        <p:nvGrpSpPr>
          <p:cNvPr id="51" name="Группа 23"/>
          <p:cNvGrpSpPr/>
          <p:nvPr/>
        </p:nvGrpSpPr>
        <p:grpSpPr>
          <a:xfrm>
            <a:off x="6928054" y="2044594"/>
            <a:ext cx="1440372" cy="468000"/>
            <a:chOff x="6872150" y="2044885"/>
            <a:chExt cx="1440372" cy="468000"/>
          </a:xfrm>
        </p:grpSpPr>
        <p:grpSp>
          <p:nvGrpSpPr>
            <p:cNvPr id="53" name="Группа 45"/>
            <p:cNvGrpSpPr/>
            <p:nvPr/>
          </p:nvGrpSpPr>
          <p:grpSpPr>
            <a:xfrm>
              <a:off x="6872150" y="2044885"/>
              <a:ext cx="468000" cy="468000"/>
              <a:chOff x="6781800" y="5445224"/>
              <a:chExt cx="576064" cy="576064"/>
            </a:xfrm>
          </p:grpSpPr>
          <p:sp>
            <p:nvSpPr>
              <p:cNvPr id="45" name="Овал 44"/>
              <p:cNvSpPr/>
              <p:nvPr/>
            </p:nvSpPr>
            <p:spPr>
              <a:xfrm>
                <a:off x="6781800" y="5445224"/>
                <a:ext cx="576064" cy="5760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8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7111" y="5499256"/>
                <a:ext cx="468000" cy="468000"/>
              </a:xfrm>
              <a:prstGeom prst="rect">
                <a:avLst/>
              </a:prstGeom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7302309" y="212536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CentSchbkCyrill BT" panose="02040603050705020303" pitchFamily="18" charset="-52"/>
                </a:rPr>
                <a:t>Задний ход</a:t>
              </a:r>
            </a:p>
          </p:txBody>
        </p:sp>
      </p:grpSp>
      <p:grpSp>
        <p:nvGrpSpPr>
          <p:cNvPr id="54" name="Группа 31"/>
          <p:cNvGrpSpPr/>
          <p:nvPr/>
        </p:nvGrpSpPr>
        <p:grpSpPr>
          <a:xfrm>
            <a:off x="7279250" y="3942971"/>
            <a:ext cx="1685238" cy="468000"/>
            <a:chOff x="7213881" y="3942971"/>
            <a:chExt cx="1685238" cy="468000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7213881" y="3942971"/>
              <a:ext cx="468000" cy="468000"/>
              <a:chOff x="773991" y="3373760"/>
              <a:chExt cx="576064" cy="576064"/>
            </a:xfrm>
          </p:grpSpPr>
          <p:sp>
            <p:nvSpPr>
              <p:cNvPr id="30" name="Овал 29"/>
              <p:cNvSpPr/>
              <p:nvPr/>
            </p:nvSpPr>
            <p:spPr>
              <a:xfrm>
                <a:off x="773991" y="3373760"/>
                <a:ext cx="576064" cy="5760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F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023" y="3427792"/>
                <a:ext cx="468000" cy="468000"/>
              </a:xfrm>
              <a:prstGeom prst="rect">
                <a:avLst/>
              </a:prstGeom>
            </p:spPr>
          </p:pic>
        </p:grpSp>
        <p:sp>
          <p:nvSpPr>
            <p:cNvPr id="96" name="TextBox 95"/>
            <p:cNvSpPr txBox="1"/>
            <p:nvPr/>
          </p:nvSpPr>
          <p:spPr>
            <a:xfrm>
              <a:off x="7646853" y="4016097"/>
              <a:ext cx="12522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CentSchbkCyrill BT" panose="02040603050705020303" pitchFamily="18" charset="-52"/>
                </a:rPr>
                <a:t>Ручной тормоз</a:t>
              </a:r>
            </a:p>
          </p:txBody>
        </p:sp>
      </p:grpSp>
      <p:grpSp>
        <p:nvGrpSpPr>
          <p:cNvPr id="56" name="Группа 24"/>
          <p:cNvGrpSpPr/>
          <p:nvPr/>
        </p:nvGrpSpPr>
        <p:grpSpPr>
          <a:xfrm>
            <a:off x="7207962" y="4482315"/>
            <a:ext cx="1740311" cy="468000"/>
            <a:chOff x="7207962" y="4482315"/>
            <a:chExt cx="1740311" cy="468000"/>
          </a:xfrm>
        </p:grpSpPr>
        <p:grpSp>
          <p:nvGrpSpPr>
            <p:cNvPr id="57" name="Группа 55"/>
            <p:cNvGrpSpPr/>
            <p:nvPr/>
          </p:nvGrpSpPr>
          <p:grpSpPr>
            <a:xfrm>
              <a:off x="7207962" y="4482315"/>
              <a:ext cx="468000" cy="468000"/>
              <a:chOff x="621591" y="3221360"/>
              <a:chExt cx="576064" cy="576064"/>
            </a:xfrm>
          </p:grpSpPr>
          <p:sp>
            <p:nvSpPr>
              <p:cNvPr id="29" name="Овал 28"/>
              <p:cNvSpPr/>
              <p:nvPr/>
            </p:nvSpPr>
            <p:spPr>
              <a:xfrm>
                <a:off x="621591" y="3221360"/>
                <a:ext cx="576064" cy="57606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0F1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623" y="3275392"/>
                <a:ext cx="468000" cy="468000"/>
              </a:xfrm>
              <a:prstGeom prst="rect">
                <a:avLst/>
              </a:prstGeom>
            </p:spPr>
          </p:pic>
        </p:grpSp>
        <p:sp>
          <p:nvSpPr>
            <p:cNvPr id="97" name="TextBox 96"/>
            <p:cNvSpPr txBox="1"/>
            <p:nvPr/>
          </p:nvSpPr>
          <p:spPr>
            <a:xfrm>
              <a:off x="7643108" y="4577815"/>
              <a:ext cx="13051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CentSchbkCyrill BT" panose="02040603050705020303" pitchFamily="18" charset="-52"/>
                </a:rPr>
                <a:t>Ножной тормоз</a:t>
              </a:r>
            </a:p>
          </p:txBody>
        </p:sp>
      </p:grpSp>
      <p:sp>
        <p:nvSpPr>
          <p:cNvPr id="36" name="Полилиния 35"/>
          <p:cNvSpPr/>
          <p:nvPr/>
        </p:nvSpPr>
        <p:spPr>
          <a:xfrm>
            <a:off x="4678136" y="4196443"/>
            <a:ext cx="465364" cy="1600200"/>
          </a:xfrm>
          <a:custGeom>
            <a:avLst/>
            <a:gdLst>
              <a:gd name="connsiteX0" fmla="*/ 0 w 465364"/>
              <a:gd name="connsiteY0" fmla="*/ 1600200 h 1600200"/>
              <a:gd name="connsiteX1" fmla="*/ 310243 w 465364"/>
              <a:gd name="connsiteY1" fmla="*/ 1094014 h 1600200"/>
              <a:gd name="connsiteX2" fmla="*/ 465364 w 465364"/>
              <a:gd name="connsiteY2" fmla="*/ 0 h 1600200"/>
              <a:gd name="connsiteX3" fmla="*/ 465364 w 465364"/>
              <a:gd name="connsiteY3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364" h="1600200">
                <a:moveTo>
                  <a:pt x="0" y="1600200"/>
                </a:moveTo>
                <a:cubicBezTo>
                  <a:pt x="116341" y="1480457"/>
                  <a:pt x="232682" y="1360714"/>
                  <a:pt x="310243" y="1094014"/>
                </a:cubicBezTo>
                <a:cubicBezTo>
                  <a:pt x="387804" y="827314"/>
                  <a:pt x="465364" y="0"/>
                  <a:pt x="465364" y="0"/>
                </a:cubicBezTo>
                <a:lnTo>
                  <a:pt x="465364" y="0"/>
                </a:lnTo>
              </a:path>
            </a:pathLst>
          </a:custGeom>
          <a:noFill/>
          <a:ln>
            <a:solidFill>
              <a:srgbClr val="FF81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олилиния 98"/>
          <p:cNvSpPr/>
          <p:nvPr/>
        </p:nvSpPr>
        <p:spPr>
          <a:xfrm>
            <a:off x="6204857" y="4637314"/>
            <a:ext cx="661307" cy="1167493"/>
          </a:xfrm>
          <a:custGeom>
            <a:avLst/>
            <a:gdLst>
              <a:gd name="connsiteX0" fmla="*/ 661307 w 661307"/>
              <a:gd name="connsiteY0" fmla="*/ 0 h 1167493"/>
              <a:gd name="connsiteX1" fmla="*/ 187779 w 661307"/>
              <a:gd name="connsiteY1" fmla="*/ 473529 h 1167493"/>
              <a:gd name="connsiteX2" fmla="*/ 0 w 661307"/>
              <a:gd name="connsiteY2" fmla="*/ 116749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307" h="1167493">
                <a:moveTo>
                  <a:pt x="661307" y="0"/>
                </a:moveTo>
                <a:cubicBezTo>
                  <a:pt x="479652" y="139473"/>
                  <a:pt x="297997" y="278947"/>
                  <a:pt x="187779" y="473529"/>
                </a:cubicBezTo>
                <a:cubicBezTo>
                  <a:pt x="77561" y="668111"/>
                  <a:pt x="38780" y="917802"/>
                  <a:pt x="0" y="1167493"/>
                </a:cubicBezTo>
              </a:path>
            </a:pathLst>
          </a:custGeom>
          <a:noFill/>
          <a:ln>
            <a:solidFill>
              <a:srgbClr val="FF8100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8100"/>
                </a:solidFill>
              </a:ln>
              <a:solidFill>
                <a:srgbClr val="FF8100"/>
              </a:solidFill>
            </a:endParaRPr>
          </a:p>
        </p:txBody>
      </p:sp>
      <p:sp>
        <p:nvSpPr>
          <p:cNvPr id="100" name="Полилиния 99"/>
          <p:cNvSpPr/>
          <p:nvPr/>
        </p:nvSpPr>
        <p:spPr>
          <a:xfrm>
            <a:off x="6724728" y="4865914"/>
            <a:ext cx="67958" cy="449036"/>
          </a:xfrm>
          <a:custGeom>
            <a:avLst/>
            <a:gdLst>
              <a:gd name="connsiteX0" fmla="*/ 67958 w 67958"/>
              <a:gd name="connsiteY0" fmla="*/ 0 h 449036"/>
              <a:gd name="connsiteX1" fmla="*/ 2643 w 67958"/>
              <a:gd name="connsiteY1" fmla="*/ 277586 h 449036"/>
              <a:gd name="connsiteX2" fmla="*/ 18972 w 67958"/>
              <a:gd name="connsiteY2" fmla="*/ 449036 h 44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958" h="449036">
                <a:moveTo>
                  <a:pt x="67958" y="0"/>
                </a:moveTo>
                <a:cubicBezTo>
                  <a:pt x="39382" y="101373"/>
                  <a:pt x="10807" y="202747"/>
                  <a:pt x="2643" y="277586"/>
                </a:cubicBezTo>
                <a:cubicBezTo>
                  <a:pt x="-5521" y="352425"/>
                  <a:pt x="6725" y="400730"/>
                  <a:pt x="18972" y="449036"/>
                </a:cubicBezTo>
              </a:path>
            </a:pathLst>
          </a:custGeom>
          <a:noFill/>
          <a:ln>
            <a:solidFill>
              <a:srgbClr val="FF8100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олилиния 100"/>
          <p:cNvSpPr/>
          <p:nvPr/>
        </p:nvSpPr>
        <p:spPr>
          <a:xfrm>
            <a:off x="5282293" y="4413576"/>
            <a:ext cx="1918607" cy="231903"/>
          </a:xfrm>
          <a:custGeom>
            <a:avLst/>
            <a:gdLst>
              <a:gd name="connsiteX0" fmla="*/ 0 w 1918607"/>
              <a:gd name="connsiteY0" fmla="*/ 231903 h 231903"/>
              <a:gd name="connsiteX1" fmla="*/ 1518557 w 1918607"/>
              <a:gd name="connsiteY1" fmla="*/ 3303 h 231903"/>
              <a:gd name="connsiteX2" fmla="*/ 1918607 w 1918607"/>
              <a:gd name="connsiteY2" fmla="*/ 117603 h 23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8607" h="231903">
                <a:moveTo>
                  <a:pt x="0" y="231903"/>
                </a:moveTo>
                <a:cubicBezTo>
                  <a:pt x="599394" y="127128"/>
                  <a:pt x="1198789" y="22353"/>
                  <a:pt x="1518557" y="3303"/>
                </a:cubicBezTo>
                <a:cubicBezTo>
                  <a:pt x="1838325" y="-15747"/>
                  <a:pt x="1878466" y="50928"/>
                  <a:pt x="1918607" y="117603"/>
                </a:cubicBezTo>
              </a:path>
            </a:pathLst>
          </a:custGeom>
          <a:noFill/>
          <a:ln>
            <a:solidFill>
              <a:srgbClr val="FF8100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олилиния 101"/>
          <p:cNvSpPr/>
          <p:nvPr/>
        </p:nvSpPr>
        <p:spPr>
          <a:xfrm>
            <a:off x="5249636" y="4050293"/>
            <a:ext cx="2064642" cy="162478"/>
          </a:xfrm>
          <a:custGeom>
            <a:avLst/>
            <a:gdLst>
              <a:gd name="connsiteX0" fmla="*/ 0 w 1918607"/>
              <a:gd name="connsiteY0" fmla="*/ 114004 h 114004"/>
              <a:gd name="connsiteX1" fmla="*/ 1583871 w 1918607"/>
              <a:gd name="connsiteY1" fmla="*/ 7869 h 114004"/>
              <a:gd name="connsiteX2" fmla="*/ 1918607 w 1918607"/>
              <a:gd name="connsiteY2" fmla="*/ 16033 h 11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8607" h="114004">
                <a:moveTo>
                  <a:pt x="0" y="114004"/>
                </a:moveTo>
                <a:lnTo>
                  <a:pt x="1583871" y="7869"/>
                </a:lnTo>
                <a:cubicBezTo>
                  <a:pt x="1903639" y="-8459"/>
                  <a:pt x="1911123" y="3787"/>
                  <a:pt x="1918607" y="16033"/>
                </a:cubicBezTo>
              </a:path>
            </a:pathLst>
          </a:custGeom>
          <a:noFill/>
          <a:ln>
            <a:solidFill>
              <a:srgbClr val="FF8100"/>
            </a:solidFill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олилиния 102"/>
          <p:cNvSpPr/>
          <p:nvPr/>
        </p:nvSpPr>
        <p:spPr>
          <a:xfrm>
            <a:off x="2400300" y="2628900"/>
            <a:ext cx="2277836" cy="797170"/>
          </a:xfrm>
          <a:custGeom>
            <a:avLst/>
            <a:gdLst>
              <a:gd name="connsiteX0" fmla="*/ 0 w 2188029"/>
              <a:gd name="connsiteY0" fmla="*/ 0 h 587829"/>
              <a:gd name="connsiteX1" fmla="*/ 1445079 w 2188029"/>
              <a:gd name="connsiteY1" fmla="*/ 236764 h 587829"/>
              <a:gd name="connsiteX2" fmla="*/ 2188029 w 2188029"/>
              <a:gd name="connsiteY2" fmla="*/ 587829 h 58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8029" h="587829">
                <a:moveTo>
                  <a:pt x="0" y="0"/>
                </a:moveTo>
                <a:cubicBezTo>
                  <a:pt x="540203" y="69396"/>
                  <a:pt x="1080407" y="138792"/>
                  <a:pt x="1445079" y="236764"/>
                </a:cubicBezTo>
                <a:cubicBezTo>
                  <a:pt x="1809751" y="334736"/>
                  <a:pt x="1998890" y="461282"/>
                  <a:pt x="2188029" y="587829"/>
                </a:cubicBezTo>
              </a:path>
            </a:pathLst>
          </a:custGeom>
          <a:noFill/>
          <a:ln>
            <a:solidFill>
              <a:srgbClr val="FF81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олилиния 103"/>
          <p:cNvSpPr/>
          <p:nvPr/>
        </p:nvSpPr>
        <p:spPr>
          <a:xfrm>
            <a:off x="2555776" y="3111138"/>
            <a:ext cx="1944216" cy="289446"/>
          </a:xfrm>
          <a:custGeom>
            <a:avLst/>
            <a:gdLst>
              <a:gd name="connsiteX0" fmla="*/ 0 w 1869622"/>
              <a:gd name="connsiteY0" fmla="*/ 58418 h 107404"/>
              <a:gd name="connsiteX1" fmla="*/ 1298122 w 1869622"/>
              <a:gd name="connsiteY1" fmla="*/ 1268 h 107404"/>
              <a:gd name="connsiteX2" fmla="*/ 1869622 w 1869622"/>
              <a:gd name="connsiteY2" fmla="*/ 107404 h 107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9622" h="107404">
                <a:moveTo>
                  <a:pt x="0" y="58418"/>
                </a:moveTo>
                <a:cubicBezTo>
                  <a:pt x="493259" y="25761"/>
                  <a:pt x="986518" y="-6896"/>
                  <a:pt x="1298122" y="1268"/>
                </a:cubicBezTo>
                <a:cubicBezTo>
                  <a:pt x="1609726" y="9432"/>
                  <a:pt x="1739674" y="58418"/>
                  <a:pt x="1869622" y="107404"/>
                </a:cubicBezTo>
              </a:path>
            </a:pathLst>
          </a:custGeom>
          <a:noFill/>
          <a:ln>
            <a:solidFill>
              <a:srgbClr val="FF81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олилиния 104"/>
          <p:cNvSpPr/>
          <p:nvPr/>
        </p:nvSpPr>
        <p:spPr>
          <a:xfrm>
            <a:off x="1951264" y="4082143"/>
            <a:ext cx="649144" cy="1110343"/>
          </a:xfrm>
          <a:custGeom>
            <a:avLst/>
            <a:gdLst>
              <a:gd name="connsiteX0" fmla="*/ 0 w 649144"/>
              <a:gd name="connsiteY0" fmla="*/ 1110343 h 1110343"/>
              <a:gd name="connsiteX1" fmla="*/ 571500 w 649144"/>
              <a:gd name="connsiteY1" fmla="*/ 718457 h 1110343"/>
              <a:gd name="connsiteX2" fmla="*/ 628650 w 649144"/>
              <a:gd name="connsiteY2" fmla="*/ 0 h 111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9144" h="1110343">
                <a:moveTo>
                  <a:pt x="0" y="1110343"/>
                </a:moveTo>
                <a:cubicBezTo>
                  <a:pt x="233362" y="1006928"/>
                  <a:pt x="466725" y="903514"/>
                  <a:pt x="571500" y="718457"/>
                </a:cubicBezTo>
                <a:cubicBezTo>
                  <a:pt x="676275" y="533400"/>
                  <a:pt x="652462" y="266700"/>
                  <a:pt x="628650" y="0"/>
                </a:cubicBezTo>
              </a:path>
            </a:pathLst>
          </a:custGeom>
          <a:noFill/>
          <a:ln>
            <a:solidFill>
              <a:srgbClr val="FF81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олилиния 105"/>
          <p:cNvSpPr/>
          <p:nvPr/>
        </p:nvSpPr>
        <p:spPr>
          <a:xfrm>
            <a:off x="1600200" y="4073979"/>
            <a:ext cx="865414" cy="569343"/>
          </a:xfrm>
          <a:custGeom>
            <a:avLst/>
            <a:gdLst>
              <a:gd name="connsiteX0" fmla="*/ 0 w 865414"/>
              <a:gd name="connsiteY0" fmla="*/ 555171 h 569343"/>
              <a:gd name="connsiteX1" fmla="*/ 710293 w 865414"/>
              <a:gd name="connsiteY1" fmla="*/ 498021 h 569343"/>
              <a:gd name="connsiteX2" fmla="*/ 865414 w 865414"/>
              <a:gd name="connsiteY2" fmla="*/ 0 h 56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5414" h="569343">
                <a:moveTo>
                  <a:pt x="0" y="555171"/>
                </a:moveTo>
                <a:cubicBezTo>
                  <a:pt x="283028" y="572860"/>
                  <a:pt x="566057" y="590549"/>
                  <a:pt x="710293" y="498021"/>
                </a:cubicBezTo>
                <a:cubicBezTo>
                  <a:pt x="854529" y="405493"/>
                  <a:pt x="859971" y="202746"/>
                  <a:pt x="865414" y="0"/>
                </a:cubicBezTo>
              </a:path>
            </a:pathLst>
          </a:custGeom>
          <a:noFill/>
          <a:ln>
            <a:solidFill>
              <a:srgbClr val="FF81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олилиния 114"/>
          <p:cNvSpPr/>
          <p:nvPr/>
        </p:nvSpPr>
        <p:spPr>
          <a:xfrm>
            <a:off x="498021" y="4293095"/>
            <a:ext cx="3395448" cy="1454561"/>
          </a:xfrm>
          <a:custGeom>
            <a:avLst/>
            <a:gdLst>
              <a:gd name="connsiteX0" fmla="*/ 0 w 3086100"/>
              <a:gd name="connsiteY0" fmla="*/ 1943100 h 1943100"/>
              <a:gd name="connsiteX1" fmla="*/ 1583872 w 3086100"/>
              <a:gd name="connsiteY1" fmla="*/ 1608364 h 1943100"/>
              <a:gd name="connsiteX2" fmla="*/ 3086100 w 3086100"/>
              <a:gd name="connsiteY2" fmla="*/ 0 h 1943100"/>
              <a:gd name="connsiteX3" fmla="*/ 3086100 w 3086100"/>
              <a:gd name="connsiteY3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6100" h="1943100">
                <a:moveTo>
                  <a:pt x="0" y="1943100"/>
                </a:moveTo>
                <a:cubicBezTo>
                  <a:pt x="534761" y="1937657"/>
                  <a:pt x="1069522" y="1932214"/>
                  <a:pt x="1583872" y="1608364"/>
                </a:cubicBezTo>
                <a:cubicBezTo>
                  <a:pt x="2098222" y="1284514"/>
                  <a:pt x="3086100" y="0"/>
                  <a:pt x="3086100" y="0"/>
                </a:cubicBezTo>
                <a:lnTo>
                  <a:pt x="3086100" y="0"/>
                </a:lnTo>
              </a:path>
            </a:pathLst>
          </a:custGeom>
          <a:noFill/>
          <a:ln>
            <a:solidFill>
              <a:srgbClr val="FF81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олилиния 115"/>
          <p:cNvSpPr/>
          <p:nvPr/>
        </p:nvSpPr>
        <p:spPr>
          <a:xfrm>
            <a:off x="3224893" y="2490107"/>
            <a:ext cx="690723" cy="405514"/>
          </a:xfrm>
          <a:custGeom>
            <a:avLst/>
            <a:gdLst>
              <a:gd name="connsiteX0" fmla="*/ 0 w 547007"/>
              <a:gd name="connsiteY0" fmla="*/ 0 h 261257"/>
              <a:gd name="connsiteX1" fmla="*/ 261257 w 547007"/>
              <a:gd name="connsiteY1" fmla="*/ 179614 h 261257"/>
              <a:gd name="connsiteX2" fmla="*/ 547007 w 547007"/>
              <a:gd name="connsiteY2" fmla="*/ 261257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007" h="261257">
                <a:moveTo>
                  <a:pt x="0" y="0"/>
                </a:moveTo>
                <a:cubicBezTo>
                  <a:pt x="85044" y="68035"/>
                  <a:pt x="170089" y="136071"/>
                  <a:pt x="261257" y="179614"/>
                </a:cubicBezTo>
                <a:cubicBezTo>
                  <a:pt x="352425" y="223157"/>
                  <a:pt x="449716" y="242207"/>
                  <a:pt x="547007" y="261257"/>
                </a:cubicBezTo>
              </a:path>
            </a:pathLst>
          </a:custGeom>
          <a:noFill/>
          <a:ln>
            <a:solidFill>
              <a:srgbClr val="FF81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олилиния 116"/>
          <p:cNvSpPr/>
          <p:nvPr/>
        </p:nvSpPr>
        <p:spPr>
          <a:xfrm>
            <a:off x="3657600" y="2522764"/>
            <a:ext cx="2310493" cy="1102179"/>
          </a:xfrm>
          <a:custGeom>
            <a:avLst/>
            <a:gdLst>
              <a:gd name="connsiteX0" fmla="*/ 0 w 2310493"/>
              <a:gd name="connsiteY0" fmla="*/ 0 h 1102179"/>
              <a:gd name="connsiteX1" fmla="*/ 767443 w 2310493"/>
              <a:gd name="connsiteY1" fmla="*/ 269422 h 1102179"/>
              <a:gd name="connsiteX2" fmla="*/ 2310493 w 2310493"/>
              <a:gd name="connsiteY2" fmla="*/ 1102179 h 110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0493" h="1102179">
                <a:moveTo>
                  <a:pt x="0" y="0"/>
                </a:moveTo>
                <a:cubicBezTo>
                  <a:pt x="191180" y="42863"/>
                  <a:pt x="382361" y="85726"/>
                  <a:pt x="767443" y="269422"/>
                </a:cubicBezTo>
                <a:cubicBezTo>
                  <a:pt x="1152525" y="453119"/>
                  <a:pt x="1731509" y="777649"/>
                  <a:pt x="2310493" y="1102179"/>
                </a:cubicBezTo>
              </a:path>
            </a:pathLst>
          </a:custGeom>
          <a:noFill/>
          <a:ln>
            <a:solidFill>
              <a:srgbClr val="FF81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Полилиния 118"/>
          <p:cNvSpPr/>
          <p:nvPr/>
        </p:nvSpPr>
        <p:spPr>
          <a:xfrm>
            <a:off x="4139293" y="2539093"/>
            <a:ext cx="2506436" cy="675192"/>
          </a:xfrm>
          <a:custGeom>
            <a:avLst/>
            <a:gdLst>
              <a:gd name="connsiteX0" fmla="*/ 0 w 2506436"/>
              <a:gd name="connsiteY0" fmla="*/ 0 h 675192"/>
              <a:gd name="connsiteX1" fmla="*/ 1845128 w 2506436"/>
              <a:gd name="connsiteY1" fmla="*/ 587828 h 675192"/>
              <a:gd name="connsiteX2" fmla="*/ 2506436 w 2506436"/>
              <a:gd name="connsiteY2" fmla="*/ 661307 h 675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6436" h="675192">
                <a:moveTo>
                  <a:pt x="0" y="0"/>
                </a:moveTo>
                <a:cubicBezTo>
                  <a:pt x="713694" y="238805"/>
                  <a:pt x="1427389" y="477610"/>
                  <a:pt x="1845128" y="587828"/>
                </a:cubicBezTo>
                <a:cubicBezTo>
                  <a:pt x="2262867" y="698046"/>
                  <a:pt x="2384651" y="679676"/>
                  <a:pt x="2506436" y="661307"/>
                </a:cubicBezTo>
              </a:path>
            </a:pathLst>
          </a:custGeom>
          <a:noFill/>
          <a:ln>
            <a:solidFill>
              <a:srgbClr val="FF81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олилиния 119"/>
          <p:cNvSpPr/>
          <p:nvPr/>
        </p:nvSpPr>
        <p:spPr>
          <a:xfrm>
            <a:off x="6588579" y="2294164"/>
            <a:ext cx="277585" cy="808265"/>
          </a:xfrm>
          <a:custGeom>
            <a:avLst/>
            <a:gdLst>
              <a:gd name="connsiteX0" fmla="*/ 277585 w 277585"/>
              <a:gd name="connsiteY0" fmla="*/ 0 h 808265"/>
              <a:gd name="connsiteX1" fmla="*/ 81642 w 277585"/>
              <a:gd name="connsiteY1" fmla="*/ 342900 h 808265"/>
              <a:gd name="connsiteX2" fmla="*/ 0 w 277585"/>
              <a:gd name="connsiteY2" fmla="*/ 808265 h 80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85" h="808265">
                <a:moveTo>
                  <a:pt x="277585" y="0"/>
                </a:moveTo>
                <a:cubicBezTo>
                  <a:pt x="202745" y="104094"/>
                  <a:pt x="127906" y="208189"/>
                  <a:pt x="81642" y="342900"/>
                </a:cubicBezTo>
                <a:cubicBezTo>
                  <a:pt x="35378" y="477611"/>
                  <a:pt x="17689" y="642938"/>
                  <a:pt x="0" y="808265"/>
                </a:cubicBezTo>
              </a:path>
            </a:pathLst>
          </a:custGeom>
          <a:noFill/>
          <a:ln>
            <a:solidFill>
              <a:srgbClr val="FF81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Полилиния 121"/>
          <p:cNvSpPr/>
          <p:nvPr/>
        </p:nvSpPr>
        <p:spPr>
          <a:xfrm>
            <a:off x="5731329" y="2824843"/>
            <a:ext cx="1151164" cy="796264"/>
          </a:xfrm>
          <a:custGeom>
            <a:avLst/>
            <a:gdLst>
              <a:gd name="connsiteX0" fmla="*/ 1151164 w 1151164"/>
              <a:gd name="connsiteY0" fmla="*/ 0 h 796264"/>
              <a:gd name="connsiteX1" fmla="*/ 775607 w 1151164"/>
              <a:gd name="connsiteY1" fmla="*/ 783771 h 796264"/>
              <a:gd name="connsiteX2" fmla="*/ 0 w 1151164"/>
              <a:gd name="connsiteY2" fmla="*/ 408214 h 79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1164" h="796264">
                <a:moveTo>
                  <a:pt x="1151164" y="0"/>
                </a:moveTo>
                <a:cubicBezTo>
                  <a:pt x="1059316" y="357867"/>
                  <a:pt x="967468" y="715735"/>
                  <a:pt x="775607" y="783771"/>
                </a:cubicBezTo>
                <a:cubicBezTo>
                  <a:pt x="583746" y="851807"/>
                  <a:pt x="291873" y="630010"/>
                  <a:pt x="0" y="408214"/>
                </a:cubicBezTo>
              </a:path>
            </a:pathLst>
          </a:custGeom>
          <a:noFill/>
          <a:ln>
            <a:solidFill>
              <a:srgbClr val="FF81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олилиния 123"/>
          <p:cNvSpPr/>
          <p:nvPr/>
        </p:nvSpPr>
        <p:spPr>
          <a:xfrm>
            <a:off x="1869621" y="3565071"/>
            <a:ext cx="906236" cy="288472"/>
          </a:xfrm>
          <a:custGeom>
            <a:avLst/>
            <a:gdLst>
              <a:gd name="connsiteX0" fmla="*/ 0 w 906236"/>
              <a:gd name="connsiteY0" fmla="*/ 288472 h 288472"/>
              <a:gd name="connsiteX1" fmla="*/ 440872 w 906236"/>
              <a:gd name="connsiteY1" fmla="*/ 19050 h 288472"/>
              <a:gd name="connsiteX2" fmla="*/ 906236 w 906236"/>
              <a:gd name="connsiteY2" fmla="*/ 43543 h 28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6236" h="288472">
                <a:moveTo>
                  <a:pt x="0" y="288472"/>
                </a:moveTo>
                <a:cubicBezTo>
                  <a:pt x="144916" y="174171"/>
                  <a:pt x="289833" y="59871"/>
                  <a:pt x="440872" y="19050"/>
                </a:cubicBezTo>
                <a:cubicBezTo>
                  <a:pt x="591911" y="-21772"/>
                  <a:pt x="749073" y="10885"/>
                  <a:pt x="906236" y="43543"/>
                </a:cubicBezTo>
              </a:path>
            </a:pathLst>
          </a:custGeom>
          <a:noFill/>
          <a:ln>
            <a:solidFill>
              <a:srgbClr val="FF8100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8" name="Рисунок 9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3" y="1406185"/>
            <a:ext cx="2160000" cy="459000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164288" y="357629"/>
            <a:ext cx="1944216" cy="767115"/>
          </a:xfrm>
          <a:prstGeom prst="rect">
            <a:avLst/>
          </a:prstGeom>
        </p:spPr>
      </p:pic>
      <p:pic>
        <p:nvPicPr>
          <p:cNvPr id="108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16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algn="ctr"/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роекты по чтению параметров техники</a:t>
            </a:r>
            <a:br>
              <a:rPr lang="ru-RU" sz="20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</a:br>
            <a:r>
              <a:rPr lang="en-US" sz="2000" dirty="0" smtClean="0">
                <a:latin typeface="CentSchbkCyrill BT" panose="02040603050705020303" pitchFamily="18" charset="-52"/>
              </a:rPr>
              <a:t>DEUTZ-FAHR</a:t>
            </a: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3136"/>
            <a:ext cx="4567355" cy="32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44" y="3068960"/>
            <a:ext cx="4853152" cy="3240000"/>
          </a:xfrm>
          <a:prstGeom prst="rect">
            <a:avLst/>
          </a:prstGeom>
          <a:ln w="98425">
            <a:solidFill>
              <a:schemeClr val="bg1"/>
            </a:solidFill>
            <a:miter lim="800000"/>
          </a:ln>
        </p:spPr>
      </p:pic>
      <p:sp>
        <p:nvSpPr>
          <p:cNvPr id="31" name="TextBox 30"/>
          <p:cNvSpPr txBox="1"/>
          <p:nvPr/>
        </p:nvSpPr>
        <p:spPr>
          <a:xfrm>
            <a:off x="510568" y="5706944"/>
            <a:ext cx="3010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24679"/>
                </a:solidFill>
                <a:latin typeface="CentSchbkCyrill BT" panose="02040603050705020303" pitchFamily="18" charset="-52"/>
              </a:rPr>
              <a:t>Трактора</a:t>
            </a:r>
            <a:endParaRPr lang="en-US" sz="2400" b="1" dirty="0">
              <a:solidFill>
                <a:srgbClr val="024679"/>
              </a:solidFill>
              <a:latin typeface="CentSchbkCyrill BT" panose="02040603050705020303" pitchFamily="18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04543" y="2363864"/>
            <a:ext cx="3759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24679"/>
                </a:solidFill>
                <a:latin typeface="CentSchbkCyrill BT" panose="02040603050705020303" pitchFamily="18" charset="-52"/>
              </a:rPr>
              <a:t>Комбайны</a:t>
            </a:r>
            <a:endParaRPr lang="en-US" sz="2400" b="1" dirty="0">
              <a:solidFill>
                <a:srgbClr val="024679"/>
              </a:solidFill>
              <a:latin typeface="CentSchbkCyrill BT" panose="02040603050705020303" pitchFamily="18" charset="-52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1771895"/>
            <a:ext cx="2520000" cy="59196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114975"/>
            <a:ext cx="2520000" cy="5919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357629"/>
            <a:ext cx="1944216" cy="767115"/>
          </a:xfrm>
          <a:prstGeom prst="rect">
            <a:avLst/>
          </a:prstGeom>
        </p:spPr>
      </p:pic>
      <p:pic>
        <p:nvPicPr>
          <p:cNvPr id="11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7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algn="ctr"/>
            <a:r>
              <a:rPr lang="ru-RU" sz="24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Комбайны «</a:t>
            </a:r>
            <a:r>
              <a:rPr lang="en-US" sz="24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NEW HOLLAND</a:t>
            </a:r>
            <a:r>
              <a:rPr lang="ru-RU" sz="24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»</a:t>
            </a:r>
            <a:endParaRPr lang="ru-RU" sz="2400" dirty="0">
              <a:latin typeface="CentSchbkCyrill BT" panose="02040603050705020303" pitchFamily="18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b="1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КОМБАЙН «</a:t>
            </a:r>
            <a:r>
              <a:rPr lang="en-US" sz="1600" b="1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NEW HOLLAND TC4.90</a:t>
            </a:r>
            <a:r>
              <a:rPr lang="ru-RU" sz="1600" b="1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»</a:t>
            </a:r>
            <a:endParaRPr lang="ru-RU" sz="1600" dirty="0" smtClean="0">
              <a:latin typeface="CentSchbkCyrill BT" panose="02040603050705020303" pitchFamily="18" charset="-52"/>
            </a:endParaRP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76" y="1844824"/>
            <a:ext cx="6480647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357629"/>
            <a:ext cx="1944216" cy="767115"/>
          </a:xfrm>
          <a:prstGeom prst="rect">
            <a:avLst/>
          </a:prstGeom>
        </p:spPr>
      </p:pic>
      <p:pic>
        <p:nvPicPr>
          <p:cNvPr id="7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67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Замещающая рамка рисунка 13" descr="фон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tretch>
            <a:fillRect/>
          </a:stretch>
        </p:blipFill>
        <p:spPr>
          <a:xfrm>
            <a:off x="6907530" y="5911427"/>
            <a:ext cx="2239010" cy="936413"/>
          </a:xfrm>
          <a:prstGeom prst="rect">
            <a:avLst/>
          </a:prstGeom>
        </p:spPr>
      </p:pic>
      <p:sp>
        <p:nvSpPr>
          <p:cNvPr id="18" name="Номер слайда 5"/>
          <p:cNvSpPr txBox="1">
            <a:spLocks noChangeArrowheads="1"/>
          </p:cNvSpPr>
          <p:nvPr/>
        </p:nvSpPr>
        <p:spPr bwMode="auto">
          <a:xfrm>
            <a:off x="8413751" y="6462607"/>
            <a:ext cx="391795" cy="298027"/>
          </a:xfrm>
          <a:prstGeom prst="rect">
            <a:avLst/>
          </a:prstGeom>
          <a:noFill/>
        </p:spPr>
        <p:txBody>
          <a:bodyPr lIns="26724" tIns="13361" rIns="26724" bIns="13361"/>
          <a:lstStyle>
            <a:defPPr>
              <a:defRPr lang="en-US"/>
            </a:defPPr>
            <a:lvl1pPr marL="0" algn="l" defTabSz="685800" rtl="0" eaLnBrk="1" latinLnBrk="0" hangingPunct="1">
              <a:defRPr kumimoji="1" sz="21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2pPr>
            <a:lvl3pPr marL="1143000" indent="-228600" algn="l" defTabSz="685800" rtl="0" eaLnBrk="1" latinLnBrk="0" hangingPunct="1">
              <a:defRPr kumimoji="1" sz="15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3pPr>
            <a:lvl4pPr marL="16002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4pPr>
            <a:lvl5pPr marL="2057400" indent="-228600" algn="l" defTabSz="685800" rtl="0" eaLnBrk="1" latinLnBrk="0" hangingPunct="1"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5pPr>
            <a:lvl6pPr marL="25146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6pPr>
            <a:lvl7pPr marL="29718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7pPr>
            <a:lvl8pPr marL="34290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8pPr>
            <a:lvl9pPr marL="3886200" indent="-228600" algn="l" defTabSz="685800" rtl="0" eaLnBrk="0" fontAlgn="base" latinLnBrk="0" hangingPunct="0">
              <a:spcAft>
                <a:spcPct val="0"/>
              </a:spcAft>
              <a:buFont typeface="Arial" panose="020B0604020202020204" pitchFamily="34" charset="0"/>
              <a:defRPr kumimoji="1" sz="1300" kern="1200">
                <a:solidFill>
                  <a:schemeClr val="tx1"/>
                </a:solidFill>
                <a:latin typeface="Calibri" panose="020F0502020204030204" charset="0"/>
                <a:ea typeface="Arial" panose="020B0604020202020204" pitchFamily="34" charset="0"/>
                <a:cs typeface="+mn-cs"/>
              </a:defRPr>
            </a:lvl9pPr>
          </a:lstStyle>
          <a:p>
            <a:pPr algn="r"/>
            <a:fld id="{E9063D3A-B3E6-B140-8F41-43CF44724143}" type="slidenum">
              <a:rPr lang="ru-RU" altLang="zh-CN" sz="1400">
                <a:solidFill>
                  <a:srgbClr val="FFFFFF"/>
                </a:solidFill>
                <a:cs typeface="等线" charset="0"/>
              </a:rPr>
              <a:pPr algn="r"/>
              <a:t>3</a:t>
            </a:fld>
            <a:endParaRPr lang="ru-RU" altLang="zh-CN" sz="1400">
              <a:solidFill>
                <a:srgbClr val="FFFFFF"/>
              </a:solidFill>
              <a:cs typeface="等线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2844" y="5572140"/>
            <a:ext cx="6798010" cy="1016001"/>
            <a:chOff x="207" y="6900"/>
            <a:chExt cx="12122" cy="1200"/>
          </a:xfrm>
        </p:grpSpPr>
        <p:pic>
          <p:nvPicPr>
            <p:cNvPr id="11" name="Изображение 10" descr="Снимок экрана 2018-10-17 в 16.01.5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5960" y="7399"/>
              <a:ext cx="1935" cy="701"/>
            </a:xfrm>
            <a:prstGeom prst="rect">
              <a:avLst/>
            </a:prstGeom>
          </p:spPr>
        </p:pic>
        <p:pic>
          <p:nvPicPr>
            <p:cNvPr id="10" name="Изображение 9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7" y="6900"/>
              <a:ext cx="3078" cy="1043"/>
            </a:xfrm>
            <a:prstGeom prst="rect">
              <a:avLst/>
            </a:prstGeom>
          </p:spPr>
        </p:pic>
        <p:pic>
          <p:nvPicPr>
            <p:cNvPr id="12" name="Изображение 11" descr="Снимок экрана 2018-10-17 в 16.01.5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759" cy="380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8-10-17 в 16.01.5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125" y="7453"/>
              <a:ext cx="2026" cy="647"/>
            </a:xfrm>
            <a:prstGeom prst="rect">
              <a:avLst/>
            </a:prstGeom>
          </p:spPr>
        </p:pic>
        <p:cxnSp>
          <p:nvCxnSpPr>
            <p:cNvPr id="15" name="Прямое соединение 14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387" name="Объект 13"/>
          <p:cNvSpPr>
            <a:spLocks noGrp="1"/>
          </p:cNvSpPr>
          <p:nvPr>
            <p:ph idx="4294967295"/>
          </p:nvPr>
        </p:nvSpPr>
        <p:spPr>
          <a:xfrm>
            <a:off x="483235" y="1076113"/>
            <a:ext cx="7886700" cy="2040467"/>
          </a:xfrm>
        </p:spPr>
        <p:txBody>
          <a:bodyPr lIns="91440" tIns="45720" rIns="91440" bIns="45720" anchor="t"/>
          <a:lstStyle/>
          <a:p>
            <a:pPr>
              <a:buNone/>
            </a:pPr>
            <a:r>
              <a:rPr lang="ru-RU" sz="2000" b="1" dirty="0" smtClean="0"/>
              <a:t>                             </a:t>
            </a:r>
            <a:endParaRPr lang="ru-RU" sz="2000" dirty="0" smtClean="0"/>
          </a:p>
          <a:p>
            <a:r>
              <a:rPr lang="ru-RU" sz="2000" dirty="0" smtClean="0">
                <a:hlinkClick r:id="rId5" tooltip="GPS"/>
              </a:rPr>
              <a:t>GPS</a:t>
            </a:r>
            <a:r>
              <a:rPr lang="ru-RU" sz="2000" dirty="0" smtClean="0"/>
              <a:t>/</a:t>
            </a:r>
            <a:r>
              <a:rPr lang="ru-RU" sz="2000" dirty="0" err="1" smtClean="0">
                <a:hlinkClick r:id="rId6" tooltip="Глонасс"/>
              </a:rPr>
              <a:t>Глонасс</a:t>
            </a:r>
            <a:r>
              <a:rPr lang="ru-RU" sz="2000" dirty="0" smtClean="0"/>
              <a:t> </a:t>
            </a:r>
            <a:r>
              <a:rPr lang="ru-RU" sz="2000" dirty="0" err="1" smtClean="0"/>
              <a:t>трекеры</a:t>
            </a:r>
            <a:r>
              <a:rPr lang="ru-RU" sz="2000" dirty="0" smtClean="0"/>
              <a:t>, датчики топлива…</a:t>
            </a:r>
          </a:p>
          <a:p>
            <a:r>
              <a:rPr lang="ru-RU" sz="2000" dirty="0" smtClean="0"/>
              <a:t>Персональные идентификаторы (</a:t>
            </a:r>
            <a:r>
              <a:rPr lang="ru-RU" sz="2000" dirty="0" smtClean="0">
                <a:hlinkClick r:id="rId7" tooltip="RFID"/>
              </a:rPr>
              <a:t>RFID</a:t>
            </a:r>
            <a:r>
              <a:rPr lang="ru-RU" sz="2000" dirty="0" smtClean="0"/>
              <a:t> карты, </a:t>
            </a:r>
            <a:r>
              <a:rPr lang="ru-RU" sz="2000" dirty="0" err="1" smtClean="0"/>
              <a:t>IButton</a:t>
            </a:r>
            <a:r>
              <a:rPr lang="ru-RU" sz="2000" dirty="0" smtClean="0"/>
              <a:t>)</a:t>
            </a:r>
          </a:p>
          <a:p>
            <a:r>
              <a:rPr lang="ru-RU" sz="2000" dirty="0" smtClean="0"/>
              <a:t>Системы параллельного вождения</a:t>
            </a:r>
          </a:p>
          <a:p>
            <a:r>
              <a:rPr lang="ru-RU" sz="2000" dirty="0" smtClean="0"/>
              <a:t>Системы дифференцированного внесения</a:t>
            </a:r>
          </a:p>
          <a:p>
            <a:r>
              <a:rPr lang="ru-RU" sz="2000" dirty="0" smtClean="0">
                <a:hlinkClick r:id="rId8" tooltip="БПЛА"/>
              </a:rPr>
              <a:t>БПЛА</a:t>
            </a:r>
            <a:r>
              <a:rPr lang="ru-RU" sz="2000" dirty="0" smtClean="0"/>
              <a:t>/</a:t>
            </a:r>
            <a:r>
              <a:rPr lang="ru-RU" sz="2000" dirty="0" err="1" smtClean="0"/>
              <a:t>Дроны</a:t>
            </a:r>
            <a:endParaRPr lang="ru-RU" sz="2000" dirty="0" smtClean="0"/>
          </a:p>
          <a:p>
            <a:r>
              <a:rPr lang="ru-RU" sz="2000" dirty="0" smtClean="0"/>
              <a:t>Умные </a:t>
            </a:r>
            <a:r>
              <a:rPr lang="ru-RU" sz="2000" dirty="0" err="1" smtClean="0"/>
              <a:t>метео-станции</a:t>
            </a:r>
            <a:r>
              <a:rPr lang="ru-RU" sz="2000" dirty="0" smtClean="0"/>
              <a:t>, анализаторы почвы…</a:t>
            </a:r>
          </a:p>
          <a:p>
            <a:r>
              <a:rPr lang="ru-RU" sz="2000" dirty="0" err="1" smtClean="0"/>
              <a:t>Весо-измерительные</a:t>
            </a:r>
            <a:r>
              <a:rPr lang="ru-RU" sz="2000" dirty="0" smtClean="0"/>
              <a:t> приборы</a:t>
            </a:r>
          </a:p>
          <a:p>
            <a:r>
              <a:rPr lang="ru-RU" sz="2000" dirty="0" smtClean="0"/>
              <a:t>IP камеры</a:t>
            </a:r>
          </a:p>
          <a:p>
            <a:r>
              <a:rPr lang="ru-RU" sz="2000" dirty="0" smtClean="0"/>
              <a:t>Датчики активности животных, системы доения животных</a:t>
            </a:r>
          </a:p>
          <a:p>
            <a:r>
              <a:rPr lang="ru-RU" sz="2000" dirty="0" smtClean="0">
                <a:hlinkClick r:id="rId9" tooltip="Смартфон"/>
              </a:rPr>
              <a:t>Смартфоны</a:t>
            </a:r>
            <a:r>
              <a:rPr lang="ru-RU" sz="2000" dirty="0" smtClean="0"/>
              <a:t>/Планшеты</a:t>
            </a:r>
          </a:p>
          <a:p>
            <a:r>
              <a:rPr lang="ru-RU" sz="2000" dirty="0" smtClean="0">
                <a:hlinkClick r:id="rId10" tooltip="ERP системы"/>
              </a:rPr>
              <a:t>ERP системы</a:t>
            </a:r>
            <a:endParaRPr lang="ru-RU" sz="2000" dirty="0" smtClean="0"/>
          </a:p>
          <a:p>
            <a:endParaRPr lang="ru-RU" altLang="zh-CN" sz="2000" dirty="0">
              <a:cs typeface="+mn-l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-12700" y="31203"/>
            <a:ext cx="9159240" cy="897467"/>
            <a:chOff x="-20" y="-12"/>
            <a:chExt cx="14424" cy="1060"/>
          </a:xfrm>
        </p:grpSpPr>
        <p:pic>
          <p:nvPicPr>
            <p:cNvPr id="20" name="Замещающая рамка рисунка 13" descr="фон"/>
            <p:cNvPicPr>
              <a:picLocks noChangeAspect="1"/>
            </p:cNvPicPr>
            <p:nvPr/>
          </p:nvPicPr>
          <p:blipFill>
            <a:blip r:embed="rId11"/>
            <a:srcRect t="22778" b="44132"/>
            <a:stretch>
              <a:fillRect/>
            </a:stretch>
          </p:blipFill>
          <p:spPr>
            <a:xfrm flipH="1">
              <a:off x="-20" y="-12"/>
              <a:ext cx="10141" cy="1046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4" name="Прямоугольник 3"/>
            <p:cNvSpPr/>
            <p:nvPr/>
          </p:nvSpPr>
          <p:spPr>
            <a:xfrm>
              <a:off x="-20" y="0"/>
              <a:ext cx="14424" cy="1049"/>
            </a:xfrm>
            <a:prstGeom prst="rect">
              <a:avLst/>
            </a:prstGeom>
            <a:solidFill>
              <a:srgbClr val="3FAB3C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525" tIns="136525" rIns="136525" bIns="136525" rtlCol="0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5" name="Заголовок 12"/>
          <p:cNvSpPr>
            <a:spLocks noGrp="1"/>
          </p:cNvSpPr>
          <p:nvPr>
            <p:ph type="title" idx="4294967295"/>
          </p:nvPr>
        </p:nvSpPr>
        <p:spPr>
          <a:xfrm>
            <a:off x="426086" y="149014"/>
            <a:ext cx="8411845" cy="641773"/>
          </a:xfrm>
        </p:spPr>
        <p:txBody>
          <a:bodyPr lIns="91440" tIns="45720" rIns="91440" bIns="45720" anchor="b">
            <a:normAutofit/>
          </a:bodyPr>
          <a:lstStyle/>
          <a:p>
            <a:pPr algn="ctr" defTabSz="914400">
              <a:buNone/>
            </a:pPr>
            <a:r>
              <a:rPr lang="ru-RU" altLang="zh-CN" spc="100" dirty="0" smtClean="0">
                <a:solidFill>
                  <a:schemeClr val="bg1"/>
                </a:solidFill>
                <a:cs typeface="+mj-lt"/>
              </a:rPr>
              <a:t>Элементы </a:t>
            </a:r>
            <a:r>
              <a:rPr lang="en-US" altLang="zh-CN" spc="100" dirty="0" err="1" smtClean="0">
                <a:solidFill>
                  <a:schemeClr val="bg1"/>
                </a:solidFill>
                <a:cs typeface="+mj-lt"/>
              </a:rPr>
              <a:t>IoT</a:t>
            </a:r>
            <a:r>
              <a:rPr lang="ru-RU" altLang="zh-CN" spc="100" dirty="0" smtClean="0">
                <a:solidFill>
                  <a:schemeClr val="bg1"/>
                </a:solidFill>
                <a:cs typeface="+mj-lt"/>
              </a:rPr>
              <a:t> в СХ</a:t>
            </a:r>
            <a:endParaRPr lang="ru-RU" altLang="zh-CN" sz="2800" b="1" kern="1200" spc="100" baseline="0" dirty="0">
              <a:solidFill>
                <a:schemeClr val="bg1"/>
              </a:solidFill>
              <a:ea typeface="+mj-ea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"/>
          <a:stretch/>
        </p:blipFill>
        <p:spPr>
          <a:xfrm>
            <a:off x="3718247" y="2173421"/>
            <a:ext cx="4968553" cy="3221316"/>
          </a:xfrm>
          <a:prstGeom prst="rect">
            <a:avLst/>
          </a:prstGeom>
          <a:ln w="73025" cmpd="dbl">
            <a:solidFill>
              <a:schemeClr val="bg1">
                <a:lumMod val="95000"/>
              </a:schemeClr>
            </a:solidFill>
            <a:miter lim="800000"/>
          </a:ln>
        </p:spPr>
      </p:pic>
      <p:sp>
        <p:nvSpPr>
          <p:cNvPr id="21" name="TextBox 20"/>
          <p:cNvSpPr txBox="1"/>
          <p:nvPr/>
        </p:nvSpPr>
        <p:spPr>
          <a:xfrm>
            <a:off x="323528" y="2055619"/>
            <a:ext cx="580497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>
                <a:solidFill>
                  <a:srgbClr val="104BA7"/>
                </a:solidFill>
                <a:latin typeface="CentSchbkCyrill BT" panose="02040603050705020303" pitchFamily="18" charset="-52"/>
              </a:rPr>
              <a:t>Контроль состояния:</a:t>
            </a:r>
          </a:p>
          <a:p>
            <a:endParaRPr lang="ru-RU" sz="1600" b="1" dirty="0" smtClean="0">
              <a:solidFill>
                <a:srgbClr val="104BA7"/>
              </a:solidFill>
              <a:latin typeface="CentSchbkCyrill BT" panose="02040603050705020303" pitchFamily="18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entSchbkCyrill BT" panose="02040603050705020303" pitchFamily="18" charset="-52"/>
              </a:rPr>
              <a:t>Включен дальний </a:t>
            </a:r>
            <a:r>
              <a:rPr lang="ru-RU" sz="1400" dirty="0">
                <a:latin typeface="CentSchbkCyrill BT" panose="02040603050705020303" pitchFamily="18" charset="-52"/>
              </a:rPr>
              <a:t>свет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Бункер зерна 100%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Бункер зерна 70%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Открыт вход в зерновой </a:t>
            </a:r>
            <a:r>
              <a:rPr lang="ru-RU" sz="1400" dirty="0" smtClean="0">
                <a:latin typeface="CentSchbkCyrill BT" panose="02040603050705020303" pitchFamily="18" charset="-52"/>
              </a:rPr>
              <a:t>бункер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entSchbkCyrill BT" panose="02040603050705020303" pitchFamily="18" charset="-52"/>
              </a:rPr>
              <a:t>Вкл. </a:t>
            </a:r>
            <a:r>
              <a:rPr lang="ru-RU" sz="1400" dirty="0">
                <a:latin typeface="CentSchbkCyrill BT" panose="02040603050705020303" pitchFamily="18" charset="-52"/>
              </a:rPr>
              <a:t>привод выгрузного </a:t>
            </a:r>
            <a:r>
              <a:rPr lang="ru-RU" sz="1400" dirty="0" smtClean="0">
                <a:latin typeface="CentSchbkCyrill BT" panose="02040603050705020303" pitchFamily="18" charset="-52"/>
              </a:rPr>
              <a:t>шнека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Оператор отсутствует</a:t>
            </a:r>
            <a:r>
              <a:rPr lang="ru-RU" sz="1400" dirty="0" smtClean="0">
                <a:latin typeface="CentSchbkCyrill BT" panose="02040603050705020303" pitchFamily="18" charset="-52"/>
              </a:rPr>
              <a:t>!</a:t>
            </a:r>
            <a:r>
              <a:rPr lang="ru-RU" sz="1400" dirty="0">
                <a:latin typeface="CentSchbkCyrill BT" panose="02040603050705020303" pitchFamily="18" charset="-52"/>
              </a:rPr>
              <a:t>	</a:t>
            </a:r>
            <a:endParaRPr lang="ru-RU" sz="1400" dirty="0" smtClean="0">
              <a:latin typeface="CentSchbkCyrill BT" panose="02040603050705020303" pitchFamily="18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CentSchbkCyrill BT" panose="02040603050705020303" pitchFamily="18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>
              <a:latin typeface="CentSchbkCyrill BT" panose="02040603050705020303" pitchFamily="18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CentSchbkCyrill BT" panose="02040603050705020303" pitchFamily="18" charset="-52"/>
            </a:endParaRPr>
          </a:p>
          <a:p>
            <a:r>
              <a:rPr lang="ru-RU" sz="1400" b="1" u="sng" dirty="0" smtClean="0">
                <a:solidFill>
                  <a:srgbClr val="104BA7"/>
                </a:solidFill>
                <a:latin typeface="CentSchbkCyrill BT" panose="02040603050705020303" pitchFamily="18" charset="-52"/>
              </a:rPr>
              <a:t>Контроль работы двигателя:</a:t>
            </a:r>
          </a:p>
          <a:p>
            <a:endParaRPr lang="ru-RU" sz="1400" dirty="0" smtClean="0">
              <a:latin typeface="CentSchbkCyrill BT" panose="02040603050705020303" pitchFamily="18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Засорен масляный фильтр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entSchbkCyrill BT" panose="02040603050705020303" pitchFamily="18" charset="-52"/>
              </a:rPr>
              <a:t>Засорен </a:t>
            </a:r>
            <a:r>
              <a:rPr lang="ru-RU" sz="1400" dirty="0">
                <a:latin typeface="CentSchbkCyrill BT" panose="02040603050705020303" pitchFamily="18" charset="-52"/>
              </a:rPr>
              <a:t>топливный </a:t>
            </a:r>
            <a:r>
              <a:rPr lang="ru-RU" sz="1400" dirty="0" smtClean="0">
                <a:latin typeface="CentSchbkCyrill BT" panose="02040603050705020303" pitchFamily="18" charset="-52"/>
              </a:rPr>
              <a:t>фильтр</a:t>
            </a:r>
            <a:endParaRPr lang="ru-RU" sz="1400" dirty="0">
              <a:latin typeface="CentSchbkCyrill BT" panose="02040603050705020303" pitchFamily="18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Засорен воздушный </a:t>
            </a:r>
            <a:r>
              <a:rPr lang="ru-RU" sz="1400" dirty="0" smtClean="0">
                <a:latin typeface="CentSchbkCyrill BT" panose="02040603050705020303" pitchFamily="18" charset="-52"/>
              </a:rPr>
              <a:t>фильтр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CentSchbkCyrill BT" panose="02040603050705020303" pitchFamily="18" charset="-52"/>
              </a:rPr>
              <a:t>Аварийное </a:t>
            </a:r>
            <a:r>
              <a:rPr lang="ru-RU" sz="1400" dirty="0">
                <a:latin typeface="CentSchbkCyrill BT" panose="02040603050705020303" pitchFamily="18" charset="-52"/>
              </a:rPr>
              <a:t>давление </a:t>
            </a:r>
            <a:r>
              <a:rPr lang="ru-RU" sz="1400" dirty="0" smtClean="0">
                <a:latin typeface="CentSchbkCyrill BT" panose="02040603050705020303" pitchFamily="18" charset="-52"/>
              </a:rPr>
              <a:t>масла</a:t>
            </a:r>
            <a:endParaRPr lang="ru-RU" sz="1400" dirty="0">
              <a:latin typeface="CentSchbkCyrill BT" panose="02040603050705020303" pitchFamily="18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Аварийный уровень охлаждающей </a:t>
            </a:r>
            <a:r>
              <a:rPr lang="ru-RU" sz="1400" dirty="0" smtClean="0">
                <a:latin typeface="CentSchbkCyrill BT" panose="02040603050705020303" pitchFamily="18" charset="-52"/>
              </a:rPr>
              <a:t>жидкости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Аварийная температура охлаждающей жидкости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99098" y="1945568"/>
            <a:ext cx="82877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8" y="1355957"/>
            <a:ext cx="540000" cy="540000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0" y="503238"/>
            <a:ext cx="9144000" cy="563562"/>
          </a:xfrm>
          <a:noFill/>
        </p:spPr>
        <p:txBody>
          <a:bodyPr/>
          <a:lstStyle/>
          <a:p>
            <a:pPr algn="ctr"/>
            <a:r>
              <a:rPr lang="ru-RU" sz="2000" dirty="0" smtClean="0">
                <a:latin typeface="CentSchbkCyrill BT" panose="02040603050705020303" pitchFamily="18" charset="-52"/>
              </a:rPr>
              <a:t>Комбайны </a:t>
            </a:r>
            <a:r>
              <a:rPr lang="ru-RU" sz="2000" dirty="0">
                <a:latin typeface="CentSchbkCyrill BT" panose="02040603050705020303" pitchFamily="18" charset="-52"/>
              </a:rPr>
              <a:t>ПОЛЕСЬЕ </a:t>
            </a:r>
            <a:r>
              <a:rPr lang="ru-RU" sz="2000" dirty="0" smtClean="0">
                <a:latin typeface="CentSchbkCyrill BT" panose="02040603050705020303" pitchFamily="18" charset="-52"/>
              </a:rPr>
              <a:t>серии </a:t>
            </a:r>
            <a:r>
              <a:rPr lang="en-US" sz="2000" dirty="0" smtClean="0">
                <a:latin typeface="CentSchbkCyrill BT" panose="02040603050705020303" pitchFamily="18" charset="-52"/>
              </a:rPr>
              <a:t>GS1</a:t>
            </a:r>
            <a:r>
              <a:rPr lang="ru-RU" sz="2000" dirty="0" smtClean="0">
                <a:latin typeface="CentSchbkCyrill BT" panose="02040603050705020303" pitchFamily="18" charset="-52"/>
              </a:rPr>
              <a:t>2</a:t>
            </a:r>
            <a:endParaRPr lang="ru-RU" sz="2000" dirty="0">
              <a:latin typeface="CentSchbkCyrill BT" panose="02040603050705020303" pitchFamily="18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1105" y="1511837"/>
            <a:ext cx="542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FF0000"/>
                </a:solidFill>
                <a:latin typeface="CentSchbkCyrill BT" panose="02040603050705020303" pitchFamily="18" charset="-52"/>
              </a:rPr>
              <a:t>Полесье КЗС-1218</a:t>
            </a:r>
            <a:r>
              <a:rPr lang="en-US" b="1" dirty="0" smtClean="0">
                <a:solidFill>
                  <a:srgbClr val="FF0000"/>
                </a:solidFill>
                <a:latin typeface="CentSchbkCyrill BT" panose="02040603050705020303" pitchFamily="18" charset="-52"/>
              </a:rPr>
              <a:t> </a:t>
            </a:r>
            <a:endParaRPr lang="en-US" b="1" dirty="0">
              <a:solidFill>
                <a:srgbClr val="FF0000"/>
              </a:solidFill>
              <a:latin typeface="CentSchbkCyrill BT" panose="02040603050705020303" pitchFamily="18" charset="-52"/>
            </a:endParaRPr>
          </a:p>
        </p:txBody>
      </p:sp>
      <p:pic>
        <p:nvPicPr>
          <p:cNvPr id="9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357629"/>
            <a:ext cx="1944216" cy="76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3238"/>
            <a:ext cx="9144000" cy="563562"/>
          </a:xfrm>
          <a:noFill/>
        </p:spPr>
        <p:txBody>
          <a:bodyPr/>
          <a:lstStyle/>
          <a:p>
            <a:pPr algn="ctr"/>
            <a:r>
              <a:rPr lang="ru-RU" sz="2000" dirty="0">
                <a:latin typeface="CentSchbkCyrill BT" panose="02040603050705020303" pitchFamily="18" charset="-52"/>
              </a:rPr>
              <a:t>Строительная техника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99098" y="1945568"/>
            <a:ext cx="8287702" cy="0"/>
          </a:xfrm>
          <a:prstGeom prst="line">
            <a:avLst/>
          </a:prstGeom>
          <a:ln w="38100">
            <a:solidFill>
              <a:srgbClr val="F4C3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61105" y="1511837"/>
            <a:ext cx="5425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rgbClr val="020202"/>
                </a:solidFill>
                <a:latin typeface="CentSchbkCyrill BT" panose="02040603050705020303" pitchFamily="18" charset="-52"/>
              </a:rPr>
              <a:t>Телескопический погрузчик </a:t>
            </a:r>
            <a:r>
              <a:rPr lang="en-US" sz="2000" b="1" dirty="0">
                <a:solidFill>
                  <a:srgbClr val="020202"/>
                </a:solidFill>
                <a:latin typeface="CentSchbkCyrill BT" panose="02040603050705020303" pitchFamily="18" charset="-52"/>
              </a:rPr>
              <a:t>CAT TH337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3" y="1448325"/>
            <a:ext cx="2160000" cy="3732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b="10482"/>
          <a:stretch/>
        </p:blipFill>
        <p:spPr>
          <a:xfrm>
            <a:off x="2534757" y="2151512"/>
            <a:ext cx="6338879" cy="38882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0537" y="2387266"/>
            <a:ext cx="3145413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104BA7"/>
                </a:solidFill>
                <a:latin typeface="CentSchbkCyrill BT" panose="02040603050705020303" pitchFamily="18" charset="-52"/>
              </a:rPr>
              <a:t>Динамические параметры:</a:t>
            </a:r>
          </a:p>
          <a:p>
            <a:endParaRPr lang="ru-RU" sz="1600" b="1" dirty="0">
              <a:solidFill>
                <a:srgbClr val="104BA7"/>
              </a:solidFill>
              <a:latin typeface="CentSchbkCyrill BT" panose="02040603050705020303" pitchFamily="18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Температура двигателя (</a:t>
            </a:r>
            <a:r>
              <a:rPr lang="en-US" sz="1400" dirty="0">
                <a:latin typeface="CentSchbkCyrill BT" panose="02040603050705020303" pitchFamily="18" charset="-52"/>
              </a:rPr>
              <a:t>°C</a:t>
            </a:r>
            <a:r>
              <a:rPr lang="ru-RU" sz="1400" dirty="0">
                <a:latin typeface="CentSchbkCyrill BT" panose="02040603050705020303" pitchFamily="18" charset="-5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Скорость (км/ч)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Пробег (км)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Время работы двигателя (ч.)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Уровень топлива (% или л.)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Обороты двигателя (об/мин)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Нагрузка на двигатель (%)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Положение педали газа (%)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CentSchbkCyrill BT" panose="02040603050705020303" pitchFamily="18" charset="-52"/>
            </a:endParaRPr>
          </a:p>
          <a:p>
            <a:r>
              <a:rPr lang="ru-RU" sz="1600" b="1" dirty="0" err="1">
                <a:solidFill>
                  <a:srgbClr val="E79822"/>
                </a:solidFill>
                <a:latin typeface="CentSchbkCyrill BT" panose="02040603050705020303" pitchFamily="18" charset="-52"/>
              </a:rPr>
              <a:t>Спецпараметры</a:t>
            </a:r>
            <a:r>
              <a:rPr lang="ru-RU" sz="1600" b="1" dirty="0">
                <a:solidFill>
                  <a:srgbClr val="E79822"/>
                </a:solidFill>
                <a:latin typeface="CentSchbkCyrill BT" panose="02040603050705020303" pitchFamily="18" charset="-52"/>
              </a:rPr>
              <a:t>:</a:t>
            </a:r>
          </a:p>
          <a:p>
            <a:endParaRPr lang="ru-RU" sz="1600" b="1" dirty="0">
              <a:solidFill>
                <a:srgbClr val="FFC000"/>
              </a:solidFill>
              <a:latin typeface="CentSchbkCyrill BT" panose="02040603050705020303" pitchFamily="18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Наклон укосины (</a:t>
            </a:r>
            <a:r>
              <a:rPr lang="en-US" sz="1400" dirty="0">
                <a:latin typeface="CentSchbkCyrill BT" panose="02040603050705020303" pitchFamily="18" charset="-52"/>
              </a:rPr>
              <a:t>°</a:t>
            </a:r>
            <a:r>
              <a:rPr lang="ru-RU" sz="1400" dirty="0">
                <a:latin typeface="CentSchbkCyrill BT" panose="02040603050705020303" pitchFamily="18" charset="-52"/>
              </a:rPr>
              <a:t>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4288" y="357629"/>
            <a:ext cx="1944216" cy="767115"/>
          </a:xfrm>
          <a:prstGeom prst="rect">
            <a:avLst/>
          </a:prstGeom>
        </p:spPr>
      </p:pic>
      <p:pic>
        <p:nvPicPr>
          <p:cNvPr id="11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61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3238"/>
            <a:ext cx="9144000" cy="563562"/>
          </a:xfrm>
          <a:noFill/>
        </p:spPr>
        <p:txBody>
          <a:bodyPr/>
          <a:lstStyle/>
          <a:p>
            <a:pPr algn="ctr"/>
            <a:r>
              <a:rPr lang="ru-RU" sz="2000" dirty="0">
                <a:latin typeface="CentSchbkCyrill BT" panose="02040603050705020303" pitchFamily="18" charset="-52"/>
              </a:rPr>
              <a:t>Коммунальная техника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48329" y="2076642"/>
            <a:ext cx="3145413" cy="16312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104BA7"/>
                </a:solidFill>
                <a:latin typeface="CentSchbkCyrill BT" panose="02040603050705020303" pitchFamily="18" charset="-52"/>
              </a:rPr>
              <a:t>Динамические параметры: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Время работы двигателя (ч.)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Уровень топлива (% или л.)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Обороты двигателя (об/мин)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Скорость (км/ч)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Температура двигателя (</a:t>
            </a:r>
            <a:r>
              <a:rPr lang="en-US" sz="1400" dirty="0">
                <a:latin typeface="CentSchbkCyrill BT" panose="02040603050705020303" pitchFamily="18" charset="-52"/>
              </a:rPr>
              <a:t>°C</a:t>
            </a:r>
            <a:r>
              <a:rPr lang="ru-RU" sz="1400" dirty="0">
                <a:latin typeface="CentSchbkCyrill BT" panose="02040603050705020303" pitchFamily="18" charset="-5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Положение педаль газа (%)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99098" y="1945568"/>
            <a:ext cx="8287702" cy="0"/>
          </a:xfrm>
          <a:prstGeom prst="line">
            <a:avLst/>
          </a:prstGeom>
          <a:ln w="38100">
            <a:solidFill>
              <a:srgbClr val="7B6C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8" y="1196752"/>
            <a:ext cx="2160000" cy="60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61105" y="1511837"/>
            <a:ext cx="5551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7B6C5F"/>
                </a:solidFill>
                <a:latin typeface="CentSchbkCyrill BT" panose="02040603050705020303" pitchFamily="18" charset="-52"/>
              </a:rPr>
              <a:t>Подметально-уборочная машина </a:t>
            </a:r>
            <a:r>
              <a:rPr lang="en-US" sz="2000" b="1" dirty="0" err="1">
                <a:solidFill>
                  <a:srgbClr val="7B6C5F"/>
                </a:solidFill>
                <a:latin typeface="CentSchbkCyrill BT" panose="02040603050705020303" pitchFamily="18" charset="-52"/>
              </a:rPr>
              <a:t>CityCat</a:t>
            </a:r>
            <a:r>
              <a:rPr lang="en-US" sz="2000" b="1" dirty="0">
                <a:solidFill>
                  <a:srgbClr val="7B6C5F"/>
                </a:solidFill>
                <a:latin typeface="CentSchbkCyrill BT" panose="02040603050705020303" pitchFamily="18" charset="-52"/>
              </a:rPr>
              <a:t> 2020</a:t>
            </a:r>
            <a:endParaRPr lang="ru-RU" sz="2000" b="1" dirty="0">
              <a:solidFill>
                <a:srgbClr val="7B6C5F"/>
              </a:solidFill>
              <a:latin typeface="CentSchbkCyrill BT" panose="02040603050705020303" pitchFamily="18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44" y="2855491"/>
            <a:ext cx="4608112" cy="29449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197" y="4783456"/>
            <a:ext cx="540000" cy="5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355420"/>
            <a:ext cx="540000" cy="5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84" y="5927239"/>
            <a:ext cx="540000" cy="5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0" y="4663218"/>
            <a:ext cx="540000" cy="5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8" y="2524404"/>
            <a:ext cx="540000" cy="5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202297"/>
            <a:ext cx="540000" cy="54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TextBox 29"/>
          <p:cNvSpPr txBox="1"/>
          <p:nvPr/>
        </p:nvSpPr>
        <p:spPr>
          <a:xfrm>
            <a:off x="6411197" y="4853444"/>
            <a:ext cx="2136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SchbkCyrill BT" panose="02040603050705020303" pitchFamily="18" charset="-52"/>
              </a:rPr>
              <a:t>Работа джойстика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08144" y="5437738"/>
            <a:ext cx="1999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SchbkCyrill BT" panose="02040603050705020303" pitchFamily="18" charset="-52"/>
              </a:rPr>
              <a:t>Включение щеток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47966" y="6032629"/>
            <a:ext cx="2640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SchbkCyrill BT" panose="02040603050705020303" pitchFamily="18" charset="-52"/>
              </a:rPr>
              <a:t>Включение подачи воды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9901" y="5187977"/>
            <a:ext cx="2640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SchbkCyrill BT" panose="02040603050705020303" pitchFamily="18" charset="-52"/>
              </a:rPr>
              <a:t>Включение пылесоса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06099" y="2636826"/>
            <a:ext cx="2372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SchbkCyrill BT" panose="02040603050705020303" pitchFamily="18" charset="-52"/>
              </a:rPr>
              <a:t>Выгрузка из бункера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408144" y="4339843"/>
            <a:ext cx="3168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SchbkCyrill BT" panose="02040603050705020303" pitchFamily="18" charset="-52"/>
              </a:rPr>
              <a:t>Мойка высокого давления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 flipH="1" flipV="1">
            <a:off x="3713484" y="4262492"/>
            <a:ext cx="2010644" cy="790964"/>
          </a:xfrm>
          <a:prstGeom prst="straightConnector1">
            <a:avLst/>
          </a:prstGeom>
          <a:ln w="38100">
            <a:solidFill>
              <a:srgbClr val="FF8C2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 flipV="1">
            <a:off x="5003525" y="5582664"/>
            <a:ext cx="720603" cy="82150"/>
          </a:xfrm>
          <a:prstGeom prst="straightConnector1">
            <a:avLst/>
          </a:prstGeom>
          <a:ln w="38100">
            <a:solidFill>
              <a:srgbClr val="FF8C2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 flipV="1">
            <a:off x="2753693" y="5053456"/>
            <a:ext cx="1227644" cy="729186"/>
          </a:xfrm>
          <a:prstGeom prst="straightConnector1">
            <a:avLst/>
          </a:prstGeom>
          <a:ln w="38100">
            <a:solidFill>
              <a:srgbClr val="FF8C2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1010902" y="4933218"/>
            <a:ext cx="1548196" cy="58717"/>
          </a:xfrm>
          <a:prstGeom prst="straightConnector1">
            <a:avLst/>
          </a:prstGeom>
          <a:ln w="38100">
            <a:solidFill>
              <a:srgbClr val="FF8C2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 flipV="1">
            <a:off x="2771804" y="3533306"/>
            <a:ext cx="2952324" cy="938991"/>
          </a:xfrm>
          <a:prstGeom prst="straightConnector1">
            <a:avLst/>
          </a:prstGeom>
          <a:ln w="38100">
            <a:solidFill>
              <a:srgbClr val="FF8C2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669098" y="3141833"/>
            <a:ext cx="1049989" cy="781468"/>
          </a:xfrm>
          <a:prstGeom prst="straightConnector1">
            <a:avLst/>
          </a:prstGeom>
          <a:ln w="38100">
            <a:solidFill>
              <a:srgbClr val="FF8C2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93" y="5936570"/>
            <a:ext cx="540000" cy="5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8" y="5930992"/>
            <a:ext cx="540000" cy="5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77" y="5936087"/>
            <a:ext cx="540000" cy="5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88" y="5938907"/>
            <a:ext cx="540000" cy="54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7" name="TextBox 56"/>
          <p:cNvSpPr txBox="1"/>
          <p:nvPr/>
        </p:nvSpPr>
        <p:spPr>
          <a:xfrm>
            <a:off x="328883" y="2080737"/>
            <a:ext cx="3839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B31D"/>
                </a:solidFill>
                <a:latin typeface="CentSchbkCyrill BT" panose="02040603050705020303" pitchFamily="18" charset="-52"/>
              </a:rPr>
              <a:t>Контроль работы оборудования: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3769" y="5544012"/>
            <a:ext cx="2937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CentSchbkCyrill BT" panose="02040603050705020303" pitchFamily="18" charset="-52"/>
              </a:rPr>
              <a:t>Аварийные индикаторы: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38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164288" y="357629"/>
            <a:ext cx="1944216" cy="76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06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3238"/>
            <a:ext cx="9144000" cy="563562"/>
          </a:xfrm>
          <a:noFill/>
        </p:spPr>
        <p:txBody>
          <a:bodyPr/>
          <a:lstStyle/>
          <a:p>
            <a:pPr algn="ctr"/>
            <a:r>
              <a:rPr lang="ru-RU" sz="2000" dirty="0">
                <a:latin typeface="CentSchbkCyrill BT" panose="02040603050705020303" pitchFamily="18" charset="-52"/>
              </a:rPr>
              <a:t>Лесозаготовительная техника</a:t>
            </a:r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:</a:t>
            </a: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8" y="1484857"/>
            <a:ext cx="3240000" cy="64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4904"/>
            <a:ext cx="5178738" cy="37267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52120" y="3074950"/>
            <a:ext cx="314541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104BA7"/>
                </a:solidFill>
                <a:latin typeface="CentSchbkCyrill BT" panose="02040603050705020303" pitchFamily="18" charset="-52"/>
              </a:rPr>
              <a:t>Динамические параметры:</a:t>
            </a:r>
            <a:endParaRPr lang="en-US" sz="1600" b="1" dirty="0">
              <a:solidFill>
                <a:srgbClr val="104BA7"/>
              </a:solidFill>
              <a:latin typeface="CentSchbkCyrill BT" panose="02040603050705020303" pitchFamily="18" charset="-52"/>
            </a:endParaRPr>
          </a:p>
          <a:p>
            <a:endParaRPr lang="ru-RU" sz="2000" b="1" dirty="0">
              <a:solidFill>
                <a:schemeClr val="bg2">
                  <a:lumMod val="50000"/>
                </a:schemeClr>
              </a:solidFill>
              <a:latin typeface="CentSchbkCyrill BT" panose="02040603050705020303" pitchFamily="18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Время работы двигателя (ч.)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Пробег (км)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Полный расход топлива (л.)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Уровень топлива (% или л.)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Обороты двигателя (об/мин)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Скорость (км/ч)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Температура двигателя (</a:t>
            </a:r>
            <a:r>
              <a:rPr lang="en-US" sz="1400" dirty="0">
                <a:latin typeface="CentSchbkCyrill BT" panose="02040603050705020303" pitchFamily="18" charset="-52"/>
              </a:rPr>
              <a:t>°C</a:t>
            </a:r>
            <a:r>
              <a:rPr lang="ru-RU" sz="1400" dirty="0">
                <a:latin typeface="CentSchbkCyrill BT" panose="02040603050705020303" pitchFamily="18" charset="-5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Нагрузка на двигатель (%)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SchbkCyrill BT" panose="02040603050705020303" pitchFamily="18" charset="-52"/>
              </a:rPr>
              <a:t>Положение педаль газа (%)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99098" y="2348880"/>
            <a:ext cx="8287702" cy="0"/>
          </a:xfrm>
          <a:prstGeom prst="line">
            <a:avLst/>
          </a:prstGeom>
          <a:ln w="38100">
            <a:solidFill>
              <a:srgbClr val="1778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279264" y="1892393"/>
            <a:ext cx="2613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solidFill>
                  <a:srgbClr val="1A6E1F"/>
                </a:solidFill>
                <a:latin typeface="CentSchbkCyrill BT" panose="02040603050705020303" pitchFamily="18" charset="-52"/>
              </a:rPr>
              <a:t>Форвардер</a:t>
            </a:r>
            <a:r>
              <a:rPr lang="ru-RU" sz="2000" b="1" dirty="0">
                <a:solidFill>
                  <a:srgbClr val="1A6E1F"/>
                </a:solidFill>
                <a:latin typeface="CentSchbkCyrill BT" panose="02040603050705020303" pitchFamily="18" charset="-52"/>
              </a:rPr>
              <a:t> </a:t>
            </a:r>
            <a:r>
              <a:rPr lang="en-US" sz="2000" b="1" dirty="0">
                <a:solidFill>
                  <a:srgbClr val="1A6E1F"/>
                </a:solidFill>
                <a:latin typeface="CentSchbkCyrill BT" panose="02040603050705020303" pitchFamily="18" charset="-52"/>
              </a:rPr>
              <a:t>1210E </a:t>
            </a:r>
            <a:endParaRPr lang="ru-RU" sz="2000" b="1" dirty="0">
              <a:solidFill>
                <a:srgbClr val="1A6E1F"/>
              </a:solidFill>
              <a:latin typeface="CentSchbkCyrill BT" panose="02040603050705020303" pitchFamily="18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4288" y="357629"/>
            <a:ext cx="1944216" cy="767115"/>
          </a:xfrm>
          <a:prstGeom prst="rect">
            <a:avLst/>
          </a:prstGeom>
        </p:spPr>
      </p:pic>
      <p:pic>
        <p:nvPicPr>
          <p:cNvPr id="10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96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3238"/>
            <a:ext cx="7020272" cy="563562"/>
          </a:xfrm>
        </p:spPr>
        <p:txBody>
          <a:bodyPr/>
          <a:lstStyle/>
          <a:p>
            <a:pPr lvl="0" algn="ctr"/>
            <a:endParaRPr lang="ru-RU" sz="2000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395536" y="1700808"/>
            <a:ext cx="8208912" cy="329705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65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0"/>
              </a:spcBef>
            </a:pPr>
            <a:endParaRPr lang="en-US" sz="2000" dirty="0" smtClean="0">
              <a:latin typeface="CentSchbkCyrill BT" panose="02040603050705020303" pitchFamily="18" charset="-52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950"/>
              </a:spcBef>
            </a:pPr>
            <a:endParaRPr lang="en-US" sz="2000" dirty="0" smtClean="0">
              <a:latin typeface="CentSchbkCyrill BT" panose="02040603050705020303" pitchFamily="18" charset="-52"/>
              <a:cs typeface="Times New Roman"/>
            </a:endParaRPr>
          </a:p>
          <a:p>
            <a:pPr marL="12700" algn="ctr">
              <a:lnSpc>
                <a:spcPct val="100000"/>
              </a:lnSpc>
              <a:spcBef>
                <a:spcPts val="950"/>
              </a:spcBef>
            </a:pPr>
            <a:r>
              <a:rPr lang="ru-RU" sz="2800" dirty="0" smtClean="0">
                <a:solidFill>
                  <a:srgbClr val="002060"/>
                </a:solidFill>
                <a:latin typeface="CentSchbkCyrill BT" panose="02040603050705020303" pitchFamily="18" charset="-52"/>
                <a:cs typeface="Times New Roman"/>
              </a:rPr>
              <a:t>Спасибо за внимание</a:t>
            </a:r>
            <a:r>
              <a:rPr lang="en-US" sz="2800" dirty="0" smtClean="0">
                <a:solidFill>
                  <a:srgbClr val="002060"/>
                </a:solidFill>
                <a:latin typeface="CentSchbkCyrill BT" panose="02040603050705020303" pitchFamily="18" charset="-52"/>
                <a:cs typeface="Times New Roman"/>
              </a:rPr>
              <a:t>!</a:t>
            </a:r>
            <a:endParaRPr lang="ru-RU" sz="2800" dirty="0" smtClean="0">
              <a:solidFill>
                <a:srgbClr val="002060"/>
              </a:solidFill>
              <a:latin typeface="CentSchbkCyrill BT" panose="02040603050705020303" pitchFamily="18" charset="-52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endParaRPr lang="en-US" sz="1600" dirty="0" smtClean="0">
              <a:latin typeface="CentSchbkCyrill BT" panose="02040603050705020303" pitchFamily="18" charset="-52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endParaRPr lang="ru-RU" sz="1600" dirty="0" smtClean="0">
              <a:latin typeface="CentSchbkCyrill BT" panose="02040603050705020303" pitchFamily="18" charset="-52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lang="ru-RU" sz="1600" dirty="0" err="1" smtClean="0">
                <a:solidFill>
                  <a:srgbClr val="002060"/>
                </a:solidFill>
                <a:latin typeface="CentSchbkCyrill BT" panose="02040603050705020303" pitchFamily="18" charset="-52"/>
                <a:cs typeface="Times New Roman"/>
              </a:rPr>
              <a:t>Чуйкин</a:t>
            </a:r>
            <a:r>
              <a:rPr lang="ru-RU" sz="1600" dirty="0" smtClean="0">
                <a:solidFill>
                  <a:srgbClr val="002060"/>
                </a:solidFill>
                <a:latin typeface="CentSchbkCyrill BT" panose="02040603050705020303" pitchFamily="18" charset="-52"/>
                <a:cs typeface="Times New Roman"/>
              </a:rPr>
              <a:t> Андрей</a:t>
            </a:r>
            <a:endParaRPr lang="en-US" sz="1600" dirty="0" smtClean="0">
              <a:solidFill>
                <a:srgbClr val="002060"/>
              </a:solidFill>
              <a:latin typeface="CentSchbkCyrill BT" panose="02040603050705020303" pitchFamily="18" charset="-52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lang="en-US" sz="1600" dirty="0" smtClean="0">
                <a:solidFill>
                  <a:srgbClr val="002060"/>
                </a:solidFill>
                <a:latin typeface="CentSchbkCyrill BT" panose="02040603050705020303" pitchFamily="18" charset="-52"/>
                <a:cs typeface="Times New Roman"/>
              </a:rPr>
              <a:t>+7</a:t>
            </a:r>
            <a:r>
              <a:rPr lang="ru-RU" sz="1600" dirty="0" smtClean="0">
                <a:solidFill>
                  <a:srgbClr val="002060"/>
                </a:solidFill>
                <a:latin typeface="CentSchbkCyrill BT" panose="02040603050705020303" pitchFamily="18" charset="-52"/>
                <a:cs typeface="Times New Roman"/>
              </a:rPr>
              <a:t> 929 626 52 67</a:t>
            </a:r>
            <a:endParaRPr lang="en-US" sz="1600" dirty="0" smtClean="0">
              <a:solidFill>
                <a:srgbClr val="002060"/>
              </a:solidFill>
              <a:latin typeface="CentSchbkCyrill BT" panose="02040603050705020303" pitchFamily="18" charset="-52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lang="en-US" sz="1600" dirty="0" smtClean="0">
                <a:solidFill>
                  <a:srgbClr val="002060"/>
                </a:solidFill>
                <a:latin typeface="CentSchbkCyrill BT" panose="02040603050705020303" pitchFamily="18" charset="-52"/>
                <a:cs typeface="Times New Roman"/>
              </a:rPr>
              <a:t>forant@farvater-can.ru</a:t>
            </a:r>
            <a:endParaRPr sz="1600" dirty="0">
              <a:solidFill>
                <a:srgbClr val="002060"/>
              </a:solidFill>
              <a:latin typeface="CentSchbkCyrill BT" panose="02040603050705020303" pitchFamily="18" charset="-52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64288" y="357629"/>
            <a:ext cx="1944216" cy="767115"/>
          </a:xfrm>
          <a:prstGeom prst="rect">
            <a:avLst/>
          </a:prstGeom>
        </p:spPr>
      </p:pic>
      <p:pic>
        <p:nvPicPr>
          <p:cNvPr id="8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285728"/>
            <a:ext cx="1308806" cy="1000132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142844" y="5572140"/>
            <a:ext cx="7697470" cy="707390"/>
            <a:chOff x="207" y="6900"/>
            <a:chExt cx="12122" cy="1114"/>
          </a:xfrm>
        </p:grpSpPr>
        <p:pic>
          <p:nvPicPr>
            <p:cNvPr id="16" name="Изображение 10" descr="Снимок экрана 2018-10-17 в 16.01.56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3" r="36977" b="12165"/>
            <a:stretch>
              <a:fillRect/>
            </a:stretch>
          </p:blipFill>
          <p:spPr>
            <a:xfrm>
              <a:off x="7926" y="7314"/>
              <a:ext cx="860" cy="701"/>
            </a:xfrm>
            <a:prstGeom prst="rect">
              <a:avLst/>
            </a:prstGeom>
          </p:spPr>
        </p:pic>
        <p:pic>
          <p:nvPicPr>
            <p:cNvPr id="17" name="Изображение 9" descr="Цифровизация сельского хозяйства_ЛОГО_прозрачный фон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" y="6900"/>
              <a:ext cx="2168" cy="1043"/>
            </a:xfrm>
            <a:prstGeom prst="rect">
              <a:avLst/>
            </a:prstGeom>
          </p:spPr>
        </p:pic>
        <p:pic>
          <p:nvPicPr>
            <p:cNvPr id="18" name="Изображение 11" descr="Снимок экрана 2018-10-17 в 16.01.5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9" t="32847" r="22715" b="25547"/>
            <a:stretch>
              <a:fillRect/>
            </a:stretch>
          </p:blipFill>
          <p:spPr>
            <a:xfrm>
              <a:off x="10188" y="7514"/>
              <a:ext cx="1027" cy="380"/>
            </a:xfrm>
            <a:prstGeom prst="rect">
              <a:avLst/>
            </a:prstGeom>
          </p:spPr>
        </p:pic>
        <p:pic>
          <p:nvPicPr>
            <p:cNvPr id="19" name="Изображение 12" descr="Снимок экрана 2018-10-17 в 16.01.5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15" t="20681" b="25547"/>
            <a:stretch>
              <a:fillRect/>
            </a:stretch>
          </p:blipFill>
          <p:spPr>
            <a:xfrm>
              <a:off x="8897" y="7453"/>
              <a:ext cx="1254" cy="490"/>
            </a:xfrm>
            <a:prstGeom prst="rect">
              <a:avLst/>
            </a:prstGeom>
          </p:spPr>
        </p:pic>
        <p:cxnSp>
          <p:nvCxnSpPr>
            <p:cNvPr id="20" name="Прямое соединение 14"/>
            <p:cNvCxnSpPr/>
            <p:nvPr/>
          </p:nvCxnSpPr>
          <p:spPr>
            <a:xfrm>
              <a:off x="821" y="7308"/>
              <a:ext cx="11508" cy="0"/>
            </a:xfrm>
            <a:prstGeom prst="line">
              <a:avLst/>
            </a:prstGeom>
            <a:ln w="19050">
              <a:solidFill>
                <a:srgbClr val="6DB647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1" name="Замещающая рамка рисунка 13" descr="фон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gray">
          <a:xfrm>
            <a:off x="6904990" y="5643578"/>
            <a:ext cx="2239010" cy="7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035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</a:t>
            </a:r>
            <a:r>
              <a:rPr lang="ru-RU" sz="2800" dirty="0" smtClean="0"/>
              <a:t>Задачи, которые можно решить </a:t>
            </a:r>
            <a:br>
              <a:rPr lang="ru-RU" sz="2800" dirty="0" smtClean="0"/>
            </a:br>
            <a:r>
              <a:rPr lang="ru-RU" sz="2800" dirty="0" smtClean="0"/>
              <a:t>при использовании систем мониторинга </a:t>
            </a:r>
            <a:br>
              <a:rPr lang="ru-RU" sz="2800" dirty="0" smtClean="0"/>
            </a:br>
            <a:r>
              <a:rPr lang="ru-RU" sz="2800" dirty="0" smtClean="0"/>
              <a:t>и идентификации: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1"/>
            <a:ext cx="4042792" cy="1080120"/>
          </a:xfrm>
        </p:spPr>
        <p:txBody>
          <a:bodyPr/>
          <a:lstStyle/>
          <a:p>
            <a:pPr lvl="0"/>
            <a:r>
              <a:rPr lang="ru-RU" sz="2000" b="1" dirty="0" smtClean="0"/>
              <a:t>Условия эксплуатации техники, соблюдение технических требований в гарантийный и </a:t>
            </a:r>
            <a:r>
              <a:rPr lang="ru-RU" sz="2000" b="1" dirty="0" err="1" smtClean="0"/>
              <a:t>постгарантийный</a:t>
            </a:r>
            <a:r>
              <a:rPr lang="ru-RU" sz="2000" b="1" dirty="0" smtClean="0"/>
              <a:t> период</a:t>
            </a:r>
            <a:endParaRPr lang="ru-RU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26A4D-D6CA-4CDF-9949-D9D0A74BCB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711" y="71438"/>
            <a:ext cx="369633" cy="69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Женя\Desktop\ПРЕЗЕНТАЦИЯ\5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786190"/>
            <a:ext cx="3744416" cy="26912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Прямоугольник 15"/>
          <p:cNvSpPr/>
          <p:nvPr/>
        </p:nvSpPr>
        <p:spPr>
          <a:xfrm>
            <a:off x="4499992" y="2060849"/>
            <a:ext cx="43924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</a:rPr>
              <a:t>Засорен топливный фильтр</a:t>
            </a: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</a:rPr>
              <a:t>Засорен воздушный фильтр</a:t>
            </a: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</a:rPr>
              <a:t>Аварийное давление масла в двигателе</a:t>
            </a: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</a:rPr>
              <a:t>Аварийная температура охлаждающей жидкости</a:t>
            </a: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000" dirty="0" smtClean="0">
                <a:latin typeface="+mj-lt"/>
              </a:rPr>
              <a:t>Аварийная температура масла в ходовой части</a:t>
            </a: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000" dirty="0" smtClean="0">
                <a:latin typeface="+mj-lt"/>
              </a:rPr>
              <a:t>Низкое давление масла в </a:t>
            </a:r>
            <a:r>
              <a:rPr lang="ru-RU" sz="2000" dirty="0" err="1" smtClean="0">
                <a:latin typeface="+mj-lt"/>
              </a:rPr>
              <a:t>гидросистеме</a:t>
            </a:r>
            <a:endParaRPr lang="ru-RU" sz="2000" dirty="0" smtClean="0">
              <a:latin typeface="+mj-lt"/>
            </a:endParaRP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000" dirty="0" smtClean="0">
                <a:latin typeface="+mn-lt"/>
              </a:rPr>
              <a:t>Аварийная температура масла в системе силовых цилиндров </a:t>
            </a: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+mj-lt"/>
              </a:rPr>
              <a:t>…</a:t>
            </a:r>
          </a:p>
          <a:p>
            <a:pPr marL="342900" lvl="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9784" y="0"/>
            <a:ext cx="1944216" cy="767115"/>
          </a:xfrm>
          <a:prstGeom prst="rect">
            <a:avLst/>
          </a:prstGeom>
        </p:spPr>
      </p:pic>
      <p:pic>
        <p:nvPicPr>
          <p:cNvPr id="10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428596" y="142852"/>
            <a:ext cx="1214446" cy="10001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1224136"/>
          </a:xfrm>
        </p:spPr>
        <p:txBody>
          <a:bodyPr/>
          <a:lstStyle/>
          <a:p>
            <a:pPr lvl="0"/>
            <a:r>
              <a:rPr lang="ru-RU" sz="2000" b="1" dirty="0" smtClean="0"/>
              <a:t>Соблюдение требований проведения технологических операций в поле (скорость движения, включение рабочих органов, соответствие норм высева…) Контроль расхода семян, удобрений и СЗР. Контроль расхода ГСМ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26A4D-D6CA-4CDF-9949-D9D0A74BCB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33" y="0"/>
            <a:ext cx="3235367" cy="1440160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711" y="71438"/>
            <a:ext cx="369633" cy="69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Женя\Desktop\ПРЕЗЕНТАЦИЯ\Product_image_RDA_700x360_130502-1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5184576" cy="28803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5652120" y="2276872"/>
            <a:ext cx="349188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endParaRPr lang="ru-RU" dirty="0" smtClean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Сеялка </a:t>
            </a:r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опущена вниз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Включён </a:t>
            </a:r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вентилятор бункера семян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Общее </a:t>
            </a:r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время работы сеялки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Общая обработанная площадь (га)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Обороты </a:t>
            </a:r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вентилятора бункера семян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Скорость </a:t>
            </a:r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движения сеялки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Масса </a:t>
            </a:r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внесенных </a:t>
            </a:r>
            <a:r>
              <a:rPr lang="ru-RU" sz="16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семян</a:t>
            </a:r>
            <a:endParaRPr lang="ru-RU" sz="1600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Масса </a:t>
            </a:r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внесенных </a:t>
            </a:r>
            <a:r>
              <a:rPr lang="ru-RU" sz="16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удобрений</a:t>
            </a:r>
            <a:endParaRPr lang="ru-RU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Низкий уровень семян в левом бункере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Низкий </a:t>
            </a:r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уровень </a:t>
            </a:r>
            <a:r>
              <a:rPr lang="ru-RU" sz="1600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семян в правом </a:t>
            </a:r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бункере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263691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СЕЯЛКА    </a:t>
            </a:r>
            <a:r>
              <a:rPr lang="en-US" b="1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VADERSTAD RAPID </a:t>
            </a:r>
            <a:r>
              <a:rPr lang="ru-RU" b="1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А8</a:t>
            </a:r>
            <a:r>
              <a:rPr lang="en-US" b="1" dirty="0" smtClean="0">
                <a:latin typeface="CentSchbkCyrill BT" panose="02040603050705020303" pitchFamily="18" charset="-52"/>
                <a:cs typeface="Times New Roman" panose="02020603050405020304" pitchFamily="18" charset="0"/>
              </a:rPr>
              <a:t>00C</a:t>
            </a:r>
            <a:endParaRPr lang="ru-RU" dirty="0"/>
          </a:p>
        </p:txBody>
      </p:sp>
      <p:pic>
        <p:nvPicPr>
          <p:cNvPr id="11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642910" y="357166"/>
            <a:ext cx="1155065" cy="8826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26A4D-D6CA-4CDF-9949-D9D0A74BCB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635896" y="492194"/>
            <a:ext cx="5050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cs typeface="Times New Roman" panose="02020603050405020304" pitchFamily="18" charset="0"/>
              </a:rPr>
              <a:t>Комбайны </a:t>
            </a:r>
            <a:r>
              <a:rPr lang="en-US" sz="2000" b="1" dirty="0" smtClean="0">
                <a:cs typeface="Times New Roman" panose="02020603050405020304" pitchFamily="18" charset="0"/>
              </a:rPr>
              <a:t>John Deere, </a:t>
            </a:r>
            <a:r>
              <a:rPr lang="en-US" sz="2000" b="1" dirty="0" err="1" smtClean="0">
                <a:cs typeface="Times New Roman" panose="02020603050405020304" pitchFamily="18" charset="0"/>
              </a:rPr>
              <a:t>Claas</a:t>
            </a:r>
            <a:r>
              <a:rPr lang="en-US" sz="2000" b="1" dirty="0" smtClean="0">
                <a:cs typeface="Times New Roman" panose="02020603050405020304" pitchFamily="18" charset="0"/>
              </a:rPr>
              <a:t>, CNH, </a:t>
            </a:r>
            <a:r>
              <a:rPr lang="ru-RU" sz="2000" b="1" dirty="0" smtClean="0">
                <a:cs typeface="Times New Roman" panose="02020603050405020304" pitchFamily="18" charset="0"/>
              </a:rPr>
              <a:t>«ПОЛЕСЬЕ», Ростсельмаш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235367" cy="14401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711" y="71438"/>
            <a:ext cx="369633" cy="69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38282" y="1516433"/>
            <a:ext cx="3398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41764"/>
                </a:solidFill>
                <a:latin typeface="CentSchbkCyrill BT" panose="02040603050705020303" pitchFamily="18" charset="-52"/>
              </a:rPr>
              <a:t>Контрольные </a:t>
            </a:r>
            <a:r>
              <a:rPr lang="ru-RU" b="1" dirty="0">
                <a:solidFill>
                  <a:srgbClr val="141764"/>
                </a:solidFill>
                <a:latin typeface="CentSchbkCyrill BT" panose="02040603050705020303" pitchFamily="18" charset="-52"/>
              </a:rPr>
              <a:t>параметры: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63688" y="2411010"/>
            <a:ext cx="26642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SchbkCyrill BT" panose="02040603050705020303" pitchFamily="18" charset="-52"/>
              </a:rPr>
              <a:t>Чрезмерный люфт под молотильным </a:t>
            </a:r>
            <a:r>
              <a:rPr lang="ru-RU" sz="1400" dirty="0" smtClean="0">
                <a:latin typeface="CentSchbkCyrill BT" panose="02040603050705020303" pitchFamily="18" charset="-52"/>
              </a:rPr>
              <a:t>барабаном</a:t>
            </a:r>
          </a:p>
          <a:p>
            <a:endParaRPr lang="ru-RU" sz="1400" dirty="0">
              <a:latin typeface="CentSchbkCyrill BT" panose="02040603050705020303" pitchFamily="18" charset="-52"/>
            </a:endParaRPr>
          </a:p>
          <a:p>
            <a:endParaRPr lang="ru-RU" sz="1400" dirty="0" smtClean="0">
              <a:latin typeface="CentSchbkCyrill BT" panose="02040603050705020303" pitchFamily="18" charset="-52"/>
            </a:endParaRPr>
          </a:p>
          <a:p>
            <a:r>
              <a:rPr lang="ru-RU" sz="1400" dirty="0" smtClean="0">
                <a:latin typeface="CentSchbkCyrill BT" panose="02040603050705020303" pitchFamily="18" charset="-52"/>
              </a:rPr>
              <a:t>Открыт </a:t>
            </a:r>
            <a:r>
              <a:rPr lang="ru-RU" sz="1400" dirty="0">
                <a:latin typeface="CentSchbkCyrill BT" panose="02040603050705020303" pitchFamily="18" charset="-52"/>
              </a:rPr>
              <a:t>вход в зерновой </a:t>
            </a:r>
            <a:r>
              <a:rPr lang="ru-RU" sz="1400" dirty="0" smtClean="0">
                <a:latin typeface="CentSchbkCyrill BT" panose="02040603050705020303" pitchFamily="18" charset="-52"/>
              </a:rPr>
              <a:t>бункер</a:t>
            </a:r>
          </a:p>
          <a:p>
            <a:endParaRPr lang="ru-RU" sz="1400" dirty="0" smtClean="0">
              <a:latin typeface="CentSchbkCyrill BT" panose="02040603050705020303" pitchFamily="18" charset="-52"/>
            </a:endParaRPr>
          </a:p>
          <a:p>
            <a:endParaRPr lang="ru-RU" sz="1400" dirty="0">
              <a:latin typeface="CentSchbkCyrill BT" panose="02040603050705020303" pitchFamily="18" charset="-52"/>
            </a:endParaRPr>
          </a:p>
          <a:p>
            <a:r>
              <a:rPr lang="ru-RU" sz="1400" dirty="0">
                <a:latin typeface="CentSchbkCyrill BT" panose="02040603050705020303" pitchFamily="18" charset="-52"/>
              </a:rPr>
              <a:t>Бункер зерна 70</a:t>
            </a:r>
            <a:r>
              <a:rPr lang="ru-RU" sz="1400" dirty="0" smtClean="0">
                <a:latin typeface="CentSchbkCyrill BT" panose="02040603050705020303" pitchFamily="18" charset="-52"/>
              </a:rPr>
              <a:t>%</a:t>
            </a:r>
          </a:p>
          <a:p>
            <a:endParaRPr lang="ru-RU" sz="1400" dirty="0">
              <a:latin typeface="CentSchbkCyrill BT" panose="02040603050705020303" pitchFamily="18" charset="-52"/>
            </a:endParaRPr>
          </a:p>
          <a:p>
            <a:endParaRPr lang="ru-RU" sz="1400" dirty="0" smtClean="0">
              <a:latin typeface="CentSchbkCyrill BT" panose="02040603050705020303" pitchFamily="18" charset="-52"/>
            </a:endParaRPr>
          </a:p>
          <a:p>
            <a:endParaRPr lang="ru-RU" sz="1400" dirty="0">
              <a:latin typeface="CentSchbkCyrill BT" panose="02040603050705020303" pitchFamily="18" charset="-52"/>
            </a:endParaRPr>
          </a:p>
          <a:p>
            <a:r>
              <a:rPr lang="ru-RU" sz="1400" dirty="0">
                <a:latin typeface="CentSchbkCyrill BT" panose="02040603050705020303" pitchFamily="18" charset="-52"/>
              </a:rPr>
              <a:t>Бункер зерна 100</a:t>
            </a:r>
            <a:r>
              <a:rPr lang="ru-RU" sz="1400" dirty="0" smtClean="0">
                <a:latin typeface="CentSchbkCyrill BT" panose="02040603050705020303" pitchFamily="18" charset="-52"/>
              </a:rPr>
              <a:t>%</a:t>
            </a:r>
          </a:p>
          <a:p>
            <a:endParaRPr lang="ru-RU" sz="1400" dirty="0">
              <a:latin typeface="CentSchbkCyrill BT" panose="02040603050705020303" pitchFamily="18" charset="-52"/>
            </a:endParaRPr>
          </a:p>
          <a:p>
            <a:endParaRPr lang="ru-RU" sz="1400" dirty="0" smtClean="0">
              <a:latin typeface="CentSchbkCyrill BT" panose="02040603050705020303" pitchFamily="18" charset="-52"/>
            </a:endParaRPr>
          </a:p>
          <a:p>
            <a:r>
              <a:rPr lang="ru-RU" sz="1400" dirty="0">
                <a:latin typeface="CentSchbkCyrill BT" panose="02040603050705020303" pitchFamily="18" charset="-52"/>
              </a:rPr>
              <a:t>Включен привод выгрузного шнека при </a:t>
            </a:r>
            <a:r>
              <a:rPr lang="ru-RU" sz="1400" dirty="0" smtClean="0">
                <a:latin typeface="CentSchbkCyrill BT" panose="02040603050705020303" pitchFamily="18" charset="-52"/>
              </a:rPr>
              <a:t>сложенной выгрузной трубе</a:t>
            </a:r>
            <a:endParaRPr lang="ru-RU" sz="1400" dirty="0">
              <a:latin typeface="CentSchbkCyrill BT" panose="02040603050705020303" pitchFamily="18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12620"/>
            <a:ext cx="720000" cy="7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04708"/>
            <a:ext cx="720000" cy="72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968884"/>
            <a:ext cx="720000" cy="72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0892"/>
            <a:ext cx="720000" cy="7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625068"/>
            <a:ext cx="720000" cy="72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96136" y="2407790"/>
            <a:ext cx="266429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SchbkCyrill BT" panose="02040603050705020303" pitchFamily="18" charset="-52"/>
              </a:rPr>
              <a:t>Оператор </a:t>
            </a:r>
            <a:r>
              <a:rPr lang="ru-RU" sz="1400" dirty="0">
                <a:latin typeface="CentSchbkCyrill BT" panose="02040603050705020303" pitchFamily="18" charset="-52"/>
              </a:rPr>
              <a:t>отсутствует!</a:t>
            </a:r>
          </a:p>
          <a:p>
            <a:endParaRPr lang="ru-RU" sz="1400" dirty="0" smtClean="0">
              <a:latin typeface="CentSchbkCyrill BT" panose="02040603050705020303" pitchFamily="18" charset="-52"/>
            </a:endParaRPr>
          </a:p>
          <a:p>
            <a:endParaRPr lang="ru-RU" sz="1400" dirty="0">
              <a:latin typeface="CentSchbkCyrill BT" panose="02040603050705020303" pitchFamily="18" charset="-52"/>
            </a:endParaRPr>
          </a:p>
          <a:p>
            <a:endParaRPr lang="ru-RU" sz="1400" dirty="0" smtClean="0">
              <a:latin typeface="CentSchbkCyrill BT" panose="02040603050705020303" pitchFamily="18" charset="-52"/>
            </a:endParaRPr>
          </a:p>
          <a:p>
            <a:r>
              <a:rPr lang="ru-RU" sz="1400" dirty="0">
                <a:latin typeface="CentSchbkCyrill BT" panose="02040603050705020303" pitchFamily="18" charset="-52"/>
              </a:rPr>
              <a:t>Забивание соломотряса</a:t>
            </a:r>
            <a:endParaRPr lang="ru-RU" sz="1400" dirty="0" smtClean="0">
              <a:latin typeface="CentSchbkCyrill BT" panose="02040603050705020303" pitchFamily="18" charset="-52"/>
            </a:endParaRPr>
          </a:p>
          <a:p>
            <a:endParaRPr lang="ru-RU" sz="1400" dirty="0" smtClean="0">
              <a:latin typeface="CentSchbkCyrill BT" panose="02040603050705020303" pitchFamily="18" charset="-52"/>
            </a:endParaRPr>
          </a:p>
          <a:p>
            <a:endParaRPr lang="ru-RU" sz="1400" dirty="0">
              <a:latin typeface="CentSchbkCyrill BT" panose="02040603050705020303" pitchFamily="18" charset="-52"/>
            </a:endParaRPr>
          </a:p>
          <a:p>
            <a:r>
              <a:rPr lang="ru-RU" sz="1400" dirty="0" smtClean="0">
                <a:latin typeface="CentSchbkCyrill BT" panose="02040603050705020303" pitchFamily="18" charset="-52"/>
              </a:rPr>
              <a:t>Отключение контроля молотильного барабана</a:t>
            </a:r>
          </a:p>
          <a:p>
            <a:endParaRPr lang="ru-RU" sz="1400" dirty="0">
              <a:latin typeface="CentSchbkCyrill BT" panose="02040603050705020303" pitchFamily="18" charset="-52"/>
            </a:endParaRPr>
          </a:p>
          <a:p>
            <a:endParaRPr lang="ru-RU" sz="1400" dirty="0" smtClean="0">
              <a:latin typeface="CentSchbkCyrill BT" panose="02040603050705020303" pitchFamily="18" charset="-52"/>
            </a:endParaRPr>
          </a:p>
          <a:p>
            <a:r>
              <a:rPr lang="ru-RU" sz="1400" dirty="0" smtClean="0">
                <a:latin typeface="CentSchbkCyrill BT" panose="02040603050705020303" pitchFamily="18" charset="-52"/>
              </a:rPr>
              <a:t>Молотильный </a:t>
            </a:r>
            <a:r>
              <a:rPr lang="ru-RU" sz="1400" dirty="0">
                <a:latin typeface="CentSchbkCyrill BT" panose="02040603050705020303" pitchFamily="18" charset="-52"/>
              </a:rPr>
              <a:t>барабан включён</a:t>
            </a:r>
          </a:p>
          <a:p>
            <a:endParaRPr lang="ru-RU" sz="1400" dirty="0" smtClean="0">
              <a:latin typeface="CentSchbkCyrill BT" panose="02040603050705020303" pitchFamily="18" charset="-52"/>
            </a:endParaRPr>
          </a:p>
          <a:p>
            <a:endParaRPr lang="ru-RU" sz="1400" dirty="0">
              <a:latin typeface="CentSchbkCyrill BT" panose="02040603050705020303" pitchFamily="18" charset="-52"/>
            </a:endParaRPr>
          </a:p>
          <a:p>
            <a:endParaRPr lang="ru-RU" sz="1400" dirty="0" smtClean="0">
              <a:latin typeface="CentSchbkCyrill BT" panose="02040603050705020303" pitchFamily="18" charset="-52"/>
            </a:endParaRPr>
          </a:p>
          <a:p>
            <a:r>
              <a:rPr lang="ru-RU" sz="1400" dirty="0">
                <a:latin typeface="CentSchbkCyrill BT" panose="02040603050705020303" pitchFamily="18" charset="-52"/>
              </a:rPr>
              <a:t>Включена выгрузная труба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40612"/>
            <a:ext cx="738000" cy="73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48" y="3032620"/>
            <a:ext cx="720000" cy="72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36" y="3817505"/>
            <a:ext cx="720000" cy="72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36" y="4688884"/>
            <a:ext cx="720000" cy="72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36" y="5550796"/>
            <a:ext cx="720000" cy="720000"/>
          </a:xfrm>
          <a:prstGeom prst="rect">
            <a:avLst/>
          </a:prstGeom>
        </p:spPr>
      </p:pic>
      <p:pic>
        <p:nvPicPr>
          <p:cNvPr id="21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5975350"/>
            <a:ext cx="1155065" cy="8826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0"/>
            <a:ext cx="4032448" cy="1052736"/>
          </a:xfrm>
        </p:spPr>
        <p:txBody>
          <a:bodyPr/>
          <a:lstStyle/>
          <a:p>
            <a:pPr lvl="0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cs typeface="Arial" pitchFamily="34" charset="0"/>
              </a:rPr>
              <a:t>Контроль качества проведенных работ  (по анализу треков)</a:t>
            </a:r>
            <a:r>
              <a:rPr lang="ru-RU" b="1" dirty="0" smtClean="0">
                <a:cs typeface="Arial" pitchFamily="34" charset="0"/>
              </a:rPr>
              <a:t/>
            </a:r>
            <a:br>
              <a:rPr lang="ru-RU" b="1" dirty="0" smtClean="0">
                <a:cs typeface="Arial" pitchFamily="34" charset="0"/>
              </a:rPr>
            </a:br>
            <a:endParaRPr lang="ru-RU" b="1" dirty="0"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26A4D-D6CA-4CDF-9949-D9D0A74BCB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171400"/>
            <a:ext cx="3235367" cy="1440160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711" y="71438"/>
            <a:ext cx="369633" cy="69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hape 74"/>
          <p:cNvPicPr preferRelativeResize="0">
            <a:picLocks noGrp="1"/>
          </p:cNvPicPr>
          <p:nvPr>
            <p:ph idx="1"/>
          </p:nvPr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79512" y="1124744"/>
            <a:ext cx="8640960" cy="55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1\Desktop\Работа\Фарватер\АНТ\IMG-20180514-WA0007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0"/>
            <a:ext cx="802469" cy="908720"/>
          </a:xfrm>
          <a:prstGeom prst="rect">
            <a:avLst/>
          </a:prstGeom>
          <a:noFill/>
        </p:spPr>
      </p:pic>
      <p:pic>
        <p:nvPicPr>
          <p:cNvPr id="8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7572396" y="5715016"/>
            <a:ext cx="1155065" cy="8826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188640"/>
            <a:ext cx="5508104" cy="1143000"/>
          </a:xfrm>
        </p:spPr>
        <p:txBody>
          <a:bodyPr/>
          <a:lstStyle/>
          <a:p>
            <a:pPr lvl="0"/>
            <a:r>
              <a:rPr lang="ru-RU" sz="2000" b="1" dirty="0" smtClean="0"/>
              <a:t>Оптимизация МТП, синхронизация работы уборочной техники и автотранспорта. Прозрачность всех технологических операций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26A4D-D6CA-4CDF-9949-D9D0A74BCB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3235367" cy="1440160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9633" cy="69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8"/>
          <a:stretch/>
        </p:blipFill>
        <p:spPr>
          <a:xfrm>
            <a:off x="0" y="1412776"/>
            <a:ext cx="9144000" cy="5445224"/>
          </a:xfrm>
          <a:prstGeom prst="rect">
            <a:avLst/>
          </a:prstGeom>
          <a:ln w="31750">
            <a:solidFill>
              <a:schemeClr val="accent1"/>
            </a:solidFill>
            <a:miter lim="800000"/>
          </a:ln>
        </p:spPr>
      </p:pic>
      <p:pic>
        <p:nvPicPr>
          <p:cNvPr id="8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0" y="5975350"/>
            <a:ext cx="1155065" cy="8826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ru-RU" dirty="0">
                <a:latin typeface="CentSchbkCyrill BT" panose="02040603050705020303" pitchFamily="18" charset="-52"/>
              </a:rPr>
              <a:t>www.farvater-can.ru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3238"/>
            <a:ext cx="9144000" cy="563562"/>
          </a:xfrm>
        </p:spPr>
        <p:txBody>
          <a:bodyPr/>
          <a:lstStyle/>
          <a:p>
            <a:pPr lvl="0" algn="ctr"/>
            <a:r>
              <a:rPr lang="ru-RU" sz="20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Задача от Агрохолдинга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400" dirty="0"/>
          </a:p>
          <a:p>
            <a:pPr marL="0" indent="0" algn="ctr">
              <a:buNone/>
            </a:pPr>
            <a:r>
              <a:rPr lang="ru-RU" sz="1800" b="1" u="sng" dirty="0">
                <a:solidFill>
                  <a:srgbClr val="0070C0"/>
                </a:solidFill>
                <a:latin typeface="CentSchbkCyrill BT" panose="02040603050705020303" pitchFamily="18" charset="-52"/>
                <a:cs typeface="Times New Roman" panose="02020603050405020304" pitchFamily="18" charset="0"/>
              </a:rPr>
              <a:t>Клиентом поставлены задачи: </a:t>
            </a:r>
          </a:p>
          <a:p>
            <a:pPr marL="0" indent="0">
              <a:buNone/>
            </a:pPr>
            <a:endParaRPr lang="ru-RU" sz="18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1. Осуществление контроля состояния узлов и агрегатов зерноуборочной техники; </a:t>
            </a:r>
          </a:p>
          <a:p>
            <a:pPr>
              <a:buAutoNum type="arabicPeriod"/>
            </a:pPr>
            <a:endParaRPr lang="ru-RU" sz="16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2. Осуществление контроля местоположения техники;</a:t>
            </a:r>
          </a:p>
          <a:p>
            <a:pPr marL="0" indent="0">
              <a:buNone/>
            </a:pPr>
            <a:endParaRPr lang="ru-RU" sz="1600" b="1" dirty="0">
              <a:latin typeface="CentSchbkCyrill BT" panose="02040603050705020303" pitchFamily="18" charset="-5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3. Организация алгоритма контроля работы техники при уборке урожая зерновых культур на следующих этапах: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В поле – разрешение выгрузки зерна с комбайнов на определенные автомобили (режим «свой/чужой»)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На элеваторе – идентификация(разрешение) въезда на территорию автомобилей</a:t>
            </a:r>
          </a:p>
          <a:p>
            <a:r>
              <a:rPr lang="ru-RU" sz="1600" dirty="0">
                <a:latin typeface="CentSchbkCyrill BT" panose="02040603050705020303" pitchFamily="18" charset="-52"/>
                <a:cs typeface="Times New Roman" panose="02020603050405020304" pitchFamily="18" charset="0"/>
              </a:rPr>
              <a:t>На весовых – сбор информации о весе зерна с конкретного автомобиля и передача этой информации в диспетчерский центр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0" y="235288"/>
            <a:ext cx="9108504" cy="889456"/>
            <a:chOff x="0" y="235288"/>
            <a:chExt cx="9108504" cy="88945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 flipV="1">
              <a:off x="0" y="235288"/>
              <a:ext cx="107504" cy="58998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4288" y="357629"/>
              <a:ext cx="1944216" cy="767115"/>
            </a:xfrm>
            <a:prstGeom prst="rect">
              <a:avLst/>
            </a:prstGeom>
          </p:spPr>
        </p:pic>
      </p:grpSp>
      <p:pic>
        <p:nvPicPr>
          <p:cNvPr id="8" name="Изображение 10" descr="Снимок экрана 2018-10-17 в 16.01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6213" r="36977" b="11538"/>
          <a:stretch>
            <a:fillRect/>
          </a:stretch>
        </p:blipFill>
        <p:spPr>
          <a:xfrm>
            <a:off x="142844" y="357166"/>
            <a:ext cx="1308806" cy="1000132"/>
          </a:xfrm>
          <a:prstGeom prst="rect">
            <a:avLst/>
          </a:prstGeom>
        </p:spPr>
      </p:pic>
      <p:pic>
        <p:nvPicPr>
          <p:cNvPr id="9" name="Замещающая рамка рисунка 13" descr="фон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gray">
          <a:xfrm>
            <a:off x="6904990" y="5655648"/>
            <a:ext cx="2239010" cy="7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3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 3">
      <a:dk1>
        <a:srgbClr val="000000"/>
      </a:dk1>
      <a:lt1>
        <a:srgbClr val="FFFFFF"/>
      </a:lt1>
      <a:dk2>
        <a:srgbClr val="1D1F6F"/>
      </a:dk2>
      <a:lt2>
        <a:srgbClr val="C0C0C0"/>
      </a:lt2>
      <a:accent1>
        <a:srgbClr val="4987E3"/>
      </a:accent1>
      <a:accent2>
        <a:srgbClr val="D9520F"/>
      </a:accent2>
      <a:accent3>
        <a:srgbClr val="FFFFFF"/>
      </a:accent3>
      <a:accent4>
        <a:srgbClr val="000000"/>
      </a:accent4>
      <a:accent5>
        <a:srgbClr val="B1C3EF"/>
      </a:accent5>
      <a:accent6>
        <a:srgbClr val="C4490C"/>
      </a:accent6>
      <a:hlink>
        <a:srgbClr val="36A1B6"/>
      </a:hlink>
      <a:folHlink>
        <a:srgbClr val="9CC769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135377"/>
        </a:dk2>
        <a:lt2>
          <a:srgbClr val="969696"/>
        </a:lt2>
        <a:accent1>
          <a:srgbClr val="2AA08A"/>
        </a:accent1>
        <a:accent2>
          <a:srgbClr val="9C88E6"/>
        </a:accent2>
        <a:accent3>
          <a:srgbClr val="FFFFFF"/>
        </a:accent3>
        <a:accent4>
          <a:srgbClr val="000000"/>
        </a:accent4>
        <a:accent5>
          <a:srgbClr val="ACCDC4"/>
        </a:accent5>
        <a:accent6>
          <a:srgbClr val="8D7BD0"/>
        </a:accent6>
        <a:hlink>
          <a:srgbClr val="7D96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351155"/>
        </a:dk2>
        <a:lt2>
          <a:srgbClr val="969696"/>
        </a:lt2>
        <a:accent1>
          <a:srgbClr val="117AC1"/>
        </a:accent1>
        <a:accent2>
          <a:srgbClr val="38B890"/>
        </a:accent2>
        <a:accent3>
          <a:srgbClr val="FFFFFF"/>
        </a:accent3>
        <a:accent4>
          <a:srgbClr val="000000"/>
        </a:accent4>
        <a:accent5>
          <a:srgbClr val="AABEDD"/>
        </a:accent5>
        <a:accent6>
          <a:srgbClr val="32A682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1D1F6F"/>
        </a:dk2>
        <a:lt2>
          <a:srgbClr val="C0C0C0"/>
        </a:lt2>
        <a:accent1>
          <a:srgbClr val="4987E3"/>
        </a:accent1>
        <a:accent2>
          <a:srgbClr val="D9520F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C4490C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5856</TotalTime>
  <Words>1470</Words>
  <Application>Microsoft Office PowerPoint</Application>
  <PresentationFormat>Экран (4:3)</PresentationFormat>
  <Paragraphs>437</Paragraphs>
  <Slides>34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Calibri</vt:lpstr>
      <vt:lpstr>CentSchbkCyrill BT</vt:lpstr>
      <vt:lpstr>等线</vt:lpstr>
      <vt:lpstr>Times New Roman</vt:lpstr>
      <vt:lpstr>Wingdings</vt:lpstr>
      <vt:lpstr>Тема Office</vt:lpstr>
      <vt:lpstr>Image</vt:lpstr>
      <vt:lpstr>Технологии интернета вещей - новые возможности дистанционного мониторинга техники для предприятий АПК</vt:lpstr>
      <vt:lpstr> О Компании </vt:lpstr>
      <vt:lpstr>Элементы IoT в СХ</vt:lpstr>
      <vt:lpstr>             Задачи, которые можно решить  при использовании систем мониторинга  и идентификации:</vt:lpstr>
      <vt:lpstr>Презентация PowerPoint</vt:lpstr>
      <vt:lpstr>Комбайны John Deere, Claas, CNH, «ПОЛЕСЬЕ», Ростсельмаш</vt:lpstr>
      <vt:lpstr> Контроль качества проведенных работ  (по анализу треков) </vt:lpstr>
      <vt:lpstr>Оптимизация МТП, синхронизация работы уборочной техники и автотранспорта. Прозрачность всех технологических операций </vt:lpstr>
      <vt:lpstr>Задача от Агрохолдинга</vt:lpstr>
      <vt:lpstr>Алгоритм работы оборудования</vt:lpstr>
      <vt:lpstr>Контроль работы комбайна при уборке зерна </vt:lpstr>
      <vt:lpstr>Алгоритм работы оборудования</vt:lpstr>
      <vt:lpstr>Алгоритм работы оборудования</vt:lpstr>
      <vt:lpstr>Выгрузка зерна в поле</vt:lpstr>
      <vt:lpstr>Элеватор</vt:lpstr>
      <vt:lpstr>Алгоритм работы оборудования</vt:lpstr>
      <vt:lpstr>Элеватор</vt:lpstr>
      <vt:lpstr>Решение по контролю выдачи кормов  на свиноводческой ферме</vt:lpstr>
      <vt:lpstr>Решение</vt:lpstr>
      <vt:lpstr> Решение</vt:lpstr>
      <vt:lpstr> Решение</vt:lpstr>
      <vt:lpstr>Решение по контролю и учёт работы  полевых опрыскивателей</vt:lpstr>
      <vt:lpstr> Решение</vt:lpstr>
      <vt:lpstr>Опрыскиватель</vt:lpstr>
      <vt:lpstr>Задачи от Каршеринговых компаний</vt:lpstr>
      <vt:lpstr>Задачи от Каршеринговых компаний</vt:lpstr>
      <vt:lpstr> Решение для «Каршеринга»</vt:lpstr>
      <vt:lpstr>Проекты по чтению параметров техники DEUTZ-FAHR</vt:lpstr>
      <vt:lpstr>Комбайны «NEW HOLLAND»</vt:lpstr>
      <vt:lpstr>Комбайны ПОЛЕСЬЕ серии GS12</vt:lpstr>
      <vt:lpstr>Строительная техника</vt:lpstr>
      <vt:lpstr>Коммунальная техника</vt:lpstr>
      <vt:lpstr>Лесозаготовительная техника: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CAN-WAY</dc:title>
  <dc:creator>RePack by Diakov</dc:creator>
  <cp:lastModifiedBy>Скрытникова Инна Рустамовна</cp:lastModifiedBy>
  <cp:revision>486</cp:revision>
  <dcterms:created xsi:type="dcterms:W3CDTF">2015-05-28T10:31:39Z</dcterms:created>
  <dcterms:modified xsi:type="dcterms:W3CDTF">2019-12-09T20:01:40Z</dcterms:modified>
</cp:coreProperties>
</file>