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0" r:id="rId2"/>
    <p:sldId id="262" r:id="rId3"/>
    <p:sldId id="292" r:id="rId4"/>
    <p:sldId id="293" r:id="rId5"/>
    <p:sldId id="291" r:id="rId6"/>
    <p:sldId id="269" r:id="rId7"/>
    <p:sldId id="270" r:id="rId8"/>
    <p:sldId id="272" r:id="rId9"/>
    <p:sldId id="266" r:id="rId10"/>
    <p:sldId id="268" r:id="rId11"/>
    <p:sldId id="278" r:id="rId12"/>
    <p:sldId id="279" r:id="rId13"/>
    <p:sldId id="280" r:id="rId14"/>
    <p:sldId id="275" r:id="rId15"/>
    <p:sldId id="281" r:id="rId16"/>
    <p:sldId id="273" r:id="rId17"/>
    <p:sldId id="271" r:id="rId18"/>
    <p:sldId id="261" r:id="rId19"/>
    <p:sldId id="286" r:id="rId20"/>
    <p:sldId id="276" r:id="rId21"/>
    <p:sldId id="283" r:id="rId22"/>
    <p:sldId id="263" r:id="rId23"/>
    <p:sldId id="287" r:id="rId24"/>
    <p:sldId id="274" r:id="rId25"/>
    <p:sldId id="288" r:id="rId26"/>
    <p:sldId id="284" r:id="rId27"/>
    <p:sldId id="285" r:id="rId28"/>
    <p:sldId id="289" r:id="rId29"/>
    <p:sldId id="290" r:id="rId30"/>
    <p:sldId id="264" r:id="rId31"/>
    <p:sldId id="257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1"/>
    <p:restoredTop sz="94674"/>
  </p:normalViewPr>
  <p:slideViewPr>
    <p:cSldViewPr snapToGrid="0" snapToObjects="1" showGuides="1">
      <p:cViewPr varScale="1">
        <p:scale>
          <a:sx n="117" d="100"/>
          <a:sy n="117" d="100"/>
        </p:scale>
        <p:origin x="133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3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1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3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1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2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1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8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7A30C-6095-E04A-8F6A-87F626B4ECFD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17E1F-7A24-774B-8522-23D6FFCF5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6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k-nark.ru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k-nark.ru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tiff"/><Relationship Id="rId4" Type="http://schemas.openxmlformats.org/officeDocument/2006/relationships/image" Target="../media/image1.png"/><Relationship Id="rId9" Type="http://schemas.openxmlformats.org/officeDocument/2006/relationships/hyperlink" Target="http://www.nok-nark.ru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5.png"/><Relationship Id="rId7" Type="http://schemas.openxmlformats.org/officeDocument/2006/relationships/image" Target="../media/image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tiff"/><Relationship Id="rId9" Type="http://schemas.openxmlformats.org/officeDocument/2006/relationships/hyperlink" Target="http://www.nok-nark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k-nark.ru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k.amk.ag/agro" TargetMode="External"/><Relationship Id="rId7" Type="http://schemas.openxmlformats.org/officeDocument/2006/relationships/image" Target="../media/image4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nark.ru/" TargetMode="External"/><Relationship Id="rId7" Type="http://schemas.openxmlformats.org/officeDocument/2006/relationships/image" Target="../media/image3.tiff"/><Relationship Id="rId2" Type="http://schemas.openxmlformats.org/officeDocument/2006/relationships/hyperlink" Target="http://www.nspkrf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k.amk.ag/agro" TargetMode="External"/><Relationship Id="rId5" Type="http://schemas.openxmlformats.org/officeDocument/2006/relationships/hyperlink" Target="http://www.rapo-apk.ru/" TargetMode="External"/><Relationship Id="rId10" Type="http://schemas.openxmlformats.org/officeDocument/2006/relationships/image" Target="../media/image4.tiff"/><Relationship Id="rId4" Type="http://schemas.openxmlformats.org/officeDocument/2006/relationships/hyperlink" Target="http://www.nok-nark.ru/" TargetMode="Externa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k.ag/" TargetMode="External"/><Relationship Id="rId7" Type="http://schemas.openxmlformats.org/officeDocument/2006/relationships/image" Target="../media/image4.tiff"/><Relationship Id="rId2" Type="http://schemas.openxmlformats.org/officeDocument/2006/relationships/hyperlink" Target="mailto:info@amk.a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tiff"/><Relationship Id="rId7" Type="http://schemas.openxmlformats.org/officeDocument/2006/relationships/hyperlink" Target="http://www.rapo-apk.r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DB849E-DC0D-334C-B349-0997374103BC}"/>
              </a:ext>
            </a:extLst>
          </p:cNvPr>
          <p:cNvSpPr txBox="1"/>
          <p:nvPr/>
        </p:nvSpPr>
        <p:spPr>
          <a:xfrm>
            <a:off x="427703" y="2754868"/>
            <a:ext cx="8292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НЕЗАВИСИМАЯ ОЦЕНКА КВАЛИФИКАЦИЙ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РАБОТНИКОВ АГРОПРОМЫШЛЕННОГО КОМПЛЕКСА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966A9-0E9B-8341-94D1-4AFA36B4C98C}"/>
              </a:ext>
            </a:extLst>
          </p:cNvPr>
          <p:cNvSpPr txBox="1"/>
          <p:nvPr/>
        </p:nvSpPr>
        <p:spPr>
          <a:xfrm>
            <a:off x="3066462" y="4326979"/>
            <a:ext cx="3014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ЮМАГУЛОВ РУСТЕМ РАУФОВИЧ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31051-3AC5-BD49-BE27-D05C83C2F6C3}"/>
              </a:ext>
            </a:extLst>
          </p:cNvPr>
          <p:cNvSpPr txBox="1"/>
          <p:nvPr/>
        </p:nvSpPr>
        <p:spPr>
          <a:xfrm>
            <a:off x="1548268" y="4665533"/>
            <a:ext cx="605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Директор ООО НПИКЦ «Агентство международных квалификаций»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68FD09-980E-6C43-84A8-E1071000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1" y="754860"/>
            <a:ext cx="870857" cy="870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E8FF7E-A819-BB45-A6CD-98A1C026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18" y="5509338"/>
            <a:ext cx="627962" cy="6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70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РЕЕСТРЫ НАЦИОНАЛЬНОГО АГЕНТСТВА РАЗВИТИЯ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CDB75-9931-A240-9F1E-BD3405A5B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432482"/>
            <a:ext cx="9144000" cy="330393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EDCB70-8F4E-D047-AD25-4F7650D5EFEC}"/>
              </a:ext>
            </a:extLst>
          </p:cNvPr>
          <p:cNvSpPr/>
          <p:nvPr/>
        </p:nvSpPr>
        <p:spPr>
          <a:xfrm>
            <a:off x="396365" y="1076788"/>
            <a:ext cx="2414926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7CF1B-EC2E-8C4D-91BD-7FA8A894A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8AC3BF-B60B-F746-B010-75C017878DE8}"/>
              </a:ext>
            </a:extLst>
          </p:cNvPr>
          <p:cNvSpPr/>
          <p:nvPr/>
        </p:nvSpPr>
        <p:spPr>
          <a:xfrm>
            <a:off x="399142" y="4386015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8"/>
              </a:rPr>
              <a:t>www.nok-nark.ru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81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70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ПОЛУЧЕНИЕ ИНФОРМАЦИИ О ЦЕНТРЕ ОЦЕНКИ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CDB75-9931-A240-9F1E-BD3405A5B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432482"/>
            <a:ext cx="9144000" cy="330393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EDCB70-8F4E-D047-AD25-4F7650D5EFEC}"/>
              </a:ext>
            </a:extLst>
          </p:cNvPr>
          <p:cNvSpPr/>
          <p:nvPr/>
        </p:nvSpPr>
        <p:spPr>
          <a:xfrm>
            <a:off x="396365" y="1076788"/>
            <a:ext cx="2414926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7CF1B-EC2E-8C4D-91BD-7FA8A894A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8AC3BF-B60B-F746-B010-75C017878DE8}"/>
              </a:ext>
            </a:extLst>
          </p:cNvPr>
          <p:cNvSpPr/>
          <p:nvPr/>
        </p:nvSpPr>
        <p:spPr>
          <a:xfrm>
            <a:off x="399142" y="4386015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8"/>
              </a:rPr>
              <a:t>www.nok-nark.ru</a:t>
            </a:r>
            <a:endParaRPr lang="ru-RU" dirty="0"/>
          </a:p>
        </p:txBody>
      </p:sp>
      <p:sp>
        <p:nvSpPr>
          <p:cNvPr id="22" name="Стрелка влево 21">
            <a:extLst>
              <a:ext uri="{FF2B5EF4-FFF2-40B4-BE49-F238E27FC236}">
                <a16:creationId xmlns:a16="http://schemas.microsoft.com/office/drawing/2014/main" id="{4432C75B-728D-7143-8F4E-4904354CA8A9}"/>
              </a:ext>
            </a:extLst>
          </p:cNvPr>
          <p:cNvSpPr/>
          <p:nvPr/>
        </p:nvSpPr>
        <p:spPr>
          <a:xfrm rot="9000000">
            <a:off x="5594537" y="2552700"/>
            <a:ext cx="857250" cy="476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79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87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ВЫБОР РЕГИОНА ПРИСУТСТВИЯ ЦЕНТРА ОЦЕНКИ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CDB75-9931-A240-9F1E-BD3405A5B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432482"/>
            <a:ext cx="9144000" cy="33039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7CF1B-EC2E-8C4D-91BD-7FA8A894A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83D5C7-3B8F-954C-9AC6-6E0354708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301" y="1618349"/>
            <a:ext cx="6641195" cy="2932203"/>
          </a:xfrm>
          <a:prstGeom prst="rect">
            <a:avLst/>
          </a:prstGeom>
        </p:spPr>
      </p:pic>
      <p:sp>
        <p:nvSpPr>
          <p:cNvPr id="22" name="Стрелка влево 21">
            <a:extLst>
              <a:ext uri="{FF2B5EF4-FFF2-40B4-BE49-F238E27FC236}">
                <a16:creationId xmlns:a16="http://schemas.microsoft.com/office/drawing/2014/main" id="{4432C75B-728D-7143-8F4E-4904354CA8A9}"/>
              </a:ext>
            </a:extLst>
          </p:cNvPr>
          <p:cNvSpPr/>
          <p:nvPr/>
        </p:nvSpPr>
        <p:spPr>
          <a:xfrm rot="20700000">
            <a:off x="4251512" y="2362200"/>
            <a:ext cx="857250" cy="476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EDCB70-8F4E-D047-AD25-4F7650D5EFEC}"/>
              </a:ext>
            </a:extLst>
          </p:cNvPr>
          <p:cNvSpPr/>
          <p:nvPr/>
        </p:nvSpPr>
        <p:spPr>
          <a:xfrm>
            <a:off x="396365" y="1076788"/>
            <a:ext cx="2414926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8AC3BF-B60B-F746-B010-75C017878DE8}"/>
              </a:ext>
            </a:extLst>
          </p:cNvPr>
          <p:cNvSpPr/>
          <p:nvPr/>
        </p:nvSpPr>
        <p:spPr>
          <a:xfrm>
            <a:off x="399142" y="4386015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9"/>
              </a:rPr>
              <a:t>www.nok-nark.ru</a:t>
            </a:r>
            <a:endParaRPr lang="ru-RU" dirty="0"/>
          </a:p>
        </p:txBody>
      </p:sp>
      <p:sp>
        <p:nvSpPr>
          <p:cNvPr id="23" name="Стрелка влево 22">
            <a:extLst>
              <a:ext uri="{FF2B5EF4-FFF2-40B4-BE49-F238E27FC236}">
                <a16:creationId xmlns:a16="http://schemas.microsoft.com/office/drawing/2014/main" id="{2093DEFC-A573-2942-9D4C-445FEFA490AA}"/>
              </a:ext>
            </a:extLst>
          </p:cNvPr>
          <p:cNvSpPr/>
          <p:nvPr/>
        </p:nvSpPr>
        <p:spPr>
          <a:xfrm rot="2700000">
            <a:off x="3098996" y="4464933"/>
            <a:ext cx="857250" cy="476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C1CD001-4C75-774E-99AA-2137AA027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CDB75-9931-A240-9F1E-BD3405A5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432482"/>
            <a:ext cx="9144000" cy="33039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EFD578-B2A5-EA46-AD57-6CF3E0691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891" y="1601242"/>
            <a:ext cx="7100109" cy="2995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61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ПРОСМОТР ИНФОРМАЦИИ О ЦЕНТРЕ ОЦЕНКИ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7CF1B-EC2E-8C4D-91BD-7FA8A894A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  <p:sp>
        <p:nvSpPr>
          <p:cNvPr id="22" name="Стрелка влево 21">
            <a:extLst>
              <a:ext uri="{FF2B5EF4-FFF2-40B4-BE49-F238E27FC236}">
                <a16:creationId xmlns:a16="http://schemas.microsoft.com/office/drawing/2014/main" id="{4432C75B-728D-7143-8F4E-4904354CA8A9}"/>
              </a:ext>
            </a:extLst>
          </p:cNvPr>
          <p:cNvSpPr/>
          <p:nvPr/>
        </p:nvSpPr>
        <p:spPr>
          <a:xfrm rot="18900000">
            <a:off x="5457809" y="2543174"/>
            <a:ext cx="857250" cy="476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EDCB70-8F4E-D047-AD25-4F7650D5EFEC}"/>
              </a:ext>
            </a:extLst>
          </p:cNvPr>
          <p:cNvSpPr/>
          <p:nvPr/>
        </p:nvSpPr>
        <p:spPr>
          <a:xfrm>
            <a:off x="396365" y="1076788"/>
            <a:ext cx="2414926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8AC3BF-B60B-F746-B010-75C017878DE8}"/>
              </a:ext>
            </a:extLst>
          </p:cNvPr>
          <p:cNvSpPr/>
          <p:nvPr/>
        </p:nvSpPr>
        <p:spPr>
          <a:xfrm>
            <a:off x="399142" y="4386015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9"/>
              </a:rPr>
              <a:t>www.nok-nark.ru</a:t>
            </a:r>
            <a:endParaRPr lang="ru-RU" dirty="0"/>
          </a:p>
        </p:txBody>
      </p:sp>
      <p:sp>
        <p:nvSpPr>
          <p:cNvPr id="23" name="Стрелка влево 22">
            <a:extLst>
              <a:ext uri="{FF2B5EF4-FFF2-40B4-BE49-F238E27FC236}">
                <a16:creationId xmlns:a16="http://schemas.microsoft.com/office/drawing/2014/main" id="{2093DEFC-A573-2942-9D4C-445FEFA490AA}"/>
              </a:ext>
            </a:extLst>
          </p:cNvPr>
          <p:cNvSpPr/>
          <p:nvPr/>
        </p:nvSpPr>
        <p:spPr>
          <a:xfrm rot="7200000">
            <a:off x="7295562" y="3713598"/>
            <a:ext cx="857250" cy="476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CEC88E1-9BF4-144F-92A1-B2C265796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948" y="1305480"/>
            <a:ext cx="1778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380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ИНФОРМАЦИЯ О КВАЛИФИКАЦИЯХ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DCDDBD-7650-0C40-B408-4A81BE7D9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24" y="949665"/>
            <a:ext cx="6911607" cy="399374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B259F77-7BAF-7941-86DB-A4CAB8BDBD43}"/>
              </a:ext>
            </a:extLst>
          </p:cNvPr>
          <p:cNvSpPr/>
          <p:nvPr/>
        </p:nvSpPr>
        <p:spPr>
          <a:xfrm>
            <a:off x="6195463" y="1059916"/>
            <a:ext cx="2414926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F2A780-63A8-884B-B899-3B82F1778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046" y="1288608"/>
            <a:ext cx="1778000" cy="254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848115-3570-4F4C-A8AE-A3A7F554EC3E}"/>
              </a:ext>
            </a:extLst>
          </p:cNvPr>
          <p:cNvSpPr/>
          <p:nvPr/>
        </p:nvSpPr>
        <p:spPr>
          <a:xfrm>
            <a:off x="6198240" y="4369143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8"/>
              </a:rPr>
              <a:t>www.nok-nark.ru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32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5428D4-2A94-DA44-9963-8641BA66B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4" y="968081"/>
            <a:ext cx="6991350" cy="409945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5819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АДРЕС САЙТА ЦЕНТРА ОЦЕНКИ КВАЛИФИКАЦИИ АПК РБ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50369" y="2740099"/>
            <a:ext cx="850174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hlinkClick r:id="rId3"/>
              </a:rPr>
              <a:t>http://cok.amk.ag/agro</a:t>
            </a:r>
            <a:r>
              <a:rPr lang="en-US" sz="6000" b="1" dirty="0"/>
              <a:t> </a:t>
            </a:r>
            <a:endParaRPr lang="ru-RU" sz="6000" b="1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6259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57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ПРОВЕДЕНИЕ НОК В ФОРМЕ ПРОФЕССИОНАЛЬНОГО ЭКЗАМЕНА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9B9AC-33E0-0042-8F58-DE926CC83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08" y="894030"/>
            <a:ext cx="7831983" cy="43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0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94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ОСНОВНОЙ ПРОЦЕСС ПО НЕЗАВИСИМОЙ ОЦЕНКЕ КВАЛИФИКАЦИИ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AA1EE-E19F-1A4D-B750-15116C37D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41" y="860317"/>
            <a:ext cx="8649662" cy="43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7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1540885"/>
            <a:ext cx="8501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РАССМОТРЕНИЕ КОМПЛЕКТА ДОКУМЕНТОВ СОИСКАТЕЛЯ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056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227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КАК ПОДАТЬ ЗАЯВКУ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6A5EDEF-1B68-FF4C-A262-87F92926D7C5}"/>
              </a:ext>
            </a:extLst>
          </p:cNvPr>
          <p:cNvGrpSpPr/>
          <p:nvPr/>
        </p:nvGrpSpPr>
        <p:grpSpPr>
          <a:xfrm>
            <a:off x="426245" y="934580"/>
            <a:ext cx="4419600" cy="411512"/>
            <a:chOff x="3519054" y="3796077"/>
            <a:chExt cx="4419600" cy="411512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D03EC98-6666-FA4F-97B4-42A758C13E4C}"/>
                </a:ext>
              </a:extLst>
            </p:cNvPr>
            <p:cNvSpPr/>
            <p:nvPr/>
          </p:nvSpPr>
          <p:spPr>
            <a:xfrm>
              <a:off x="3519054" y="3796077"/>
              <a:ext cx="411512" cy="411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1AD956-BA73-D244-BF3A-6E644BE3082C}"/>
                </a:ext>
              </a:extLst>
            </p:cNvPr>
            <p:cNvSpPr txBox="1"/>
            <p:nvPr/>
          </p:nvSpPr>
          <p:spPr>
            <a:xfrm>
              <a:off x="3582135" y="3824444"/>
              <a:ext cx="4356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  <a:r>
                <a:rPr lang="en-US" dirty="0"/>
                <a:t>  </a:t>
              </a:r>
              <a:r>
                <a:rPr lang="ru-RU" dirty="0"/>
                <a:t>   Скачать форму Заявки с сайта ЦОК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D0580-E32A-4341-A03F-A42AAD847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588" y="3428687"/>
            <a:ext cx="1042919" cy="14787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Облако 9">
            <a:extLst>
              <a:ext uri="{FF2B5EF4-FFF2-40B4-BE49-F238E27FC236}">
                <a16:creationId xmlns:a16="http://schemas.microsoft.com/office/drawing/2014/main" id="{DD3D1D55-BDEF-FB45-B98F-B1BA99DF0FFD}"/>
              </a:ext>
            </a:extLst>
          </p:cNvPr>
          <p:cNvSpPr/>
          <p:nvPr/>
        </p:nvSpPr>
        <p:spPr>
          <a:xfrm>
            <a:off x="250369" y="2194007"/>
            <a:ext cx="2912743" cy="1131033"/>
          </a:xfrm>
          <a:prstGeom prst="cloud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cok.amk.ag</a:t>
            </a:r>
            <a:r>
              <a:rPr lang="en-US" dirty="0"/>
              <a:t>/</a:t>
            </a:r>
            <a:r>
              <a:rPr lang="en-US" dirty="0" err="1"/>
              <a:t>agro</a:t>
            </a:r>
            <a:endParaRPr lang="ru-RU" dirty="0"/>
          </a:p>
        </p:txBody>
      </p:sp>
      <p:sp>
        <p:nvSpPr>
          <p:cNvPr id="13" name="Штриховая стрелка вправо 12">
            <a:extLst>
              <a:ext uri="{FF2B5EF4-FFF2-40B4-BE49-F238E27FC236}">
                <a16:creationId xmlns:a16="http://schemas.microsoft.com/office/drawing/2014/main" id="{2C7163D2-3F0B-4940-AD5B-CA022FE9BB97}"/>
              </a:ext>
            </a:extLst>
          </p:cNvPr>
          <p:cNvSpPr/>
          <p:nvPr/>
        </p:nvSpPr>
        <p:spPr>
          <a:xfrm rot="5400000">
            <a:off x="1389252" y="3128258"/>
            <a:ext cx="799249" cy="395890"/>
          </a:xfrm>
          <a:prstGeom prst="stripedRightArrow">
            <a:avLst>
              <a:gd name="adj1" fmla="val 49999"/>
              <a:gd name="adj2" fmla="val 74497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A127BF-3CE7-4A42-B00C-CC6A807321C3}"/>
              </a:ext>
            </a:extLst>
          </p:cNvPr>
          <p:cNvSpPr txBox="1"/>
          <p:nvPr/>
        </p:nvSpPr>
        <p:spPr>
          <a:xfrm>
            <a:off x="909807" y="1280126"/>
            <a:ext cx="352452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 заявлении необходимо указать полное наименование выбранной профессиональной квалификации и уровень профессиональной квалификации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9AD0B2E-6E85-4C40-BA42-2609B1031F65}"/>
              </a:ext>
            </a:extLst>
          </p:cNvPr>
          <p:cNvGrpSpPr/>
          <p:nvPr/>
        </p:nvGrpSpPr>
        <p:grpSpPr>
          <a:xfrm>
            <a:off x="4603266" y="914785"/>
            <a:ext cx="4419600" cy="411512"/>
            <a:chOff x="3519054" y="3796077"/>
            <a:chExt cx="4419600" cy="411512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BFACA2C-8F7D-EA48-A99E-EA3565938F30}"/>
                </a:ext>
              </a:extLst>
            </p:cNvPr>
            <p:cNvSpPr/>
            <p:nvPr/>
          </p:nvSpPr>
          <p:spPr>
            <a:xfrm>
              <a:off x="3519054" y="3796077"/>
              <a:ext cx="411512" cy="411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C27099-AAC6-9944-AD8C-CA31D9D4149C}"/>
                </a:ext>
              </a:extLst>
            </p:cNvPr>
            <p:cNvSpPr txBox="1"/>
            <p:nvPr/>
          </p:nvSpPr>
          <p:spPr>
            <a:xfrm>
              <a:off x="3582135" y="3824444"/>
              <a:ext cx="4356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dirty="0"/>
                <a:t>  </a:t>
              </a:r>
              <a:r>
                <a:rPr lang="ru-RU" dirty="0"/>
                <a:t>   Приложить к Заявке документы: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1D8CCB-B002-AD4F-A0E5-C594EFF956E9}"/>
              </a:ext>
            </a:extLst>
          </p:cNvPr>
          <p:cNvSpPr txBox="1"/>
          <p:nvPr/>
        </p:nvSpPr>
        <p:spPr>
          <a:xfrm>
            <a:off x="5077859" y="1255708"/>
            <a:ext cx="3837751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/>
              <a:t>Копия диплома об образовании и документов, подтверждающих участие в дополнительных профессиональных программах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Документы, подтверждающие ученую степень, звание соискателя (при наличии).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Копия трудовой книжки соискателя.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Выпускники, студенты старших курсов ВУЗов: документ, подтверждающий опыт практической работы во время учебы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81B6B2A-AFFF-F14B-A5AE-B89327413B21}"/>
              </a:ext>
            </a:extLst>
          </p:cNvPr>
          <p:cNvGrpSpPr/>
          <p:nvPr/>
        </p:nvGrpSpPr>
        <p:grpSpPr>
          <a:xfrm>
            <a:off x="3005196" y="3559148"/>
            <a:ext cx="5212916" cy="411512"/>
            <a:chOff x="3519054" y="3796077"/>
            <a:chExt cx="5212916" cy="411512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E7C0183-C7AF-A341-9456-59F1AEC60789}"/>
                </a:ext>
              </a:extLst>
            </p:cNvPr>
            <p:cNvSpPr/>
            <p:nvPr/>
          </p:nvSpPr>
          <p:spPr>
            <a:xfrm>
              <a:off x="3519054" y="3796077"/>
              <a:ext cx="411512" cy="411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1E830A-5828-414C-B97B-500D6E2DFEE3}"/>
                </a:ext>
              </a:extLst>
            </p:cNvPr>
            <p:cNvSpPr txBox="1"/>
            <p:nvPr/>
          </p:nvSpPr>
          <p:spPr>
            <a:xfrm>
              <a:off x="3582135" y="3824444"/>
              <a:ext cx="514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  <a:r>
                <a:rPr lang="en-US" dirty="0"/>
                <a:t>  </a:t>
              </a:r>
              <a:r>
                <a:rPr lang="ru-RU" dirty="0"/>
                <a:t>   Направить комплект документов в ЦОК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B23A30-F0CE-7149-8B1B-8EAB8A1D4C09}"/>
              </a:ext>
            </a:extLst>
          </p:cNvPr>
          <p:cNvSpPr txBox="1"/>
          <p:nvPr/>
        </p:nvSpPr>
        <p:spPr>
          <a:xfrm>
            <a:off x="3416707" y="3873749"/>
            <a:ext cx="5431399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Заявление вместе с прилагаемыми документами подается соискателем лично либо законным представителем соискателя или лицом, которому соискателем выдана доверенность, оформленная в установленном порядке в Центр оценки квалификации по адресу Центра или на адрес электронной почты Центра</a:t>
            </a:r>
          </a:p>
        </p:txBody>
      </p:sp>
    </p:spTree>
    <p:extLst>
      <p:ext uri="{BB962C8B-B14F-4D97-AF65-F5344CB8AC3E}">
        <p14:creationId xmlns:p14="http://schemas.microsoft.com/office/powerpoint/2010/main" val="414379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48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ЧТО ТАКОЕ НЕЗАВИСИМАЯ ОЦЕНКА КВАЛИФИКАЦИЙ СЕГОДНЯ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FAD98D-5B58-DF46-BC3B-7AD50AE7C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03" y="1025660"/>
            <a:ext cx="8039192" cy="4095783"/>
          </a:xfrm>
          <a:prstGeom prst="roundRect">
            <a:avLst>
              <a:gd name="adj" fmla="val 7314"/>
            </a:avLst>
          </a:prstGeom>
        </p:spPr>
      </p:pic>
    </p:spTree>
    <p:extLst>
      <p:ext uri="{BB962C8B-B14F-4D97-AF65-F5344CB8AC3E}">
        <p14:creationId xmlns:p14="http://schemas.microsoft.com/office/powerpoint/2010/main" val="149270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731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РЕЗУЛЬТАТЫ РАССМОТРЕНИЯ ЗАЯВЛЕНИЯ И КОМПЛЕКТА ДОКУМЕНТОВ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315049" y="905043"/>
            <a:ext cx="859608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Постановление Правительства РФ от 16 ноября 2016 г. № 1204 «Об утверждении Правил проведения центром оценки квалификаций независимой оценки квалификации в форме профессионального экзамена»</a:t>
            </a:r>
            <a:endParaRPr lang="ru-RU" sz="1200" b="1" dirty="0"/>
          </a:p>
          <a:p>
            <a:r>
              <a:rPr lang="ru-RU" sz="1400" dirty="0"/>
              <a:t>...</a:t>
            </a:r>
          </a:p>
          <a:p>
            <a:r>
              <a:rPr lang="ru-RU" sz="1400" dirty="0"/>
              <a:t>8. В целях обеспечения проведения профессионального экзамена центр оценки квалификаций осуществляет:</a:t>
            </a:r>
          </a:p>
          <a:p>
            <a:r>
              <a:rPr lang="ru-RU" sz="1400" dirty="0"/>
              <a:t>...</a:t>
            </a:r>
          </a:p>
          <a:p>
            <a:r>
              <a:rPr lang="ru-RU" sz="1400" dirty="0"/>
              <a:t>б) рассмотрение и информирование соискателя или законного представителя о результатах рассмотрения комплекта документов соискателя;</a:t>
            </a:r>
          </a:p>
          <a:p>
            <a:r>
              <a:rPr lang="ru-RU" sz="1400" dirty="0"/>
              <a:t>...</a:t>
            </a:r>
          </a:p>
          <a:p>
            <a:r>
              <a:rPr lang="ru-RU" sz="1400" dirty="0"/>
              <a:t>9. Центр оценки квалификаций </a:t>
            </a:r>
            <a:r>
              <a:rPr lang="ru-RU" sz="1400" b="1" dirty="0"/>
              <a:t>в течение 10 календарных дней после получения</a:t>
            </a:r>
            <a:r>
              <a:rPr lang="ru-RU" sz="1400" dirty="0"/>
              <a:t> комплекта документов соискателя информирует соискателя или законного представителя способом, указанным в заявлении о проведении профессионального экзамена, о результатах рассмотрения заявления и комплекта документов соискателя и согласовывает с соискателем или законным представителем дату, место и время проведения профессионального экзамена, а также информирует соискателя или законного представителя о процедурах проведения профессионального экзамена.</a:t>
            </a:r>
          </a:p>
          <a:p>
            <a:r>
              <a:rPr lang="ru-RU" sz="1400" dirty="0"/>
              <a:t>В случае если профессиональный экзамен проводится по направлению работодателя, центр оценки квалификаций согласовывает с работодателем дату, место и время проведения профессионального экзамена.</a:t>
            </a:r>
          </a:p>
          <a:p>
            <a:r>
              <a:rPr lang="ru-RU" sz="1400" dirty="0"/>
              <a:t>В случае если соискателем или законным представителем представлен неполный комплект документов соискателя, центр оценки квалификаций информирует об этом соискателя или законного представителя.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0036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1540885"/>
            <a:ext cx="8501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ПРОВЕДЕНИЕ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ПРОФЕССИОНАЛЬНОГО ЭКЗАМЕНА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480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240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ТЕОРЕТИЧЕСКИЙ ЭТАП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E9504-69E5-AF49-9481-DF6E36142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41" y="949665"/>
            <a:ext cx="8553450" cy="41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240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ТЕОРЕТИЧЕСКИЙ ЭТАП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BA776E-CFDA-6F44-AB91-DD1704AA4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17" y="947708"/>
            <a:ext cx="8731766" cy="41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3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232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ПРАКТИЧЕСКИЙ ЭТАП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53FD9-2DC7-8F42-96BA-CD655ADED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47" y="953651"/>
            <a:ext cx="8629649" cy="41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0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232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ПРАКТИЧЕСКИЙ ЭТАП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43C7A2-D2F3-BB41-A7D5-17CC0EE6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8" y="1113403"/>
            <a:ext cx="8519198" cy="39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1540885"/>
            <a:ext cx="8501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ВЫДАЧА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СВИДЕТЕЛЬСТВА ИЛИ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75000"/>
                  </a:schemeClr>
                </a:solidFill>
              </a:rPr>
              <a:t>ЗАКЛЮЧЕНИЯ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9719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РЕЗУЛЬТАТЫ ПРОФЕССИОНАЛЬНОГО ЭКЗАМЕНА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3081C4-C2E8-7649-A1FF-CE84792233EA}"/>
              </a:ext>
            </a:extLst>
          </p:cNvPr>
          <p:cNvSpPr txBox="1"/>
          <p:nvPr/>
        </p:nvSpPr>
        <p:spPr>
          <a:xfrm>
            <a:off x="315049" y="905043"/>
            <a:ext cx="859608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Постановление Правительства РФ от 16 ноября 2016 г. № 1204 «Об утверждении Правил проведения центром оценки квалификаций независимой оценки квалификации в форме профессионального экзамена»</a:t>
            </a:r>
            <a:endParaRPr lang="ru-RU" sz="1200" b="1" dirty="0"/>
          </a:p>
          <a:p>
            <a:r>
              <a:rPr lang="ru-RU" sz="1400" dirty="0"/>
              <a:t>...</a:t>
            </a:r>
          </a:p>
          <a:p>
            <a:r>
              <a:rPr lang="ru-RU" sz="1400" dirty="0"/>
              <a:t>8. В целях обеспечения проведения профессионального экзамена центр оценки квалификаций осуществляет:</a:t>
            </a:r>
          </a:p>
          <a:p>
            <a:r>
              <a:rPr lang="ru-RU" sz="1400" dirty="0"/>
              <a:t>...</a:t>
            </a:r>
          </a:p>
          <a:p>
            <a:r>
              <a:rPr lang="ru-RU" sz="1400" dirty="0"/>
              <a:t>г) проведение профессионального экзамена;</a:t>
            </a:r>
          </a:p>
          <a:p>
            <a:r>
              <a:rPr lang="ru-RU" sz="1400" dirty="0"/>
              <a:t>д) оформление результатов проведения профессионального экзамена;</a:t>
            </a:r>
          </a:p>
          <a:p>
            <a:r>
              <a:rPr lang="ru-RU" sz="1400" dirty="0"/>
              <a:t>е) оформление и выдачу соискателю или законному представителю свидетельства о квалификации (в случае получения соискателем неудовлетворительной оценки по итогам прохождения профессионального экзамена оформление и выдачу соискателю или законному представителю заключения о прохождении соискателем профессионального экзамена, включающего рекомендации для соискателя).</a:t>
            </a:r>
          </a:p>
          <a:p>
            <a:r>
              <a:rPr lang="ru-RU" sz="1400" dirty="0"/>
              <a:t>...</a:t>
            </a: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AA78EE84-58A5-7047-8FB4-F1053C1D0951}"/>
              </a:ext>
            </a:extLst>
          </p:cNvPr>
          <p:cNvSpPr/>
          <p:nvPr/>
        </p:nvSpPr>
        <p:spPr>
          <a:xfrm rot="18900000">
            <a:off x="4125027" y="3782031"/>
            <a:ext cx="893947" cy="89394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51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РЕЗУЛЬТАТЫ ПРОФЕССИОНАЛЬНОГО ЭКЗАМЕНА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3081C4-C2E8-7649-A1FF-CE84792233EA}"/>
              </a:ext>
            </a:extLst>
          </p:cNvPr>
          <p:cNvSpPr txBox="1"/>
          <p:nvPr/>
        </p:nvSpPr>
        <p:spPr>
          <a:xfrm>
            <a:off x="315049" y="1734431"/>
            <a:ext cx="8596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...</a:t>
            </a:r>
          </a:p>
          <a:p>
            <a:r>
              <a:rPr lang="ru-RU" sz="1400" dirty="0"/>
              <a:t>16. </a:t>
            </a:r>
            <a:r>
              <a:rPr lang="ru-RU" sz="1400" b="1" dirty="0"/>
              <a:t>Совет по профессиональным квалификациям </a:t>
            </a:r>
            <a:r>
              <a:rPr lang="ru-RU" sz="1400" dirty="0"/>
              <a:t>на основании протокола, копий комплектов документов соискателя, результатов тестирования, фото- и видеоматериалов и иных материалов профессионального экзамена </a:t>
            </a:r>
            <a:r>
              <a:rPr lang="ru-RU" sz="1400" b="1" dirty="0"/>
              <a:t>не позднее 14 календарных дней после завершения </a:t>
            </a:r>
            <a:r>
              <a:rPr lang="ru-RU" sz="1400" dirty="0"/>
              <a:t>профессионального экзамена:</a:t>
            </a:r>
          </a:p>
          <a:p>
            <a:r>
              <a:rPr lang="ru-RU" sz="1400" dirty="0"/>
              <a:t>а) проверяет, обрабатывает и признает результаты независимой оценки квалификации;</a:t>
            </a:r>
          </a:p>
          <a:p>
            <a:r>
              <a:rPr lang="ru-RU" sz="1400" dirty="0"/>
              <a:t>б) принимает решение о выдаче соискателю или законному представителю центром оценки квалификаций свидетельства о квалификации или заключения о прохождении профессионального экзамена;</a:t>
            </a:r>
          </a:p>
          <a:p>
            <a:r>
              <a:rPr lang="ru-RU" sz="1400" dirty="0"/>
              <a:t>в) направляет в автономную некоммерческую организацию "Национальное агентство развития квалификаций" для внесения в реестр сведений о проведении независимой оценки квалификации информацию о свидетельствах о квалификации и заключениях о прохождении профессионального экзамена.</a:t>
            </a: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AA78EE84-58A5-7047-8FB4-F1053C1D0951}"/>
              </a:ext>
            </a:extLst>
          </p:cNvPr>
          <p:cNvSpPr/>
          <p:nvPr/>
        </p:nvSpPr>
        <p:spPr>
          <a:xfrm rot="18900000">
            <a:off x="4125027" y="627548"/>
            <a:ext cx="893947" cy="89394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4868724A-E7DA-474B-B124-BC86151659AD}"/>
              </a:ext>
            </a:extLst>
          </p:cNvPr>
          <p:cNvSpPr/>
          <p:nvPr/>
        </p:nvSpPr>
        <p:spPr>
          <a:xfrm rot="18900000">
            <a:off x="4125027" y="3782031"/>
            <a:ext cx="893947" cy="89394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2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РЕЗУЛЬТАТЫ ПРОФЕССИОНАЛЬНОГО ЭКЗАМЕНА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3081C4-C2E8-7649-A1FF-CE84792233EA}"/>
              </a:ext>
            </a:extLst>
          </p:cNvPr>
          <p:cNvSpPr txBox="1"/>
          <p:nvPr/>
        </p:nvSpPr>
        <p:spPr>
          <a:xfrm>
            <a:off x="315049" y="1734431"/>
            <a:ext cx="85960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...</a:t>
            </a:r>
          </a:p>
          <a:p>
            <a:r>
              <a:rPr lang="ru-RU" sz="1400" dirty="0"/>
              <a:t>17. </a:t>
            </a:r>
            <a:r>
              <a:rPr lang="ru-RU" sz="1400" b="1" dirty="0"/>
              <a:t>Центр оценки квалификаций </a:t>
            </a:r>
            <a:r>
              <a:rPr lang="ru-RU" sz="1400" dirty="0"/>
              <a:t>на основании решения совета по профессиональным квалификациям по итогам прохождения соискателем профессионального экзамена </a:t>
            </a:r>
            <a:r>
              <a:rPr lang="ru-RU" sz="1400" b="1" dirty="0"/>
              <a:t>не позднее 30 календарных дней после завершения</a:t>
            </a:r>
            <a:r>
              <a:rPr lang="ru-RU" sz="1400" dirty="0"/>
              <a:t> профессионального экзамена оформляет и выдает соискателю или законному представителю свидетельство о квалификации (в случае получения соискателем неудовлетворительной оценки при прохождении профессионального экзамена оформляет и выдает заключение о прохождении профессионального экзамена, включающее рекомендации для соискателя) либо направляет свидетельство о квалификации (заключение о прохождении профессионального экзамена) по адресу соискателя, указанному в заявлении о проведении профессионального экзамена.</a:t>
            </a:r>
          </a:p>
          <a:p>
            <a:endParaRPr lang="ru-RU" sz="1400" dirty="0"/>
          </a:p>
          <a:p>
            <a:r>
              <a:rPr lang="ru-RU" sz="1400" dirty="0"/>
              <a:t>18. В случае если договором предусмотрено информирование лица, за счет средств которого проводился профессиональный экзамен (работодатель, иное физическое и (или) юридическое лицо), о результатах профессионального экзамена, центр оценки квалификаций направляет такому лицу в электронном виде копию свидетельства о квалификации (в случае выдачи указанного свидетельства) или копию заключения о прохождении профессионального экзамена соискателем (в случае выдачи указанного заключения).</a:t>
            </a: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AA78EE84-58A5-7047-8FB4-F1053C1D0951}"/>
              </a:ext>
            </a:extLst>
          </p:cNvPr>
          <p:cNvSpPr/>
          <p:nvPr/>
        </p:nvSpPr>
        <p:spPr>
          <a:xfrm rot="18900000">
            <a:off x="4125027" y="627548"/>
            <a:ext cx="893947" cy="89394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3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564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ПРИНЦИПЫ НЕЗАВИСИМОЙ ОЦЕНКИ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F7E7D-404C-9745-B11D-7669FB879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36" y="1002650"/>
            <a:ext cx="8007927" cy="40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9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50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ОФИЦИАЛЬНЫЕ ИСТОЧНИКИ ИНФОРМАЦИИ В СЕТИ ИНТЕРНЕТ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865911"/>
            <a:ext cx="85017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Национальный Совет при Президенте Российской Федерации по профессиональным квалификациям</a:t>
            </a:r>
          </a:p>
          <a:p>
            <a:r>
              <a:rPr lang="en-US" dirty="0">
                <a:hlinkClick r:id="rId2"/>
              </a:rPr>
              <a:t>www.nspkrf.ru</a:t>
            </a:r>
            <a:endParaRPr lang="en-US" dirty="0"/>
          </a:p>
          <a:p>
            <a:endParaRPr lang="ru-RU" dirty="0"/>
          </a:p>
          <a:p>
            <a:r>
              <a:rPr lang="ru-RU" dirty="0"/>
              <a:t>Национальное агентство развития квалификаций</a:t>
            </a:r>
          </a:p>
          <a:p>
            <a:r>
              <a:rPr lang="en-US" dirty="0">
                <a:hlinkClick r:id="rId3"/>
              </a:rPr>
              <a:t>www.nark.ru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ru-RU" dirty="0"/>
              <a:t>Реестр</a:t>
            </a:r>
            <a:r>
              <a:rPr lang="en-US" dirty="0"/>
              <a:t> </a:t>
            </a:r>
            <a:r>
              <a:rPr lang="ru-RU" dirty="0"/>
              <a:t>сведений о проведении независимой оценки квалификации</a:t>
            </a:r>
          </a:p>
          <a:p>
            <a:r>
              <a:rPr lang="en-US" dirty="0">
                <a:hlinkClick r:id="rId4"/>
              </a:rPr>
              <a:t>www.nok-nark.ru</a:t>
            </a:r>
            <a:endParaRPr lang="en-US" dirty="0"/>
          </a:p>
          <a:p>
            <a:endParaRPr lang="en-US" dirty="0"/>
          </a:p>
          <a:p>
            <a:r>
              <a:rPr lang="ru-RU" dirty="0"/>
              <a:t>Совет по профессиональным квалификациям</a:t>
            </a:r>
            <a:r>
              <a:rPr lang="en-US" dirty="0"/>
              <a:t> </a:t>
            </a:r>
            <a:r>
              <a:rPr lang="ru-RU" dirty="0"/>
              <a:t>агропромышленного комплекса</a:t>
            </a:r>
          </a:p>
          <a:p>
            <a:r>
              <a:rPr lang="en-US" dirty="0">
                <a:hlinkClick r:id="rId5"/>
              </a:rPr>
              <a:t>www.rapo-apk.ru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ru-RU" dirty="0"/>
              <a:t>Центр оценки квалификаций агропромышленного комплекса в РБ</a:t>
            </a:r>
          </a:p>
          <a:p>
            <a:r>
              <a:rPr lang="en-US" dirty="0">
                <a:hlinkClick r:id="rId6"/>
              </a:rPr>
              <a:t>http://cok.amk.ag/agro</a:t>
            </a:r>
            <a:r>
              <a:rPr lang="en-US" dirty="0"/>
              <a:t>  </a:t>
            </a: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096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190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ОБРАТНАЯ СВЯЗЬ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1639630"/>
            <a:ext cx="85017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hlinkClick r:id="rId2"/>
              </a:rPr>
              <a:t>info@amk.ag</a:t>
            </a:r>
            <a:endParaRPr lang="en-US" sz="6000" b="1" dirty="0"/>
          </a:p>
          <a:p>
            <a:pPr algn="ctr"/>
            <a:r>
              <a:rPr lang="en-US" sz="6000" b="1" dirty="0">
                <a:hlinkClick r:id="rId3"/>
              </a:rPr>
              <a:t>www.amk.ag</a:t>
            </a:r>
            <a:endParaRPr lang="en-US" sz="6000" b="1" dirty="0"/>
          </a:p>
          <a:p>
            <a:pPr algn="ctr"/>
            <a:r>
              <a:rPr lang="en-US" sz="6000" b="1" dirty="0"/>
              <a:t>+7(347)295-95-68</a:t>
            </a:r>
            <a:endParaRPr lang="ru-RU" sz="6000" b="1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1185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2505670"/>
            <a:ext cx="850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</a:rPr>
              <a:t>СПАСИБО ЗА ВНИМАНИЕ!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564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541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ЧТО ДАЁТ НЕЗАВИСИМАЯ ОЦЕНКА КВАЛИФИКАЦИЙ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39425-BBDC-3745-9312-708E353DF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95" y="1217035"/>
            <a:ext cx="8354291" cy="34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7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НОРМАТИВНАЯ ДОКУМЕНТАЦИЯ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865911"/>
            <a:ext cx="850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НОРМАТИВНЫЕ ДОКУМЕНТЫ, РЕГЛАМЕНТИРУЮЩИЕ ДЕЯТЕЛЬНОСТЬ НАЦИОНАЛЬНОГО СОВЕТА ПО ПРОФЕССИОНАЛЬНЫМ КВАЛИФИКАЦИЯМ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5203944-4D60-A64A-B00A-452CB5642262}"/>
              </a:ext>
            </a:extLst>
          </p:cNvPr>
          <p:cNvSpPr txBox="1"/>
          <p:nvPr/>
        </p:nvSpPr>
        <p:spPr>
          <a:xfrm>
            <a:off x="297540" y="1568592"/>
            <a:ext cx="85017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Указ Президента РФ от 16.04.2014 № 249 «О Национальном совете при Президенте Российской Федерации по профессиональным квалификациям» (ред. от 18.12.2016)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Положение о порядке создания и деятельности временной комиссии по профессиональным квалификациям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Положение о порядке создания и деятельности комиссии по профессиональным квалификациям совета по профессиональным квалификациям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Порядок рассмотрения и одобрения Национальным советом при Президенте Российской Федерации по профессиональным квалификациям проектов профессиональных стандартов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Регламент взаимодействия участников процесса разработки и актуализации федеральных государственных образовательных стандартов профессионального образования в соответствии с принимаемыми профессиональными стандартами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Постановление Правительства РФ от 27 июня 2016 года № 584 Об особенностях применения профессиональных стандартов в части требований, обязательных для применения государственными внебюджетными фондами РФ...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19.12.2016 </a:t>
            </a:r>
            <a:r>
              <a:rPr lang="en" sz="1100" dirty="0"/>
              <a:t>N 758</a:t>
            </a:r>
            <a:r>
              <a:rPr lang="ru-RU" sz="1100" dirty="0"/>
              <a:t>н "Об утверждении Примерного положения о совете по профессиональным квалификациям и Порядка наделения совета по профессиональным квалификациям полномочиями по организации проведения независимой оценки квалификации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Модель взаимодействия Национального совета с партнерами в субъектах Российской Федерации	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Порядок проведения Национальным советом экспертизы и рассмотрения проектов законодательных и иных нормативных правовых актов Российской Федерации по вопросам развития системы профессиональных квалификаций в Российской Федерации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Общие требования к проведению профессионально-общественной аккредитации профессиональных образовательных программ, основных программ профессионального обучения, дополнительных профессиональных программ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Регламент Национального совета при Президенте Российской Федерации по профессиональным квалификациям (действующий)</a:t>
            </a:r>
          </a:p>
        </p:txBody>
      </p:sp>
    </p:spTree>
    <p:extLst>
      <p:ext uri="{BB962C8B-B14F-4D97-AF65-F5344CB8AC3E}">
        <p14:creationId xmlns:p14="http://schemas.microsoft.com/office/powerpoint/2010/main" val="30001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НОРМАТИВНАЯ ДОКУМЕНТАЦИЯ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865911"/>
            <a:ext cx="850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НОРМАТИВНЫЕ ПРАВОВЫЕ АКТЫ, РЕГЛАМЕНТИРУЮЩИЕ ОРГАНИЗАЦИЮ И ПРОВЕДЕНИЕ НЕЗАВИСИМОЙ ОЦЕНКИ КВАЛИФИКАЦИИ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5203944-4D60-A64A-B00A-452CB5642262}"/>
              </a:ext>
            </a:extLst>
          </p:cNvPr>
          <p:cNvSpPr txBox="1"/>
          <p:nvPr/>
        </p:nvSpPr>
        <p:spPr>
          <a:xfrm>
            <a:off x="297540" y="1568592"/>
            <a:ext cx="85017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Федеральный закон от 03.07.2016 № 238-ФЗ "О независимой оценке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Постановление Правительства РФ от 16.11.2016 </a:t>
            </a:r>
            <a:r>
              <a:rPr lang="en" sz="1100" dirty="0"/>
              <a:t>N 1204 "</a:t>
            </a:r>
            <a:r>
              <a:rPr lang="ru-RU" sz="1100" dirty="0"/>
              <a:t>Об утверждении Правил проведения центром оценки квалификаций независимой оценки квалификации в форме профессионального экзамена»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12.12.2016 № 725н "Об утверждении формы бланка свидетельства о квалификации и приложения к нему...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01.12.2016 № 701н "Об утверждении Положения об апелляционной комиссии по рассмотрению жалоб, связанных с результатами прохождения профессионального экзамена и выдачей свидетельства о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12.12.2016 </a:t>
            </a:r>
            <a:r>
              <a:rPr lang="en" sz="1100" dirty="0"/>
              <a:t>N 726</a:t>
            </a:r>
            <a:r>
              <a:rPr lang="ru-RU" sz="1100" dirty="0"/>
              <a:t>н "Об утверждении положения о разработке наименований квалификаций и требований к квалификации, на соответствие которым проводится независимая оценка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19.12.2016 № 758н "Об утверждении Примерного положения о совете по профессиональным квалификациям и Порядка наделения СПК полномочиями по организации проведения независимой оценки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15.11.2016 </a:t>
            </a:r>
            <a:r>
              <a:rPr lang="en" sz="1100" dirty="0"/>
              <a:t>N 649</a:t>
            </a:r>
            <a:r>
              <a:rPr lang="ru-RU" sz="1100" dirty="0"/>
              <a:t>н "Об утверждении Порядка формирования и ведения реестра сведений о проведении независимой оценки квалификации и доступа к ним, а также перечня сведений, содержащихся в указанном реестре»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02.12.2016 </a:t>
            </a:r>
            <a:r>
              <a:rPr lang="en" sz="1100" dirty="0"/>
              <a:t>N 706</a:t>
            </a:r>
            <a:r>
              <a:rPr lang="ru-RU" sz="1100" dirty="0"/>
              <a:t>н "Об утверждении образца заявления для проведения независимой оценки квалификации и Порядка подачи такого заявления»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14.12.2016 </a:t>
            </a:r>
            <a:r>
              <a:rPr lang="en" sz="1100" dirty="0"/>
              <a:t>N 729</a:t>
            </a:r>
            <a:r>
              <a:rPr lang="ru-RU" sz="1100" dirty="0"/>
              <a:t>н "Об утверждении Порядка осуществления мониторинга и контроля в сфере независимой оценки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01.11.2016 </a:t>
            </a:r>
            <a:r>
              <a:rPr lang="en" sz="1100" dirty="0"/>
              <a:t>N 601</a:t>
            </a:r>
            <a:r>
              <a:rPr lang="ru-RU" sz="1100" dirty="0"/>
              <a:t>н "Об утверждении Положения о разработке оценочных средств для проведения независимой оценки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Приказ Минтруда России от 19.12.2016 № 759н "Об утверждении требований к центрам оценки квалификаций и Порядка отбора организаций для наделения их полномочиями по проведению независимой оценки квалификации и прекращения этих полномочий"</a:t>
            </a:r>
          </a:p>
        </p:txBody>
      </p:sp>
    </p:spTree>
    <p:extLst>
      <p:ext uri="{BB962C8B-B14F-4D97-AF65-F5344CB8AC3E}">
        <p14:creationId xmlns:p14="http://schemas.microsoft.com/office/powerpoint/2010/main" val="192417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НОРМАТИВНАЯ ДОКУМЕНТАЦИЯ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AD956-BA73-D244-BF3A-6E644BE3082C}"/>
              </a:ext>
            </a:extLst>
          </p:cNvPr>
          <p:cNvSpPr txBox="1"/>
          <p:nvPr/>
        </p:nvSpPr>
        <p:spPr>
          <a:xfrm>
            <a:off x="297540" y="865911"/>
            <a:ext cx="850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НОРМАТИВНЫЕ ДОКУМЕНТЫ, РЕГЛАМЕНТИРУЮЩИЕ ДЕЯТЕЛЬНОСТЬ СОВЕТА ПО ПРОФЕССИОНАЛЬНЫМ КВАЛИФИКАЦИЯМ АГРОПРОМЫШЛЕННОГО КОМПЛЕКСА В СФЕРЕ НЕЗАВИСИМОЙ ОЦЕНКИ КВАЛИФИКАЦИИ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5203944-4D60-A64A-B00A-452CB5642262}"/>
              </a:ext>
            </a:extLst>
          </p:cNvPr>
          <p:cNvSpPr txBox="1"/>
          <p:nvPr/>
        </p:nvSpPr>
        <p:spPr>
          <a:xfrm>
            <a:off x="297540" y="1817034"/>
            <a:ext cx="850174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Решение Национального совета об одобрении профессиональных квалификаций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Решение СПК АПК об одобрении проектов профессиональных квалификаций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Рабочая группа по разработке Проекта квалификаций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Методические рекомендации по формированию квалификаций​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Федеральный закон от 02.05.2015 №122-ФЗ «О внесении изменений в Трудовой кодекс Российской Федерации и статьи 11 и 73 Федерального закона «Об образовании в Российской Федерации»​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Федеральный закон от 03.07.2016 </a:t>
            </a:r>
            <a:r>
              <a:rPr lang="en" sz="1100" dirty="0"/>
              <a:t>N 238-</a:t>
            </a:r>
            <a:r>
              <a:rPr lang="ru-RU" sz="1100" dirty="0"/>
              <a:t>ФЗ «О независимой оценке квалификации»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Проект Федерального закона «О внесении изменений в часть вторую Налогового кодекса Российской Федерации»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Схема реализации полномочий СПК по организации оценки профессиональных квалификаций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Типовые требования к центру оценки квалификации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Типовой порядок отбора и прекращения полномочий центра оценки квалификации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Типовые требования к членам квалификационной комиссии центра оценки квалификации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Методика определения стоимости работ по оценке квалификации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100" dirty="0"/>
              <a:t>Типовые требования к апелляционной комиссии совета по профессиональным квалификациям по рассмотрению апелляций к центрам оценки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55428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A5AB22-8CC3-EF45-91F3-D827E2D20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7" r="46030"/>
          <a:stretch/>
        </p:blipFill>
        <p:spPr>
          <a:xfrm>
            <a:off x="0" y="1442264"/>
            <a:ext cx="9144000" cy="329415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659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РЕЕСТРЫ СОВЕТА ПО ПРОФЕССИОНАЛЬНЫМ КВАЛИФИКАЦИЯМ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EDCB70-8F4E-D047-AD25-4F7650D5EFEC}"/>
              </a:ext>
            </a:extLst>
          </p:cNvPr>
          <p:cNvSpPr/>
          <p:nvPr/>
        </p:nvSpPr>
        <p:spPr>
          <a:xfrm>
            <a:off x="396364" y="1076788"/>
            <a:ext cx="3326549" cy="711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8AC3BF-B60B-F746-B010-75C017878DE8}"/>
              </a:ext>
            </a:extLst>
          </p:cNvPr>
          <p:cNvSpPr/>
          <p:nvPr/>
        </p:nvSpPr>
        <p:spPr>
          <a:xfrm>
            <a:off x="399142" y="4386015"/>
            <a:ext cx="2414926" cy="71138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rId7"/>
              </a:rPr>
              <a:t>www.rapo-apk.ru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C0E55-6D1B-7A46-983D-21A7F7ECD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85" y="1173903"/>
            <a:ext cx="520701" cy="5367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3B4094-2956-264D-A801-AC32F9252640}"/>
              </a:ext>
            </a:extLst>
          </p:cNvPr>
          <p:cNvSpPr txBox="1"/>
          <p:nvPr/>
        </p:nvSpPr>
        <p:spPr>
          <a:xfrm>
            <a:off x="1077686" y="1178566"/>
            <a:ext cx="2471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PT Serif" panose="020A0603040505020204" pitchFamily="18" charset="0"/>
              </a:rPr>
              <a:t>Совет по профессиональным квалификациям агропромышленного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73536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F5E15C-7AF5-1647-91B9-9B53ECC5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9" r="96746"/>
          <a:stretch/>
        </p:blipFill>
        <p:spPr>
          <a:xfrm>
            <a:off x="0" y="763661"/>
            <a:ext cx="9144000" cy="455280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7DF1AA3-A394-4E43-9064-C86CF209BE4B}"/>
              </a:ext>
            </a:extLst>
          </p:cNvPr>
          <p:cNvCxnSpPr/>
          <p:nvPr/>
        </p:nvCxnSpPr>
        <p:spPr>
          <a:xfrm>
            <a:off x="250369" y="5316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D4D54A-9291-3240-81A0-F88707A8244B}"/>
              </a:ext>
            </a:extLst>
          </p:cNvPr>
          <p:cNvCxnSpPr/>
          <p:nvPr/>
        </p:nvCxnSpPr>
        <p:spPr>
          <a:xfrm>
            <a:off x="297541" y="744071"/>
            <a:ext cx="8548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5F225D-6FC8-AE42-ABBC-01224C6FBB81}"/>
              </a:ext>
            </a:extLst>
          </p:cNvPr>
          <p:cNvSpPr txBox="1"/>
          <p:nvPr/>
        </p:nvSpPr>
        <p:spPr>
          <a:xfrm>
            <a:off x="297541" y="374739"/>
            <a:ext cx="716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АЛГОРИТМ ДЕЙСТВИЯ ПО ПРОВЕДЕНИЮ ПРОЦЕДУР НОК РАБОТНИКА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848A5E-8CA6-174B-B05F-8970B05261DC}"/>
              </a:ext>
            </a:extLst>
          </p:cNvPr>
          <p:cNvGrpSpPr/>
          <p:nvPr/>
        </p:nvGrpSpPr>
        <p:grpSpPr>
          <a:xfrm>
            <a:off x="426245" y="5501182"/>
            <a:ext cx="3947994" cy="1200788"/>
            <a:chOff x="426245" y="5501182"/>
            <a:chExt cx="3947994" cy="12007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11F626C-BF5D-1E4A-9BFE-47B4E7AE5DC4}"/>
                </a:ext>
              </a:extLst>
            </p:cNvPr>
            <p:cNvGrpSpPr/>
            <p:nvPr/>
          </p:nvGrpSpPr>
          <p:grpSpPr>
            <a:xfrm>
              <a:off x="1603828" y="5501182"/>
              <a:ext cx="2770411" cy="1200788"/>
              <a:chOff x="1603828" y="5501182"/>
              <a:chExt cx="2770411" cy="12007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D36FB9-982A-BB4A-8224-DC4DAA7C1957}"/>
                  </a:ext>
                </a:extLst>
              </p:cNvPr>
              <p:cNvSpPr txBox="1"/>
              <p:nvPr/>
            </p:nvSpPr>
            <p:spPr>
              <a:xfrm>
                <a:off x="1638295" y="5501182"/>
                <a:ext cx="263616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1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ВНЕДРЕНИЕ ПРОФСТАНДАРТОВ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173264-6D7C-384F-BF8C-9E165FE259DA}"/>
                  </a:ext>
                </a:extLst>
              </p:cNvPr>
              <p:cNvSpPr txBox="1"/>
              <p:nvPr/>
            </p:nvSpPr>
            <p:spPr>
              <a:xfrm>
                <a:off x="1738078" y="5890437"/>
                <a:ext cx="263616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Независимая оценка квалификаций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Консалтинг по внедрению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профстандартов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Научные исследование</a:t>
                </a:r>
              </a:p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Производство программного обеспечения</a:t>
                </a:r>
              </a:p>
              <a:p>
                <a:r>
                  <a:rPr lang="en-US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HR-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инжиниринг</a:t>
                </a: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65C87D-A9D7-BD4F-9033-B220158A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701" t="39143" r="60826"/>
              <a:stretch/>
            </p:blipFill>
            <p:spPr>
              <a:xfrm>
                <a:off x="1603828" y="5929085"/>
                <a:ext cx="210457" cy="772885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FD14BD4-EED9-B14D-BA4C-55D20202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245" y="5574651"/>
              <a:ext cx="967125" cy="9671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F0E235-A7A5-5C48-AC05-59259F3BA834}"/>
              </a:ext>
            </a:extLst>
          </p:cNvPr>
          <p:cNvGrpSpPr/>
          <p:nvPr/>
        </p:nvGrpSpPr>
        <p:grpSpPr>
          <a:xfrm>
            <a:off x="6357898" y="5521666"/>
            <a:ext cx="2638184" cy="1045028"/>
            <a:chOff x="5268686" y="5553209"/>
            <a:chExt cx="2638184" cy="10450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EEFFAA5-26C9-6842-A568-F45DBE0C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86" y="5553209"/>
              <a:ext cx="1045028" cy="1045028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E0DC69-FE62-4D4E-A7FF-1C0D5932F5A7}"/>
                </a:ext>
              </a:extLst>
            </p:cNvPr>
            <p:cNvGrpSpPr/>
            <p:nvPr/>
          </p:nvGrpSpPr>
          <p:grpSpPr>
            <a:xfrm>
              <a:off x="6527181" y="5783335"/>
              <a:ext cx="1379689" cy="584775"/>
              <a:chOff x="6542049" y="5682489"/>
              <a:chExt cx="1379689" cy="5847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475383-CE26-FA4B-96DF-16DD58F9511D}"/>
                  </a:ext>
                </a:extLst>
              </p:cNvPr>
              <p:cNvSpPr txBox="1"/>
              <p:nvPr/>
            </p:nvSpPr>
            <p:spPr>
              <a:xfrm>
                <a:off x="6692587" y="5682489"/>
                <a:ext cx="12291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+7 (347) 295-95-68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info@amk.ag</a:t>
                </a:r>
                <a:endParaRPr lang="ru-RU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г.Уфа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ru-RU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ул.Цюрупы</a:t>
                </a:r>
                <a:r>
                  <a:rPr lang="ru-RU" sz="8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5</a:t>
                </a:r>
              </a:p>
              <a:p>
                <a:r>
                  <a:rPr lang="en-US" sz="8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www.amk.ag</a:t>
                </a:r>
                <a:endParaRPr lang="en-US" sz="8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121089A-80BF-7046-B22B-28803087D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417" t="26796" r="56605" b="33105"/>
              <a:stretch/>
            </p:blipFill>
            <p:spPr>
              <a:xfrm>
                <a:off x="6542049" y="5739160"/>
                <a:ext cx="215590" cy="499079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E3368-EDD0-9143-96D5-CA377D566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9"/>
          <a:stretch/>
        </p:blipFill>
        <p:spPr>
          <a:xfrm>
            <a:off x="909807" y="763270"/>
            <a:ext cx="7463221" cy="45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5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2785</Words>
  <Application>Microsoft Macintosh PowerPoint</Application>
  <PresentationFormat>Экран (4:3)</PresentationFormat>
  <Paragraphs>478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PT Serif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Rustem Yu</dc:creator>
  <cp:lastModifiedBy>Rustem Yu</cp:lastModifiedBy>
  <cp:revision>31</cp:revision>
  <cp:lastPrinted>2018-08-21T12:03:21Z</cp:lastPrinted>
  <dcterms:created xsi:type="dcterms:W3CDTF">2018-08-20T03:49:08Z</dcterms:created>
  <dcterms:modified xsi:type="dcterms:W3CDTF">2018-08-21T12:32:11Z</dcterms:modified>
</cp:coreProperties>
</file>