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7" r:id="rId2"/>
  </p:sldMasterIdLst>
  <p:notesMasterIdLst>
    <p:notesMasterId r:id="rId15"/>
  </p:notesMasterIdLst>
  <p:handoutMasterIdLst>
    <p:handoutMasterId r:id="rId16"/>
  </p:handoutMasterIdLst>
  <p:sldIdLst>
    <p:sldId id="431" r:id="rId3"/>
    <p:sldId id="720" r:id="rId4"/>
    <p:sldId id="707" r:id="rId5"/>
    <p:sldId id="729" r:id="rId6"/>
    <p:sldId id="728" r:id="rId7"/>
    <p:sldId id="721" r:id="rId8"/>
    <p:sldId id="726" r:id="rId9"/>
    <p:sldId id="727" r:id="rId10"/>
    <p:sldId id="722" r:id="rId11"/>
    <p:sldId id="723" r:id="rId12"/>
    <p:sldId id="724" r:id="rId13"/>
    <p:sldId id="695" r:id="rId14"/>
  </p:sldIdLst>
  <p:sldSz cx="9906000" cy="6858000" type="A4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2112">
          <p15:clr>
            <a:srgbClr val="A4A3A4"/>
          </p15:clr>
        </p15:guide>
        <p15:guide id="4" orient="horz" pos="1968">
          <p15:clr>
            <a:srgbClr val="A4A3A4"/>
          </p15:clr>
        </p15:guide>
        <p15:guide id="5" pos="3024">
          <p15:clr>
            <a:srgbClr val="A4A3A4"/>
          </p15:clr>
        </p15:guide>
        <p15:guide id="6" pos="144">
          <p15:clr>
            <a:srgbClr val="A4A3A4"/>
          </p15:clr>
        </p15:guide>
        <p15:guide id="7" pos="6096">
          <p15:clr>
            <a:srgbClr val="A4A3A4"/>
          </p15:clr>
        </p15:guide>
        <p15:guide id="8" pos="5136">
          <p15:clr>
            <a:srgbClr val="A4A3A4"/>
          </p15:clr>
        </p15:guide>
        <p15:guide id="9" pos="4464">
          <p15:clr>
            <a:srgbClr val="A4A3A4"/>
          </p15:clr>
        </p15:guide>
        <p15:guide id="10" pos="4704">
          <p15:clr>
            <a:srgbClr val="A4A3A4"/>
          </p15:clr>
        </p15:guide>
        <p15:guide id="11" pos="3216">
          <p15:clr>
            <a:srgbClr val="A4A3A4"/>
          </p15:clr>
        </p15:guide>
        <p15:guide id="12" orient="horz" pos="2208">
          <p15:clr>
            <a:srgbClr val="A4A3A4"/>
          </p15:clr>
        </p15:guide>
        <p15:guide id="13" orient="horz" pos="4176">
          <p15:clr>
            <a:srgbClr val="A4A3A4"/>
          </p15:clr>
        </p15:guide>
        <p15:guide id="14" orient="horz" pos="2448">
          <p15:clr>
            <a:srgbClr val="A4A3A4"/>
          </p15:clr>
        </p15:guide>
        <p15:guide id="15" pos="3072">
          <p15:clr>
            <a:srgbClr val="A4A3A4"/>
          </p15:clr>
        </p15:guide>
        <p15:guide id="16" pos="1392">
          <p15:clr>
            <a:srgbClr val="A4A3A4"/>
          </p15:clr>
        </p15:guide>
        <p15:guide id="17" pos="6144">
          <p15:clr>
            <a:srgbClr val="A4A3A4"/>
          </p15:clr>
        </p15:guide>
        <p15:guide id="18" pos="3168">
          <p15:clr>
            <a:srgbClr val="A4A3A4"/>
          </p15:clr>
        </p15:guide>
        <p15:guide id="19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3205" userDrawn="1">
          <p15:clr>
            <a:srgbClr val="A4A3A4"/>
          </p15:clr>
        </p15:guide>
        <p15:guide id="3" pos="3222" userDrawn="1">
          <p15:clr>
            <a:srgbClr val="A4A3A4"/>
          </p15:clr>
        </p15:guide>
        <p15:guide id="4" orient="horz" pos="2142">
          <p15:clr>
            <a:srgbClr val="A4A3A4"/>
          </p15:clr>
        </p15:guide>
        <p15:guide id="5" pos="3109">
          <p15:clr>
            <a:srgbClr val="A4A3A4"/>
          </p15:clr>
        </p15:guide>
        <p15:guide id="6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EEEEEE"/>
    <a:srgbClr val="F0F0F0"/>
    <a:srgbClr val="ABE9FF"/>
    <a:srgbClr val="B3EBFF"/>
    <a:srgbClr val="A7E8FF"/>
    <a:srgbClr val="8FE2FF"/>
    <a:srgbClr val="B3E9E3"/>
    <a:srgbClr val="B3DAE3"/>
    <a:srgbClr val="F5F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85504" autoAdjust="0"/>
  </p:normalViewPr>
  <p:slideViewPr>
    <p:cSldViewPr>
      <p:cViewPr varScale="1">
        <p:scale>
          <a:sx n="69" d="100"/>
          <a:sy n="69" d="100"/>
        </p:scale>
        <p:origin x="966" y="66"/>
      </p:cViewPr>
      <p:guideLst>
        <p:guide orient="horz" pos="432"/>
        <p:guide orient="horz" pos="4032"/>
        <p:guide orient="horz" pos="2112"/>
        <p:guide orient="horz" pos="1968"/>
        <p:guide pos="3024"/>
        <p:guide pos="144"/>
        <p:guide pos="6096"/>
        <p:guide pos="5136"/>
        <p:guide pos="4464"/>
        <p:guide pos="4704"/>
        <p:guide pos="3216"/>
        <p:guide orient="horz" pos="2208"/>
        <p:guide orient="horz" pos="4176"/>
        <p:guide orient="horz" pos="2448"/>
        <p:guide pos="3072"/>
        <p:guide pos="1392"/>
        <p:guide pos="6144"/>
        <p:guide pos="316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-1686" y="-90"/>
      </p:cViewPr>
      <p:guideLst>
        <p:guide orient="horz" pos="2237"/>
        <p:guide pos="3205"/>
        <p:guide pos="3222"/>
        <p:guide orient="horz" pos="2142"/>
        <p:guide pos="3109"/>
        <p:guide pos="312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17171022776097E-3"/>
          <c:y val="2.4173796271049167E-2"/>
          <c:w val="0.99549037390126693"/>
          <c:h val="0.859419381579091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Лист1!$A$3</c:f>
              <c:strCache>
                <c:ptCount val="1"/>
                <c:pt idx="0">
                  <c:v>Потребление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Лист1!$B$3:$H$3</c:f>
              <c:numCache>
                <c:formatCode>#,##0</c:formatCode>
                <c:ptCount val="7"/>
                <c:pt idx="0">
                  <c:v>3389</c:v>
                </c:pt>
                <c:pt idx="1">
                  <c:v>3433</c:v>
                </c:pt>
                <c:pt idx="2">
                  <c:v>3507</c:v>
                </c:pt>
                <c:pt idx="3">
                  <c:v>3602</c:v>
                </c:pt>
                <c:pt idx="4">
                  <c:v>3683</c:v>
                </c:pt>
                <c:pt idx="5">
                  <c:v>3719</c:v>
                </c:pt>
                <c:pt idx="6">
                  <c:v>3749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CF-42F6-9748-DE1DB0C2D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1246720"/>
        <c:axId val="21248256"/>
      </c:barChart>
      <c:catAx>
        <c:axId val="2124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48256"/>
        <c:crosses val="autoZero"/>
        <c:auto val="1"/>
        <c:lblAlgn val="ctr"/>
        <c:lblOffset val="100"/>
        <c:noMultiLvlLbl val="0"/>
      </c:catAx>
      <c:valAx>
        <c:axId val="21248256"/>
        <c:scaling>
          <c:orientation val="minMax"/>
        </c:scaling>
        <c:delete val="1"/>
        <c:axPos val="l"/>
        <c:majorGridlines>
          <c:spPr>
            <a:ln>
              <a:noFill/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246720"/>
        <c:crosses val="autoZero"/>
        <c:crossBetween val="between"/>
      </c:valAx>
    </c:plotArea>
    <c:plotVisOnly val="1"/>
    <c:dispBlanksAs val="gap"/>
    <c:showDLblsOverMax val="0"/>
  </c:chart>
  <c:spPr>
    <a:effectLst/>
  </c:spPr>
  <c:txPr>
    <a:bodyPr/>
    <a:lstStyle/>
    <a:p>
      <a:pPr>
        <a:defRPr sz="800">
          <a:solidFill>
            <a:srgbClr val="002060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556110798701813E-2"/>
          <c:y val="1.2896945592185797E-2"/>
          <c:w val="0.93721418557811798"/>
          <c:h val="0.96424864662049903"/>
        </c:manualLayout>
      </c:layout>
      <c:doughnutChart>
        <c:varyColors val="1"/>
        <c:ser>
          <c:idx val="0"/>
          <c:order val="0"/>
          <c:spPr>
            <a:ln w="635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F34B-4765-A273-FF8D4013F80F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F34B-4765-A273-FF8D4013F80F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F34B-4765-A273-FF8D4013F80F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F34B-4765-A273-FF8D4013F80F}"/>
              </c:ext>
            </c:extLst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F34B-4765-A273-FF8D4013F80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Лист1!$B$61:$B$65</c:f>
              <c:strCache>
                <c:ptCount val="5"/>
                <c:pt idx="0">
                  <c:v>Живок</c:v>
                </c:pt>
                <c:pt idx="1">
                  <c:v>Полутуши</c:v>
                </c:pt>
                <c:pt idx="2">
                  <c:v>Крупный кусок</c:v>
                </c:pt>
                <c:pt idx="3">
                  <c:v>Субпродукты</c:v>
                </c:pt>
                <c:pt idx="4">
                  <c:v>ОПФ</c:v>
                </c:pt>
              </c:strCache>
            </c:strRef>
          </c:cat>
          <c:val>
            <c:numRef>
              <c:f>Лист1!$C$61:$C$65</c:f>
              <c:numCache>
                <c:formatCode>0.0%</c:formatCode>
                <c:ptCount val="5"/>
                <c:pt idx="0">
                  <c:v>0.35</c:v>
                </c:pt>
                <c:pt idx="1">
                  <c:v>0.28999999999999998</c:v>
                </c:pt>
                <c:pt idx="2">
                  <c:v>0.26</c:v>
                </c:pt>
                <c:pt idx="3">
                  <c:v>0.06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4B-4765-A273-FF8D4013F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9"/>
        <c:holeSize val="61"/>
      </c:doughnutChart>
    </c:plotArea>
    <c:plotVisOnly val="1"/>
    <c:dispBlanksAs val="gap"/>
    <c:showDLblsOverMax val="0"/>
  </c:chart>
  <c:spPr>
    <a:noFill/>
  </c:spPr>
  <c:txPr>
    <a:bodyPr/>
    <a:lstStyle/>
    <a:p>
      <a:pPr>
        <a:defRPr sz="900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2179" cy="340202"/>
          </a:xfrm>
          <a:prstGeom prst="rect">
            <a:avLst/>
          </a:prstGeom>
        </p:spPr>
        <p:txBody>
          <a:bodyPr vert="horz" lIns="94462" tIns="47232" rIns="94462" bIns="47232" rtlCol="0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465" y="3"/>
            <a:ext cx="4302177" cy="340202"/>
          </a:xfrm>
          <a:prstGeom prst="rect">
            <a:avLst/>
          </a:prstGeom>
        </p:spPr>
        <p:txBody>
          <a:bodyPr vert="horz" lIns="94462" tIns="47232" rIns="94462" bIns="47232" rtlCol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69D2DC-ABEC-4333-8EAC-C7E5A616C6B0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455886"/>
            <a:ext cx="4302179" cy="340202"/>
          </a:xfrm>
          <a:prstGeom prst="rect">
            <a:avLst/>
          </a:prstGeom>
        </p:spPr>
        <p:txBody>
          <a:bodyPr vert="horz" lIns="94462" tIns="47232" rIns="94462" bIns="47232" rtlCol="0" anchor="b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465" y="6455886"/>
            <a:ext cx="4302177" cy="340202"/>
          </a:xfrm>
          <a:prstGeom prst="rect">
            <a:avLst/>
          </a:prstGeom>
        </p:spPr>
        <p:txBody>
          <a:bodyPr vert="horz" lIns="94462" tIns="47232" rIns="94462" bIns="47232" rtlCol="0" anchor="b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8434AB-E22F-4437-98C2-A2968F92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28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4302179" cy="3402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462" tIns="47232" rIns="94462" bIns="4723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465" y="3"/>
            <a:ext cx="4302177" cy="3402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462" tIns="47232" rIns="94462" bIns="4723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30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311" y="3228748"/>
            <a:ext cx="7941626" cy="30586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462" tIns="47232" rIns="94462" bIns="47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5886"/>
            <a:ext cx="4302179" cy="3402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462" tIns="47232" rIns="94462" bIns="4723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465" y="6455886"/>
            <a:ext cx="4302177" cy="3402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462" tIns="47232" rIns="94462" bIns="4723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C96AEB-906F-4FAE-9CE5-B83E0FC23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22613" y="509588"/>
            <a:ext cx="3683000" cy="2549525"/>
          </a:xfrm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76966-7C97-44B2-94B8-3F23B107403E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21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1. Агропроизводство (выращивание сельхозпродукции): сахарная свекла, пшеница, рожь, ячмень, овес, соя, кукуруза, подсолнечник, нут. Также, мясо говядины в живке, молоко парное для переработки.</a:t>
            </a:r>
          </a:p>
          <a:p>
            <a:r>
              <a:rPr lang="ru-RU" dirty="0"/>
              <a:t>2. Мясное производство и переработка: мясо свиньи в живке, мясо свиньи в полутушах, мясо свиньи в куске, мясные субпродукты, колбасы и мясные полуфабрикаты.</a:t>
            </a:r>
          </a:p>
          <a:p>
            <a:r>
              <a:rPr lang="en-US" dirty="0"/>
              <a:t>3. </a:t>
            </a:r>
            <a:r>
              <a:rPr lang="en-US" dirty="0" err="1"/>
              <a:t>Сахарное</a:t>
            </a:r>
            <a:r>
              <a:rPr lang="en-US" dirty="0"/>
              <a:t> </a:t>
            </a:r>
            <a:r>
              <a:rPr lang="en-US" dirty="0" err="1"/>
              <a:t>производство</a:t>
            </a:r>
            <a:r>
              <a:rPr lang="ru-RU" dirty="0"/>
              <a:t>: сахар, жом, меласса</a:t>
            </a:r>
          </a:p>
          <a:p>
            <a:r>
              <a:rPr lang="en-US" dirty="0"/>
              <a:t>4.</a:t>
            </a:r>
            <a:r>
              <a:rPr lang="ru-RU" dirty="0"/>
              <a:t> </a:t>
            </a:r>
            <a:r>
              <a:rPr lang="en-US" dirty="0" err="1"/>
              <a:t>Производство</a:t>
            </a:r>
            <a:r>
              <a:rPr lang="en-US" dirty="0"/>
              <a:t> </a:t>
            </a:r>
            <a:r>
              <a:rPr lang="en-US" dirty="0" err="1"/>
              <a:t>комбикормов</a:t>
            </a:r>
            <a:r>
              <a:rPr lang="ru-RU" dirty="0"/>
              <a:t>: комбикорм для свинокомплексов, оказание услуг по сушке и хранение зерновых и масленичных культур на элеваторных мощностях,</a:t>
            </a:r>
          </a:p>
          <a:p>
            <a:endParaRPr lang="ru-RU" dirty="0"/>
          </a:p>
          <a:p>
            <a:r>
              <a:rPr lang="ru-RU" dirty="0"/>
              <a:t>Давлеканово: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Выручка 96 991 968 руб., EBITDA 40 765 823 руб.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БАИ: Выручка 1 605 508 835,21 руб.,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Ebitda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308.4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млн. рублей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8785A5-881A-40EF-BAC1-968E787C345E}" type="slidenum">
              <a:rPr lang="ru-RU">
                <a:solidFill>
                  <a:srgbClr val="000000"/>
                </a:solidFill>
              </a:rPr>
              <a:pPr/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67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22613" y="509588"/>
            <a:ext cx="36830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988476-13D5-455A-9C1E-315CFC9C2846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6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22613" y="509588"/>
            <a:ext cx="3683000" cy="2549525"/>
          </a:xfrm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B141D1-9F48-4371-A117-90C7B37328D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5"/>
          <p:cNvSpPr>
            <a:spLocks noChangeAspect="1" noChangeArrowheads="1" noTextEdit="1"/>
          </p:cNvSpPr>
          <p:nvPr userDrawn="1"/>
        </p:nvSpPr>
        <p:spPr bwMode="auto">
          <a:xfrm>
            <a:off x="2552703" y="4283085"/>
            <a:ext cx="22098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9E46-9906-496D-A065-129B63E5F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Строго конфиденциально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2040-111B-46EB-8EC3-D741CA68F7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0" i="0" u="none" strike="noStrike" baseline="0" smtClean="0">
                <a:solidFill>
                  <a:schemeClr val="tx1"/>
                </a:solidFill>
              </a:defRPr>
            </a:lvl1pPr>
          </a:lstStyle>
          <a:p>
            <a:fld id="{3B52269A-8417-4F58-A746-9E5F369675A9}" type="datetime1">
              <a:rPr lang="ru-RU" smtClean="0"/>
              <a:t>22.08.2018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0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946B-F946-4F5F-B66B-80FF493460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9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38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5"/>
          <p:cNvSpPr>
            <a:spLocks noChangeAspect="1" noChangeArrowheads="1" noTextEdit="1"/>
          </p:cNvSpPr>
          <p:nvPr userDrawn="1"/>
        </p:nvSpPr>
        <p:spPr bwMode="auto">
          <a:xfrm>
            <a:off x="2552703" y="4283085"/>
            <a:ext cx="22098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3810000" y="6584955"/>
            <a:ext cx="2311400" cy="2730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</a:t>
            </a:r>
            <a:fld id="{2B71D006-CCBC-4926-AB94-EC0316190FE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5451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" y="6591300"/>
            <a:ext cx="9906000" cy="266700"/>
          </a:xfrm>
          <a:prstGeom prst="rect">
            <a:avLst/>
          </a:prstGeom>
          <a:gradFill>
            <a:gsLst>
              <a:gs pos="65000">
                <a:schemeClr val="accent3">
                  <a:lumMod val="40000"/>
                  <a:lumOff val="60000"/>
                </a:schemeClr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906000" cy="609600"/>
          </a:xfrm>
          <a:prstGeom prst="rect">
            <a:avLst/>
          </a:prstGeom>
          <a:gradFill>
            <a:gsLst>
              <a:gs pos="73000">
                <a:schemeClr val="bg1">
                  <a:alpha val="0"/>
                </a:schemeClr>
              </a:gs>
              <a:gs pos="4000">
                <a:schemeClr val="accent3">
                  <a:alpha val="4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49464-465E-46B9-BFF1-AA39095C0532}" type="datetime1">
              <a:rPr lang="ru-RU" smtClean="0"/>
              <a:t>22.08.2018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Строго конфиденциально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3302040-111B-46EB-8EC3-D741CA68F7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147" name="Picture 3" descr="C:\Users\Алексей\Dropbox\New new pix\AVG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r="7824" b="9291"/>
          <a:stretch/>
        </p:blipFill>
        <p:spPr bwMode="auto">
          <a:xfrm>
            <a:off x="228600" y="1703329"/>
            <a:ext cx="3266982" cy="23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5"/>
          <p:cNvCxnSpPr/>
          <p:nvPr/>
        </p:nvCxnSpPr>
        <p:spPr>
          <a:xfrm>
            <a:off x="3886200" y="1588487"/>
            <a:ext cx="0" cy="2831115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89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1" r:id="rId2"/>
    <p:sldLayoutId id="2147483696" r:id="rId3"/>
    <p:sldLayoutId id="214748371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6538914"/>
            <a:ext cx="9906000" cy="319086"/>
          </a:xfrm>
          <a:prstGeom prst="rect">
            <a:avLst/>
          </a:prstGeom>
          <a:gradFill>
            <a:gsLst>
              <a:gs pos="65000">
                <a:schemeClr val="accent3">
                  <a:lumMod val="40000"/>
                  <a:lumOff val="60000"/>
                </a:schemeClr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797300" y="6538914"/>
            <a:ext cx="2311400" cy="303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 - </a:t>
            </a:r>
            <a:fld id="{43302040-111B-46EB-8EC3-D741CA68F721}" type="slidenum">
              <a:rPr lang="ru-RU" smtClean="0"/>
              <a:pPr/>
              <a:t>‹#›</a:t>
            </a:fld>
            <a:r>
              <a:rPr lang="ru-RU" dirty="0"/>
              <a:t> -</a:t>
            </a:r>
          </a:p>
        </p:txBody>
      </p:sp>
      <p:cxnSp>
        <p:nvCxnSpPr>
          <p:cNvPr id="14" name="Straight Connector 15"/>
          <p:cNvCxnSpPr/>
          <p:nvPr/>
        </p:nvCxnSpPr>
        <p:spPr>
          <a:xfrm flipH="1">
            <a:off x="152400" y="685800"/>
            <a:ext cx="9601201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85" y="35482"/>
            <a:ext cx="653415" cy="5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3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viyazova_AA@tavros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86200" y="1800487"/>
            <a:ext cx="6019800" cy="16285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000" b="1" dirty="0">
                <a:solidFill>
                  <a:schemeClr val="bg2">
                    <a:lumMod val="25000"/>
                  </a:schemeClr>
                </a:solidFill>
              </a:rPr>
              <a:t>HR-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</a:rPr>
              <a:t>цикл руководителя на примере ООО «Башкирская мясная компания»</a:t>
            </a:r>
            <a:endParaRPr lang="en-US" sz="3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88999" y="4953000"/>
            <a:ext cx="9258678" cy="1311598"/>
            <a:chOff x="334549" y="4931270"/>
            <a:chExt cx="9258678" cy="1311598"/>
          </a:xfrm>
        </p:grpSpPr>
        <p:pic>
          <p:nvPicPr>
            <p:cNvPr id="12" name="Picture 2" descr="C:\Users\user\Google Диск\Pork Project\Презентация\Картинки\Поросята 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67"/>
            <a:stretch/>
          </p:blipFill>
          <p:spPr bwMode="auto">
            <a:xfrm>
              <a:off x="334549" y="4946868"/>
              <a:ext cx="1784135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Belyaeva2\Desktop\презентации брошюры\от Влада\IMG_6488 - копия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37"/>
            <a:stretch/>
          </p:blipFill>
          <p:spPr bwMode="auto">
            <a:xfrm>
              <a:off x="2160211" y="4941766"/>
              <a:ext cx="1851444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Elena\Google Диск\Pork Project\Презентация\Картинки\IMG_678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069" y="4941767"/>
              <a:ext cx="1851444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83" t="-830" r="16738" b="1081"/>
            <a:stretch/>
          </p:blipFill>
          <p:spPr bwMode="auto">
            <a:xfrm>
              <a:off x="7710777" y="4931270"/>
              <a:ext cx="1882450" cy="131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3" descr="C:\Documents and Settings\Kaspranov_S\Рабочий стол\gtashkent-uzbekistan-saharnyi-zavo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97" y="4953000"/>
            <a:ext cx="1752410" cy="129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51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64452FC8-E718-4DCE-BED3-D161AFC8D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29818"/>
            <a:ext cx="2110409" cy="6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B6474-370F-4676-A13C-52A09A59643F}"/>
              </a:ext>
            </a:extLst>
          </p:cNvPr>
          <p:cNvSpPr txBox="1"/>
          <p:nvPr/>
        </p:nvSpPr>
        <p:spPr>
          <a:xfrm>
            <a:off x="32004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БАШКИРСКАЯ МЯСНАЯ КОМПАНИЯ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25855-2583-420B-A1D9-082B16B7D1D8}"/>
              </a:ext>
            </a:extLst>
          </p:cNvPr>
          <p:cNvSpPr txBox="1"/>
          <p:nvPr/>
        </p:nvSpPr>
        <p:spPr>
          <a:xfrm>
            <a:off x="4260273" y="92216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АДАПТАЦИЯ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C6507E3-BD04-4558-811E-8672E4A18B86}"/>
              </a:ext>
            </a:extLst>
          </p:cNvPr>
          <p:cNvSpPr/>
          <p:nvPr/>
        </p:nvSpPr>
        <p:spPr>
          <a:xfrm>
            <a:off x="4062845" y="1553242"/>
            <a:ext cx="1752600" cy="167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Расскажи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F90C1E7-5E21-4787-8319-D6A9E35A70A4}"/>
              </a:ext>
            </a:extLst>
          </p:cNvPr>
          <p:cNvSpPr/>
          <p:nvPr/>
        </p:nvSpPr>
        <p:spPr>
          <a:xfrm>
            <a:off x="5995555" y="2570785"/>
            <a:ext cx="1752600" cy="167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Покажи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46FC8C5B-935C-4519-A7F4-864556871D19}"/>
              </a:ext>
            </a:extLst>
          </p:cNvPr>
          <p:cNvSpPr/>
          <p:nvPr/>
        </p:nvSpPr>
        <p:spPr>
          <a:xfrm>
            <a:off x="5098473" y="4543637"/>
            <a:ext cx="1752600" cy="167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Сделай вместе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B0B63448-0009-4993-8344-CF55C9781156}"/>
              </a:ext>
            </a:extLst>
          </p:cNvPr>
          <p:cNvSpPr/>
          <p:nvPr/>
        </p:nvSpPr>
        <p:spPr>
          <a:xfrm>
            <a:off x="3018402" y="4543637"/>
            <a:ext cx="1752600" cy="167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Дай сделать самому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55665901-37FA-46ED-8CA3-2B4876C75BBA}"/>
              </a:ext>
            </a:extLst>
          </p:cNvPr>
          <p:cNvSpPr/>
          <p:nvPr/>
        </p:nvSpPr>
        <p:spPr>
          <a:xfrm>
            <a:off x="2157846" y="2590800"/>
            <a:ext cx="1752600" cy="167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Дай обратную связь</a:t>
            </a:r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E711F69A-C70B-41E8-B79A-3C38235A1761}"/>
              </a:ext>
            </a:extLst>
          </p:cNvPr>
          <p:cNvSpPr/>
          <p:nvPr/>
        </p:nvSpPr>
        <p:spPr>
          <a:xfrm rot="19985486">
            <a:off x="3562371" y="2303240"/>
            <a:ext cx="400480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8193C48C-0324-4E23-9C60-118998857E60}"/>
              </a:ext>
            </a:extLst>
          </p:cNvPr>
          <p:cNvSpPr/>
          <p:nvPr/>
        </p:nvSpPr>
        <p:spPr>
          <a:xfrm rot="2185954">
            <a:off x="5888833" y="2386119"/>
            <a:ext cx="400480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9E2D0373-1BB3-41BD-9362-897DB8C2EEC9}"/>
              </a:ext>
            </a:extLst>
          </p:cNvPr>
          <p:cNvSpPr/>
          <p:nvPr/>
        </p:nvSpPr>
        <p:spPr>
          <a:xfrm rot="7637595">
            <a:off x="6427841" y="4288310"/>
            <a:ext cx="400480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трелка: вправо 35">
            <a:extLst>
              <a:ext uri="{FF2B5EF4-FFF2-40B4-BE49-F238E27FC236}">
                <a16:creationId xmlns:a16="http://schemas.microsoft.com/office/drawing/2014/main" id="{E72D598E-07D4-4DFA-84D7-47BFB8B679DA}"/>
              </a:ext>
            </a:extLst>
          </p:cNvPr>
          <p:cNvSpPr/>
          <p:nvPr/>
        </p:nvSpPr>
        <p:spPr>
          <a:xfrm rot="13396093">
            <a:off x="3057792" y="4288833"/>
            <a:ext cx="400480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EA00B6DD-BC0B-44CD-BD01-55DE1C65F23C}"/>
              </a:ext>
            </a:extLst>
          </p:cNvPr>
          <p:cNvSpPr/>
          <p:nvPr/>
        </p:nvSpPr>
        <p:spPr>
          <a:xfrm rot="10800000">
            <a:off x="4730091" y="5197171"/>
            <a:ext cx="368382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9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64452FC8-E718-4DCE-BED3-D161AFC8D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29818"/>
            <a:ext cx="2110409" cy="6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B6474-370F-4676-A13C-52A09A59643F}"/>
              </a:ext>
            </a:extLst>
          </p:cNvPr>
          <p:cNvSpPr txBox="1"/>
          <p:nvPr/>
        </p:nvSpPr>
        <p:spPr>
          <a:xfrm>
            <a:off x="32004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БАШКИРСКАЯ МЯСНАЯ КОМПАНИЯ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25855-2583-420B-A1D9-082B16B7D1D8}"/>
              </a:ext>
            </a:extLst>
          </p:cNvPr>
          <p:cNvSpPr txBox="1"/>
          <p:nvPr/>
        </p:nvSpPr>
        <p:spPr>
          <a:xfrm>
            <a:off x="3500477" y="880884"/>
            <a:ext cx="328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РАЗВИТИЕ И ОБУЧЕНИЕ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86B072-B33F-42B8-A07E-515B942DB726}"/>
              </a:ext>
            </a:extLst>
          </p:cNvPr>
          <p:cNvSpPr txBox="1"/>
          <p:nvPr/>
        </p:nvSpPr>
        <p:spPr>
          <a:xfrm>
            <a:off x="491836" y="1348502"/>
            <a:ext cx="328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Подход «70-20-10»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944A34-3B23-4022-88C2-6AA8D5183D88}"/>
              </a:ext>
            </a:extLst>
          </p:cNvPr>
          <p:cNvSpPr txBox="1"/>
          <p:nvPr/>
        </p:nvSpPr>
        <p:spPr>
          <a:xfrm>
            <a:off x="491836" y="2076083"/>
            <a:ext cx="46897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70%</a:t>
            </a:r>
            <a:r>
              <a:rPr lang="ru-RU" b="1" dirty="0"/>
              <a:t> - вызовы – новые обязанности,</a:t>
            </a:r>
          </a:p>
          <a:p>
            <a:r>
              <a:rPr lang="ru-RU" b="1" dirty="0"/>
              <a:t>               развивающие задачи, проекты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1BF449-33F1-42E9-9217-62D2A0937556}"/>
              </a:ext>
            </a:extLst>
          </p:cNvPr>
          <p:cNvSpPr txBox="1"/>
          <p:nvPr/>
        </p:nvSpPr>
        <p:spPr>
          <a:xfrm>
            <a:off x="491836" y="3467377"/>
            <a:ext cx="46897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20%</a:t>
            </a:r>
            <a:r>
              <a:rPr lang="ru-RU" b="1" dirty="0"/>
              <a:t> - наставничество,</a:t>
            </a:r>
          </a:p>
          <a:p>
            <a:r>
              <a:rPr lang="ru-RU" b="1" dirty="0"/>
              <a:t>               обратная связь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1939FC-0D09-4FEE-91AE-7798C2641778}"/>
              </a:ext>
            </a:extLst>
          </p:cNvPr>
          <p:cNvSpPr txBox="1"/>
          <p:nvPr/>
        </p:nvSpPr>
        <p:spPr>
          <a:xfrm>
            <a:off x="491836" y="5054025"/>
            <a:ext cx="468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10%</a:t>
            </a:r>
            <a:r>
              <a:rPr lang="ru-RU" b="1" dirty="0"/>
              <a:t> - обучение и саморазвитие  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37B107FD-75A8-4EAD-8EA2-F89E8DB68F81}"/>
              </a:ext>
            </a:extLst>
          </p:cNvPr>
          <p:cNvSpPr/>
          <p:nvPr/>
        </p:nvSpPr>
        <p:spPr>
          <a:xfrm>
            <a:off x="5257800" y="2336225"/>
            <a:ext cx="724595" cy="341489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647C89F3-BE58-41D9-9B52-B9C04222C9CA}"/>
              </a:ext>
            </a:extLst>
          </p:cNvPr>
          <p:cNvSpPr/>
          <p:nvPr/>
        </p:nvSpPr>
        <p:spPr>
          <a:xfrm>
            <a:off x="5257800" y="3764249"/>
            <a:ext cx="724595" cy="341489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E5947F60-8AAF-47B7-8F41-CF72314E0EBD}"/>
              </a:ext>
            </a:extLst>
          </p:cNvPr>
          <p:cNvSpPr/>
          <p:nvPr/>
        </p:nvSpPr>
        <p:spPr>
          <a:xfrm>
            <a:off x="5289668" y="5276930"/>
            <a:ext cx="724595" cy="341489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B0C5CF-5970-4540-B473-1B4181D030D2}"/>
              </a:ext>
            </a:extLst>
          </p:cNvPr>
          <p:cNvSpPr txBox="1"/>
          <p:nvPr/>
        </p:nvSpPr>
        <p:spPr>
          <a:xfrm>
            <a:off x="6130638" y="1763961"/>
            <a:ext cx="3283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Обмен опытом между комплексами, участие в новых проектах компании, исполнение обязанностей по целевой должности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D039DB-B230-4B9F-94EB-27FCB04E4E60}"/>
              </a:ext>
            </a:extLst>
          </p:cNvPr>
          <p:cNvSpPr txBox="1"/>
          <p:nvPr/>
        </p:nvSpPr>
        <p:spPr>
          <a:xfrm>
            <a:off x="6130638" y="3524071"/>
            <a:ext cx="328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Закрепление новичков за опытными сотрудникам и регулярное общение с руководителем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76B97F-459E-4D22-A2D5-5A3C96F67101}"/>
              </a:ext>
            </a:extLst>
          </p:cNvPr>
          <p:cNvSpPr txBox="1"/>
          <p:nvPr/>
        </p:nvSpPr>
        <p:spPr>
          <a:xfrm>
            <a:off x="6122331" y="4847509"/>
            <a:ext cx="3283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Плановые обучения внутри компании, внешние обучения, электронная библиотека (менеджмент, личная эффективность, семья/ здоровье)</a:t>
            </a:r>
          </a:p>
        </p:txBody>
      </p:sp>
    </p:spTree>
    <p:extLst>
      <p:ext uri="{BB962C8B-B14F-4D97-AF65-F5344CB8AC3E}">
        <p14:creationId xmlns:p14="http://schemas.microsoft.com/office/powerpoint/2010/main" val="6614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201" y="1031569"/>
            <a:ext cx="2362199" cy="533400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КОНТАКТЫ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2401" y="4683431"/>
            <a:ext cx="9601200" cy="171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eaLnBrk="0" fontAlgn="t" hangingPunct="0">
              <a:spcBef>
                <a:spcPct val="30000"/>
              </a:spcBef>
              <a:buClr>
                <a:srgbClr val="008080"/>
              </a:buClr>
              <a:buFont typeface="Wingdings 2" pitchFamily="18" charset="2"/>
              <a:buNone/>
            </a:pPr>
            <a:r>
              <a:rPr lang="ru-RU" sz="1400" b="1" dirty="0">
                <a:solidFill>
                  <a:srgbClr val="595959"/>
                </a:solidFill>
                <a:latin typeface="+mn-lt"/>
              </a:rPr>
              <a:t>Ограничение ответственности</a:t>
            </a:r>
            <a:endParaRPr lang="en-US" sz="1400" b="1" dirty="0">
              <a:solidFill>
                <a:srgbClr val="595959"/>
              </a:solidFill>
              <a:latin typeface="+mn-lt"/>
            </a:endParaRPr>
          </a:p>
          <a:p>
            <a:pPr algn="just" eaLnBrk="0" fontAlgn="t" hangingPunct="0">
              <a:spcBef>
                <a:spcPct val="30000"/>
              </a:spcBef>
              <a:buClr>
                <a:srgbClr val="008080"/>
              </a:buClr>
              <a:buFont typeface="Wingdings 2" pitchFamily="18" charset="2"/>
              <a:buNone/>
            </a:pPr>
            <a:endParaRPr lang="ru-RU" sz="1000" dirty="0">
              <a:solidFill>
                <a:srgbClr val="595959"/>
              </a:solidFill>
              <a:latin typeface="+mn-lt"/>
            </a:endParaRPr>
          </a:p>
          <a:p>
            <a:pPr algn="just" eaLnBrk="0" fontAlgn="t" hangingPunct="0">
              <a:spcBef>
                <a:spcPct val="30000"/>
              </a:spcBef>
              <a:buClr>
                <a:srgbClr val="008080"/>
              </a:buClr>
              <a:buFont typeface="Wingdings 2" pitchFamily="18" charset="2"/>
              <a:buNone/>
            </a:pPr>
            <a:r>
              <a:rPr lang="ru-RU" sz="1000" dirty="0">
                <a:solidFill>
                  <a:srgbClr val="595959"/>
                </a:solidFill>
                <a:latin typeface="+mn-lt"/>
              </a:rPr>
              <a:t>Настоящий документ носит конфиденциальный характер и предназначен исключительно для потенциальных инвесторов и кредиторов </a:t>
            </a:r>
            <a:r>
              <a:rPr lang="en-US" sz="1000" dirty="0">
                <a:solidFill>
                  <a:srgbClr val="595959"/>
                </a:solidFill>
                <a:latin typeface="+mn-lt"/>
              </a:rPr>
              <a:t>AVG Capital Partners </a:t>
            </a:r>
            <a:br>
              <a:rPr lang="ru-RU" sz="1000" dirty="0">
                <a:solidFill>
                  <a:srgbClr val="595959"/>
                </a:solidFill>
                <a:latin typeface="+mn-lt"/>
              </a:rPr>
            </a:br>
            <a:r>
              <a:rPr lang="ru-RU" sz="1000" dirty="0">
                <a:solidFill>
                  <a:srgbClr val="595959"/>
                </a:solidFill>
                <a:latin typeface="+mn-lt"/>
              </a:rPr>
              <a:t>и, таким образом, не может быть воспроизведен или передан третьим лицам.  </a:t>
            </a:r>
          </a:p>
          <a:p>
            <a:pPr algn="just" eaLnBrk="0" fontAlgn="t" hangingPunct="0">
              <a:spcBef>
                <a:spcPct val="30000"/>
              </a:spcBef>
              <a:buClr>
                <a:srgbClr val="008080"/>
              </a:buClr>
            </a:pPr>
            <a:r>
              <a:rPr lang="ru-RU" sz="1000" dirty="0">
                <a:solidFill>
                  <a:srgbClr val="595959"/>
                </a:solidFill>
                <a:latin typeface="+mn-lt"/>
              </a:rPr>
              <a:t>Настоящий документ носит исключительно информационный характер и не содержит в себе рекомендацию или предложение купить или продать какой-либо актив.</a:t>
            </a:r>
          </a:p>
          <a:p>
            <a:pPr algn="just" eaLnBrk="0" fontAlgn="t" hangingPunct="0">
              <a:spcBef>
                <a:spcPct val="30000"/>
              </a:spcBef>
              <a:buClr>
                <a:srgbClr val="008080"/>
              </a:buClr>
            </a:pPr>
            <a:r>
              <a:rPr lang="ru-RU" sz="1000" dirty="0">
                <a:solidFill>
                  <a:srgbClr val="595959"/>
                </a:solidFill>
                <a:latin typeface="+mn-lt"/>
              </a:rPr>
              <a:t>Настоящий документ носит предварительный характер и не налагает какие-либо обязательства и ответственность в отношении точности и полноты информации, а также не содержит каких-либо заявлений и гарантий, как прямых, так и косвенных, в отношении информации, содержащейся в настоящем документе. </a:t>
            </a:r>
          </a:p>
          <a:p>
            <a:pPr algn="just" eaLnBrk="0" fontAlgn="t" hangingPunct="0">
              <a:spcBef>
                <a:spcPct val="30000"/>
              </a:spcBef>
              <a:buClr>
                <a:srgbClr val="008080"/>
              </a:buClr>
            </a:pPr>
            <a:r>
              <a:rPr lang="ru-RU" sz="1000" dirty="0">
                <a:solidFill>
                  <a:srgbClr val="595959"/>
                </a:solidFill>
                <a:latin typeface="+mn-lt"/>
              </a:rPr>
              <a:t>Настоящий документ не содержит в себе инвестиционной, юридической или налоговой рекомендации, а также каких-либо специальных условий, применимых к лицам, которым был передан настоящий документ.</a:t>
            </a:r>
          </a:p>
        </p:txBody>
      </p:sp>
      <p:sp>
        <p:nvSpPr>
          <p:cNvPr id="7" name="object 95"/>
          <p:cNvSpPr/>
          <p:nvPr/>
        </p:nvSpPr>
        <p:spPr>
          <a:xfrm>
            <a:off x="152400" y="5029200"/>
            <a:ext cx="4572000" cy="0"/>
          </a:xfrm>
          <a:custGeom>
            <a:avLst/>
            <a:gdLst/>
            <a:ahLst/>
            <a:cxnLst/>
            <a:rect l="l" t="t" r="r" b="b"/>
            <a:pathLst>
              <a:path w="10102850">
                <a:moveTo>
                  <a:pt x="0" y="0"/>
                </a:moveTo>
                <a:lnTo>
                  <a:pt x="10102595" y="0"/>
                </a:lnTo>
              </a:path>
            </a:pathLst>
          </a:custGeom>
          <a:ln w="13715">
            <a:solidFill>
              <a:srgbClr val="9ABA5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14600" y="1031569"/>
            <a:ext cx="5120768" cy="20730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627063">
              <a:spcBef>
                <a:spcPts val="0"/>
              </a:spcBef>
              <a:buClr>
                <a:srgbClr val="008080"/>
              </a:buClr>
              <a:buFont typeface="Wingdings 2" pitchFamily="18" charset="2"/>
              <a:buNone/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Свиязова Александра</a:t>
            </a:r>
            <a:endParaRPr lang="de-DE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27063" indent="-627063">
              <a:spcBef>
                <a:spcPts val="0"/>
              </a:spcBef>
              <a:buClr>
                <a:srgbClr val="008080"/>
              </a:buClr>
              <a:buFont typeface="Wingdings 2" pitchFamily="18" charset="2"/>
              <a:buNone/>
            </a:pPr>
            <a:r>
              <a:rPr lang="ru-RU" sz="1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Начальник отдела по работе с персоналом ООО «Башкирская мясная компания»</a:t>
            </a:r>
          </a:p>
          <a:p>
            <a:pPr marL="627063" indent="-627063">
              <a:spcBef>
                <a:spcPts val="0"/>
              </a:spcBef>
              <a:buClr>
                <a:srgbClr val="008080"/>
              </a:buClr>
              <a:buFont typeface="Wingdings 2" pitchFamily="18" charset="2"/>
              <a:buNone/>
            </a:pPr>
            <a:endParaRPr lang="ru-RU" sz="1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27063" indent="-627063">
              <a:spcBef>
                <a:spcPts val="0"/>
              </a:spcBef>
              <a:buClr>
                <a:srgbClr val="008080"/>
              </a:buClr>
              <a:buFont typeface="Wingdings 2" pitchFamily="18" charset="2"/>
              <a:buNone/>
            </a:pPr>
            <a:r>
              <a:rPr lang="ru-RU" sz="1800" dirty="0"/>
              <a:t>+79279526612</a:t>
            </a:r>
            <a:endParaRPr lang="de-DE" sz="1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27063" indent="-627063">
              <a:spcBef>
                <a:spcPts val="0"/>
              </a:spcBef>
              <a:buClr>
                <a:srgbClr val="008080"/>
              </a:buClr>
              <a:buFont typeface="Wingdings 2" pitchFamily="18" charset="2"/>
              <a:buNone/>
            </a:pP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Sviyazova_AA</a:t>
            </a:r>
            <a:r>
              <a:rPr lang="de-DE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@tavros.ru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B7DCE-8B49-42C0-AE7D-22DC01EACFB5}"/>
              </a:ext>
            </a:extLst>
          </p:cNvPr>
          <p:cNvSpPr txBox="1"/>
          <p:nvPr/>
        </p:nvSpPr>
        <p:spPr>
          <a:xfrm>
            <a:off x="2209800" y="365760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Благодарю за внимание !</a:t>
            </a:r>
          </a:p>
        </p:txBody>
      </p:sp>
      <p:pic>
        <p:nvPicPr>
          <p:cNvPr id="15" name="Рисунок 3">
            <a:extLst>
              <a:ext uri="{FF2B5EF4-FFF2-40B4-BE49-F238E27FC236}">
                <a16:creationId xmlns:a16="http://schemas.microsoft.com/office/drawing/2014/main" id="{A4DDC1A2-5CC2-40D5-90A5-24ACC4942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29818"/>
            <a:ext cx="2110409" cy="6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E6DF21-3835-4A4D-9CAF-19483FF7EF3E}"/>
              </a:ext>
            </a:extLst>
          </p:cNvPr>
          <p:cNvSpPr txBox="1"/>
          <p:nvPr/>
        </p:nvSpPr>
        <p:spPr>
          <a:xfrm>
            <a:off x="32004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БАШКИРСКАЯ МЯСНАЯ КОМПАНИЯ</a:t>
            </a:r>
          </a:p>
        </p:txBody>
      </p:sp>
    </p:spTree>
    <p:extLst>
      <p:ext uri="{BB962C8B-B14F-4D97-AF65-F5344CB8AC3E}">
        <p14:creationId xmlns:p14="http://schemas.microsoft.com/office/powerpoint/2010/main" val="424995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4405741" y="1066800"/>
            <a:ext cx="5347860" cy="853440"/>
          </a:xfrm>
          <a:prstGeom prst="downArrow">
            <a:avLst>
              <a:gd name="adj1" fmla="val 100000"/>
              <a:gd name="adj2" fmla="val 2518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573213" indent="-228600">
              <a:buFont typeface="+mj-lt"/>
              <a:buAutoNum type="arabicPeriod"/>
            </a:pPr>
            <a:r>
              <a:rPr lang="ru-RU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Агропроизводство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(выращивание сельхозпродукции)</a:t>
            </a:r>
          </a:p>
          <a:p>
            <a:pPr marL="1573213" indent="-228600">
              <a:buFont typeface="+mj-lt"/>
              <a:buAutoNum type="arabicPeriod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Мясное производство и переработка</a:t>
            </a:r>
          </a:p>
          <a:p>
            <a:pPr marL="1573213" indent="-228600">
              <a:buFont typeface="+mj-lt"/>
              <a:buAutoNum type="arabicPeriod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Сахарное производство</a:t>
            </a:r>
          </a:p>
          <a:p>
            <a:pPr marL="1573213" indent="-228600">
              <a:buFont typeface="+mj-lt"/>
              <a:buAutoNum type="arabicPeriod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Производство комбикормов</a:t>
            </a:r>
          </a:p>
          <a:p>
            <a:pPr algn="ctr"/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03" y="3117658"/>
            <a:ext cx="2843697" cy="3384000"/>
          </a:xfrm>
          <a:prstGeom prst="rect">
            <a:avLst/>
          </a:prstGeom>
          <a:noFill/>
          <a:ln w="57150" cmpd="dbl">
            <a:noFill/>
          </a:ln>
        </p:spPr>
      </p:pic>
      <p:sp>
        <p:nvSpPr>
          <p:cNvPr id="93" name="Rectangle 86"/>
          <p:cNvSpPr>
            <a:spLocks noChangeArrowheads="1"/>
          </p:cNvSpPr>
          <p:nvPr/>
        </p:nvSpPr>
        <p:spPr bwMode="auto">
          <a:xfrm>
            <a:off x="2663135" y="4251832"/>
            <a:ext cx="39254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22338"/>
            <a:r>
              <a:rPr lang="ru-RU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Уфа</a:t>
            </a:r>
          </a:p>
        </p:txBody>
      </p:sp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20661" y="114300"/>
            <a:ext cx="8618539" cy="571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AVG CAPITAL PARTNERS</a:t>
            </a:r>
            <a:r>
              <a:rPr lang="ru-RU" sz="2800" b="1" dirty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В БАШКИРИИ</a:t>
            </a:r>
          </a:p>
        </p:txBody>
      </p:sp>
      <p:sp>
        <p:nvSpPr>
          <p:cNvPr id="67" name="Rectangle 86"/>
          <p:cNvSpPr>
            <a:spLocks noChangeArrowheads="1"/>
          </p:cNvSpPr>
          <p:nvPr/>
        </p:nvSpPr>
        <p:spPr bwMode="auto">
          <a:xfrm>
            <a:off x="542833" y="6175390"/>
            <a:ext cx="2819400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22338"/>
            <a:r>
              <a:rPr lang="ru-RU" sz="9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Перерабатывающие комбинаты (мясо, сахар)</a:t>
            </a:r>
          </a:p>
        </p:txBody>
      </p:sp>
      <p:sp>
        <p:nvSpPr>
          <p:cNvPr id="71" name="Rectangle 86"/>
          <p:cNvSpPr>
            <a:spLocks noChangeArrowheads="1"/>
          </p:cNvSpPr>
          <p:nvPr/>
        </p:nvSpPr>
        <p:spPr bwMode="auto">
          <a:xfrm>
            <a:off x="523770" y="6329994"/>
            <a:ext cx="2640247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22338"/>
            <a:r>
              <a:rPr lang="ru-RU" sz="9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Земельные активы, молочное животноводство</a:t>
            </a:r>
          </a:p>
        </p:txBody>
      </p:sp>
      <p:sp>
        <p:nvSpPr>
          <p:cNvPr id="72" name="Rectangle 86"/>
          <p:cNvSpPr>
            <a:spLocks noChangeArrowheads="1"/>
          </p:cNvSpPr>
          <p:nvPr/>
        </p:nvSpPr>
        <p:spPr bwMode="auto">
          <a:xfrm>
            <a:off x="523770" y="6029623"/>
            <a:ext cx="1871662" cy="138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defTabSz="922338"/>
            <a:r>
              <a:rPr lang="ru-RU" sz="9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Свинокомплексы</a:t>
            </a:r>
          </a:p>
        </p:txBody>
      </p:sp>
      <p:sp>
        <p:nvSpPr>
          <p:cNvPr id="73" name="Rectangle 86"/>
          <p:cNvSpPr>
            <a:spLocks noChangeArrowheads="1"/>
          </p:cNvSpPr>
          <p:nvPr/>
        </p:nvSpPr>
        <p:spPr bwMode="auto">
          <a:xfrm>
            <a:off x="531719" y="6469623"/>
            <a:ext cx="364218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defTabSz="922338"/>
            <a:r>
              <a:rPr lang="ru-RU" sz="9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Хранение и переработка зерна, производство комбикормов</a:t>
            </a:r>
          </a:p>
        </p:txBody>
      </p:sp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35" y="6058943"/>
            <a:ext cx="254381" cy="10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3" y="6484586"/>
            <a:ext cx="153377" cy="14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6" y="6148095"/>
            <a:ext cx="194527" cy="15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clipartfreefor.com/cliparts/tractor-clipart/cliparti1_tractor-clipart_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7" y="6319206"/>
            <a:ext cx="187036" cy="13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23" y="4667980"/>
            <a:ext cx="153377" cy="15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33" y="4847398"/>
            <a:ext cx="194527" cy="15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52" y="4565458"/>
            <a:ext cx="254381" cy="10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28" y="4413058"/>
            <a:ext cx="254381" cy="10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00" y="3407630"/>
            <a:ext cx="1440000" cy="11643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38" y="2087872"/>
            <a:ext cx="1517093" cy="11887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6931" y="2090580"/>
            <a:ext cx="3785809" cy="9421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76213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9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Мясное производство – ООО «Башкирская мясная компания» </a:t>
            </a:r>
          </a:p>
          <a:p>
            <a:pPr marL="180000" indent="-1800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свинокомплекса в Благоварском и Чишминском районах;</a:t>
            </a:r>
          </a:p>
          <a:p>
            <a:pPr marL="180000" indent="-1800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Производственная мощность - 15 650 свиноматок (</a:t>
            </a:r>
            <a:r>
              <a:rPr lang="en-US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DanBred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180000" indent="-1800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Годовой объем производства - 45 тыс. тн. мяса в живом весе;</a:t>
            </a:r>
          </a:p>
          <a:p>
            <a:pPr marL="180000" indent="-1800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Выручка 2016 года – 4,1 млрд. рублей;</a:t>
            </a:r>
          </a:p>
          <a:p>
            <a:pPr marL="180000" indent="-1800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EBITDA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/рентабельность 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EBITDA 201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– 1,2 млрд. руб. / 30%.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4071" y="3390946"/>
            <a:ext cx="3759529" cy="108067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76213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9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Производство комбикормов – ООО «</a:t>
            </a:r>
            <a:r>
              <a:rPr lang="ru-RU" sz="900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Давлекановский</a:t>
            </a:r>
            <a:r>
              <a:rPr lang="ru-RU" sz="9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комбинат хлебопродуктов» </a:t>
            </a:r>
          </a:p>
          <a:p>
            <a:pPr marL="180000" indent="-1800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Элеватор и комбикормовый завод в Давлекановском районе;</a:t>
            </a:r>
          </a:p>
          <a:p>
            <a:pPr marL="180000" indent="-1800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Мощность хранения зерна на элеваторе – 115 тыс. тн., складских помещений – 9 тыс. тн.;</a:t>
            </a:r>
          </a:p>
          <a:p>
            <a:pPr marL="180000" indent="-1800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Мощность производства комбикормов – 20 тн./час (запуск во </a:t>
            </a: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кв. 2017 года);</a:t>
            </a:r>
          </a:p>
        </p:txBody>
      </p:sp>
      <p:pic>
        <p:nvPicPr>
          <p:cNvPr id="7" name="Рисунок 6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812366"/>
            <a:ext cx="1440000" cy="116970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7" name="TextBox 46"/>
          <p:cNvSpPr txBox="1"/>
          <p:nvPr/>
        </p:nvSpPr>
        <p:spPr>
          <a:xfrm>
            <a:off x="5934750" y="4804746"/>
            <a:ext cx="3937281" cy="9421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76213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9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Переработка мяса – ООО Раевский мясокомбинат «Альшей-мясо» </a:t>
            </a:r>
          </a:p>
          <a:p>
            <a:pPr marL="180000" indent="-1800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Мясокомбинат с цехом убоя в Альшеевском районе</a:t>
            </a:r>
          </a:p>
          <a:p>
            <a:pPr marL="180000" indent="-1800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Мощность убоя – 245 голов в сутки</a:t>
            </a:r>
          </a:p>
          <a:p>
            <a:pPr marL="180000" indent="-1800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Годовое производство: 4,0 тыс. тн. мяса в полутушах, 0,9 тн. кускового, блочного мяса и субпродуктов, 282 тн. колбас и п/ф</a:t>
            </a:r>
          </a:p>
          <a:p>
            <a:pPr marL="180000" indent="-1800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Выручка 2016 года – 0,7 млрд. рублей;</a:t>
            </a:r>
          </a:p>
        </p:txBody>
      </p:sp>
      <p:sp>
        <p:nvSpPr>
          <p:cNvPr id="51" name="Блок-схема: узел 50"/>
          <p:cNvSpPr/>
          <p:nvPr/>
        </p:nvSpPr>
        <p:spPr>
          <a:xfrm>
            <a:off x="2544696" y="4258664"/>
            <a:ext cx="108000" cy="1080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52400" y="3606001"/>
            <a:ext cx="1736390" cy="980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Предприятия расположены в 4-и районах Республики:</a:t>
            </a:r>
          </a:p>
          <a:p>
            <a:pPr marL="17145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Альшеевском</a:t>
            </a:r>
          </a:p>
          <a:p>
            <a:pPr marL="17145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Благоварском</a:t>
            </a:r>
          </a:p>
          <a:p>
            <a:pPr marL="17145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9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Давлекановском</a:t>
            </a:r>
            <a:endParaRPr lang="ru-RU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Чишминском.</a:t>
            </a:r>
          </a:p>
        </p:txBody>
      </p:sp>
      <p:sp>
        <p:nvSpPr>
          <p:cNvPr id="10" name="Дуга 9"/>
          <p:cNvSpPr/>
          <p:nvPr/>
        </p:nvSpPr>
        <p:spPr>
          <a:xfrm rot="10800000">
            <a:off x="2071002" y="3827669"/>
            <a:ext cx="4818754" cy="1986582"/>
          </a:xfrm>
          <a:prstGeom prst="arc">
            <a:avLst>
              <a:gd name="adj1" fmla="val 16753736"/>
              <a:gd name="adj2" fmla="val 21321560"/>
            </a:avLst>
          </a:prstGeom>
          <a:ln w="9525">
            <a:solidFill>
              <a:schemeClr val="bg2">
                <a:lumMod val="2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уга 51"/>
          <p:cNvSpPr/>
          <p:nvPr/>
        </p:nvSpPr>
        <p:spPr>
          <a:xfrm rot="20064777">
            <a:off x="1863305" y="3021735"/>
            <a:ext cx="5160972" cy="1064510"/>
          </a:xfrm>
          <a:prstGeom prst="arc">
            <a:avLst>
              <a:gd name="adj1" fmla="val 11089181"/>
              <a:gd name="adj2" fmla="val 18664014"/>
            </a:avLst>
          </a:prstGeom>
          <a:ln w="9525" cmpd="sng">
            <a:solidFill>
              <a:schemeClr val="bg2">
                <a:lumMod val="2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46930"/>
              </p:ext>
            </p:extLst>
          </p:nvPr>
        </p:nvGraphicFramePr>
        <p:xfrm>
          <a:off x="152400" y="1066800"/>
          <a:ext cx="4142116" cy="1469545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{8EC20E35-A176-4012-BC5E-935CFFF8708E}</a:tableStyleId>
              </a:tblPr>
              <a:tblGrid>
                <a:gridCol w="414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825"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0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Действующий рентабельный бизнес, масштабируемый</a:t>
                      </a:r>
                      <a:r>
                        <a:rPr lang="ru-RU" sz="1000" b="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в рамках существующих компетенций</a:t>
                      </a:r>
                      <a:endParaRPr lang="ru-RU" sz="10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0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Профессиональная управленческая команда, имеющая опыт реализации крупных инвестиционных проектов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0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Готовый перечень проектов, направленный на расширение деятельности группы и укрепление ее рыночных позиций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0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Собственный земельный банк с потенциалом его расширения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231446" y="728990"/>
            <a:ext cx="18822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AVG Capital Partners </a:t>
            </a:r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52400" y="990600"/>
            <a:ext cx="4142116" cy="0"/>
          </a:xfrm>
          <a:prstGeom prst="line">
            <a:avLst/>
          </a:prstGeom>
          <a:ln w="158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4498646" y="728990"/>
            <a:ext cx="43813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направления деятельности Фонда в Республике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419600" y="990600"/>
            <a:ext cx="5334000" cy="0"/>
          </a:xfrm>
          <a:prstGeom prst="line">
            <a:avLst/>
          </a:prstGeom>
          <a:ln w="158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Дуга 54"/>
          <p:cNvSpPr/>
          <p:nvPr/>
        </p:nvSpPr>
        <p:spPr>
          <a:xfrm rot="9814810">
            <a:off x="2269157" y="3764140"/>
            <a:ext cx="4640252" cy="737065"/>
          </a:xfrm>
          <a:prstGeom prst="arc">
            <a:avLst>
              <a:gd name="adj1" fmla="val 18015285"/>
              <a:gd name="adj2" fmla="val 21538947"/>
            </a:avLst>
          </a:prstGeom>
          <a:ln w="9525">
            <a:solidFill>
              <a:schemeClr val="bg2">
                <a:lumMod val="2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50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 bwMode="auto">
          <a:xfrm>
            <a:off x="3050888" y="118679"/>
            <a:ext cx="4808219" cy="50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БМК: ОБЩИЕ СВЕДЕНИЯ </a:t>
            </a:r>
          </a:p>
        </p:txBody>
      </p:sp>
      <p:sp>
        <p:nvSpPr>
          <p:cNvPr id="601" name="Прямоугольник 600"/>
          <p:cNvSpPr/>
          <p:nvPr/>
        </p:nvSpPr>
        <p:spPr>
          <a:xfrm>
            <a:off x="157484" y="1905000"/>
            <a:ext cx="4414516" cy="205629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Текущий статус </a:t>
            </a:r>
          </a:p>
        </p:txBody>
      </p:sp>
      <p:sp>
        <p:nvSpPr>
          <p:cNvPr id="612" name="Content Placeholder 2"/>
          <p:cNvSpPr txBox="1">
            <a:spLocks/>
          </p:cNvSpPr>
          <p:nvPr/>
        </p:nvSpPr>
        <p:spPr>
          <a:xfrm>
            <a:off x="152400" y="2171700"/>
            <a:ext cx="4343400" cy="261186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36000" tIns="36000" rIns="36000" bIns="3600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1809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по созданию современных </a:t>
            </a:r>
            <a:r>
              <a:rPr lang="ru-RU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свинокомплексов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стартовал в 2012 году и вышел на проектную мощность в 2015 году</a:t>
            </a:r>
          </a:p>
          <a:p>
            <a:pPr marL="180000" lvl="1" indent="-1809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Предприятие объединяет 3 современных свиноводческих комплекса с зонами воспроизводства и откорма общей производственной мощностью 46 тыс. тонн свинины в год в живом весе</a:t>
            </a:r>
          </a:p>
          <a:p>
            <a:pPr marL="180000" lvl="1" indent="-1809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проекте используются современные технологии выращивания и лучшая генетика </a:t>
            </a:r>
            <a:r>
              <a:rPr lang="en-US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DanBred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трех-породное скрещивание Датский Йоркшир, Датский </a:t>
            </a:r>
            <a:r>
              <a:rPr lang="ru-RU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Ландрас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Датский </a:t>
            </a:r>
            <a:r>
              <a:rPr lang="ru-RU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Дюрок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 также генетика </a:t>
            </a: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Hermitage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80000" lvl="1" indent="-1809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Предприятие имеет самый высокий уровень биобезопасности – </a:t>
            </a:r>
            <a:r>
              <a:rPr lang="en-US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компартмент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80000" lvl="1" indent="-180975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Расположено в г. Уфа Республики Башкортостан (адрес: проспект Октября, д.1)</a:t>
            </a:r>
          </a:p>
          <a:p>
            <a:pPr marL="171450" lvl="1" indent="-17145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Численность персонала – более 500 чел.</a:t>
            </a:r>
          </a:p>
        </p:txBody>
      </p:sp>
      <p:graphicFrame>
        <p:nvGraphicFramePr>
          <p:cNvPr id="593" name="Таблица 5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3941"/>
              </p:ext>
            </p:extLst>
          </p:nvPr>
        </p:nvGraphicFramePr>
        <p:xfrm>
          <a:off x="152400" y="762000"/>
          <a:ext cx="4490716" cy="9144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{8EC20E35-A176-4012-BC5E-935CFFF8708E}</a:tableStyleId>
              </a:tblPr>
              <a:tblGrid>
                <a:gridCol w="4490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ООО</a:t>
                      </a:r>
                      <a:r>
                        <a:rPr lang="ru-RU" sz="10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«БМК» входит в 20-ку крупнейших производителей свинины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endParaRPr lang="ru-RU" sz="300" dirty="0">
                        <a:solidFill>
                          <a:srgbClr val="002060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36000" marR="36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0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ООО «БМК» - приоритетный инвестиционный проект Республики Башкортостан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94" name="Прямая соединительная линия 593"/>
          <p:cNvCxnSpPr/>
          <p:nvPr/>
        </p:nvCxnSpPr>
        <p:spPr>
          <a:xfrm>
            <a:off x="152400" y="2186829"/>
            <a:ext cx="449071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7" name="Прямоугольник 596"/>
          <p:cNvSpPr/>
          <p:nvPr/>
        </p:nvSpPr>
        <p:spPr>
          <a:xfrm>
            <a:off x="5105400" y="731520"/>
            <a:ext cx="4414516" cy="205629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Рынок свинины в РФ</a:t>
            </a:r>
          </a:p>
        </p:txBody>
      </p:sp>
      <p:cxnSp>
        <p:nvCxnSpPr>
          <p:cNvPr id="598" name="Прямая соединительная линия 597"/>
          <p:cNvCxnSpPr/>
          <p:nvPr/>
        </p:nvCxnSpPr>
        <p:spPr>
          <a:xfrm>
            <a:off x="5029200" y="967629"/>
            <a:ext cx="472440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9" name="Прямоугольник 598"/>
          <p:cNvSpPr/>
          <p:nvPr/>
        </p:nvSpPr>
        <p:spPr>
          <a:xfrm>
            <a:off x="5105400" y="3695700"/>
            <a:ext cx="4414516" cy="205629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рынка мяса свинины по товарным категориям</a:t>
            </a:r>
          </a:p>
        </p:txBody>
      </p:sp>
      <p:cxnSp>
        <p:nvCxnSpPr>
          <p:cNvPr id="603" name="Прямая соединительная линия 602"/>
          <p:cNvCxnSpPr/>
          <p:nvPr/>
        </p:nvCxnSpPr>
        <p:spPr>
          <a:xfrm>
            <a:off x="5029200" y="3939429"/>
            <a:ext cx="472440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138986209"/>
              </p:ext>
            </p:extLst>
          </p:nvPr>
        </p:nvGraphicFramePr>
        <p:xfrm>
          <a:off x="5029200" y="1171820"/>
          <a:ext cx="4648200" cy="225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22"/>
          <p:cNvSpPr/>
          <p:nvPr/>
        </p:nvSpPr>
        <p:spPr>
          <a:xfrm rot="20905348">
            <a:off x="5713990" y="1114121"/>
            <a:ext cx="42902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CAGR 2017-2021 = 1,8%</a:t>
            </a:r>
            <a:endParaRPr lang="ru-RU" sz="8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5219700" y="1143000"/>
            <a:ext cx="4152900" cy="81920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556093"/>
              </p:ext>
            </p:extLst>
          </p:nvPr>
        </p:nvGraphicFramePr>
        <p:xfrm>
          <a:off x="5074920" y="4125330"/>
          <a:ext cx="2545080" cy="2351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 Box 115"/>
          <p:cNvSpPr txBox="1">
            <a:spLocks noChangeArrowheads="1"/>
          </p:cNvSpPr>
          <p:nvPr/>
        </p:nvSpPr>
        <p:spPr bwMode="auto">
          <a:xfrm>
            <a:off x="8295881" y="4267200"/>
            <a:ext cx="1000519" cy="3393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00"/>
              </a:spcAft>
            </a:pPr>
            <a:r>
              <a:rPr lang="ru-RU" sz="1000" dirty="0" err="1">
                <a:solidFill>
                  <a:srgbClr val="002060"/>
                </a:solidFill>
              </a:rPr>
              <a:t>Живок</a:t>
            </a:r>
            <a:endParaRPr lang="ru-RU" sz="10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100"/>
              </a:spcAft>
            </a:pPr>
            <a:r>
              <a:rPr lang="ru-RU" sz="1000" dirty="0">
                <a:solidFill>
                  <a:srgbClr val="002060"/>
                </a:solidFill>
              </a:rPr>
              <a:t>Полутуши</a:t>
            </a:r>
          </a:p>
          <a:p>
            <a:pPr eaLnBrk="1" hangingPunct="1">
              <a:spcBef>
                <a:spcPts val="0"/>
              </a:spcBef>
              <a:spcAft>
                <a:spcPts val="100"/>
              </a:spcAft>
            </a:pPr>
            <a:r>
              <a:rPr lang="ru-RU" sz="1000" dirty="0">
                <a:solidFill>
                  <a:srgbClr val="002060"/>
                </a:solidFill>
              </a:rPr>
              <a:t>Крупный кусок</a:t>
            </a:r>
          </a:p>
          <a:p>
            <a:pPr eaLnBrk="1" hangingPunct="1">
              <a:spcBef>
                <a:spcPts val="0"/>
              </a:spcBef>
              <a:spcAft>
                <a:spcPts val="100"/>
              </a:spcAft>
            </a:pPr>
            <a:r>
              <a:rPr lang="ru-RU" sz="1000" dirty="0">
                <a:solidFill>
                  <a:srgbClr val="002060"/>
                </a:solidFill>
              </a:rPr>
              <a:t>Субпродукты</a:t>
            </a:r>
          </a:p>
          <a:p>
            <a:pPr eaLnBrk="1" hangingPunct="1">
              <a:spcBef>
                <a:spcPts val="0"/>
              </a:spcBef>
              <a:spcAft>
                <a:spcPts val="100"/>
              </a:spcAft>
            </a:pPr>
            <a:r>
              <a:rPr lang="ru-RU" sz="1000" dirty="0">
                <a:solidFill>
                  <a:srgbClr val="002060"/>
                </a:solidFill>
              </a:rPr>
              <a:t>ОПФ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073081" y="4296941"/>
            <a:ext cx="180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073421" y="4484125"/>
            <a:ext cx="180000" cy="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073761" y="4660020"/>
            <a:ext cx="180000" cy="72000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074101" y="4820675"/>
            <a:ext cx="180000" cy="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074441" y="4972440"/>
            <a:ext cx="180000" cy="7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rustoria.ru/images/content/g960x504/19/19db2d7ce300fb8851daa95ed2844df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7535"/>
            <a:ext cx="3479855" cy="18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4960620" y="3388816"/>
            <a:ext cx="25229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00"/>
              </a:spcAft>
            </a:pPr>
            <a:r>
              <a:rPr lang="ru-RU" sz="800" dirty="0">
                <a:solidFill>
                  <a:srgbClr val="002060"/>
                </a:solidFill>
              </a:rPr>
              <a:t>Данные: Российский союз свиноводов</a:t>
            </a:r>
          </a:p>
        </p:txBody>
      </p:sp>
      <p:pic>
        <p:nvPicPr>
          <p:cNvPr id="26" name="Рисунок 3">
            <a:extLst>
              <a:ext uri="{FF2B5EF4-FFF2-40B4-BE49-F238E27FC236}">
                <a16:creationId xmlns:a16="http://schemas.microsoft.com/office/drawing/2014/main" id="{E7F5B8F0-D09D-4093-8663-185F726D0A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29818"/>
            <a:ext cx="2110409" cy="6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30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64452FC8-E718-4DCE-BED3-D161AFC8D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29818"/>
            <a:ext cx="2110409" cy="6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B6474-370F-4676-A13C-52A09A59643F}"/>
              </a:ext>
            </a:extLst>
          </p:cNvPr>
          <p:cNvSpPr txBox="1"/>
          <p:nvPr/>
        </p:nvSpPr>
        <p:spPr>
          <a:xfrm>
            <a:off x="32004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БАШКИРСКАЯ МЯСНАЯ КОМПАНИЯ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9C1D6A-1BF1-46A5-81A9-1FCF0B721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906000" cy="71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9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64452FC8-E718-4DCE-BED3-D161AFC8D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29818"/>
            <a:ext cx="2110409" cy="6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B6474-370F-4676-A13C-52A09A59643F}"/>
              </a:ext>
            </a:extLst>
          </p:cNvPr>
          <p:cNvSpPr txBox="1"/>
          <p:nvPr/>
        </p:nvSpPr>
        <p:spPr>
          <a:xfrm>
            <a:off x="32004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БАШКИРСКАЯ МЯСНАЯ КОМПАНИЯ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25855-2583-420B-A1D9-082B16B7D1D8}"/>
              </a:ext>
            </a:extLst>
          </p:cNvPr>
          <p:cNvSpPr txBox="1"/>
          <p:nvPr/>
        </p:nvSpPr>
        <p:spPr>
          <a:xfrm>
            <a:off x="2438400" y="1537693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СТРУКТУРА ОТДЕЛА ПО РАБОТЕ С ПЕРСОНАЛОМ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41DCD-9DB4-47F5-B4DB-5B4B2D42E4A8}"/>
              </a:ext>
            </a:extLst>
          </p:cNvPr>
          <p:cNvSpPr txBox="1"/>
          <p:nvPr/>
        </p:nvSpPr>
        <p:spPr>
          <a:xfrm>
            <a:off x="1295400" y="2310521"/>
            <a:ext cx="137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Начальник отдела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B2594-B0E4-4BB7-970D-131C02CD7418}"/>
              </a:ext>
            </a:extLst>
          </p:cNvPr>
          <p:cNvSpPr txBox="1"/>
          <p:nvPr/>
        </p:nvSpPr>
        <p:spPr>
          <a:xfrm>
            <a:off x="2066738" y="3724870"/>
            <a:ext cx="2514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Специалист по работе с персоналом (УРМ Языково)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BAA262-9609-42A9-9713-2265766EDE20}"/>
              </a:ext>
            </a:extLst>
          </p:cNvPr>
          <p:cNvSpPr txBox="1"/>
          <p:nvPr/>
        </p:nvSpPr>
        <p:spPr>
          <a:xfrm>
            <a:off x="3505200" y="2310522"/>
            <a:ext cx="251459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Менеджер по работ с персоналом (Уфа)</a:t>
            </a: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B61A50B5-25FB-4572-8877-187BB0B5BDCA}"/>
              </a:ext>
            </a:extLst>
          </p:cNvPr>
          <p:cNvSpPr/>
          <p:nvPr/>
        </p:nvSpPr>
        <p:spPr>
          <a:xfrm>
            <a:off x="2804359" y="2466050"/>
            <a:ext cx="624641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EDD49C16-B629-4891-BA3A-CFBEEFDF781F}"/>
              </a:ext>
            </a:extLst>
          </p:cNvPr>
          <p:cNvSpPr/>
          <p:nvPr/>
        </p:nvSpPr>
        <p:spPr>
          <a:xfrm rot="5400000">
            <a:off x="3479888" y="3134567"/>
            <a:ext cx="724756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5AA2C0-5609-49C6-A3E9-2B34F3758013}"/>
              </a:ext>
            </a:extLst>
          </p:cNvPr>
          <p:cNvSpPr txBox="1"/>
          <p:nvPr/>
        </p:nvSpPr>
        <p:spPr>
          <a:xfrm>
            <a:off x="4800600" y="3724870"/>
            <a:ext cx="2514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Специалист по работе с персоналом (УРМ Буздяк)</a:t>
            </a:r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800E6272-F35B-44F5-ACC8-2AD07D559607}"/>
              </a:ext>
            </a:extLst>
          </p:cNvPr>
          <p:cNvSpPr/>
          <p:nvPr/>
        </p:nvSpPr>
        <p:spPr>
          <a:xfrm rot="5400000">
            <a:off x="5270588" y="3134567"/>
            <a:ext cx="724756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6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 animBg="1"/>
      <p:bldP spid="18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64452FC8-E718-4DCE-BED3-D161AFC8D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29818"/>
            <a:ext cx="2110409" cy="6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B6474-370F-4676-A13C-52A09A59643F}"/>
              </a:ext>
            </a:extLst>
          </p:cNvPr>
          <p:cNvSpPr txBox="1"/>
          <p:nvPr/>
        </p:nvSpPr>
        <p:spPr>
          <a:xfrm>
            <a:off x="32004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БАШКИРСКАЯ МЯСНАЯ КОМПАНИЯ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7A9B3-17BE-41A3-AAEB-7F556A3906FD}"/>
              </a:ext>
            </a:extLst>
          </p:cNvPr>
          <p:cNvSpPr txBox="1"/>
          <p:nvPr/>
        </p:nvSpPr>
        <p:spPr>
          <a:xfrm>
            <a:off x="381000" y="105619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HR-</a:t>
            </a:r>
            <a:r>
              <a:rPr lang="ru-RU" b="1" dirty="0"/>
              <a:t>цикл руководителя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CA189-C158-432F-88AC-8641242BDEC9}"/>
              </a:ext>
            </a:extLst>
          </p:cNvPr>
          <p:cNvSpPr txBox="1"/>
          <p:nvPr/>
        </p:nvSpPr>
        <p:spPr>
          <a:xfrm>
            <a:off x="3352800" y="1075397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единая система взаимодействия руководителя с сотрудниками в течении года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2A58B4A-72FD-4B18-B580-9321005A7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257287"/>
              </p:ext>
            </p:extLst>
          </p:nvPr>
        </p:nvGraphicFramePr>
        <p:xfrm>
          <a:off x="887845" y="2384755"/>
          <a:ext cx="7570359" cy="3397845"/>
        </p:xfrm>
        <a:graphic>
          <a:graphicData uri="http://schemas.openxmlformats.org/drawingml/2006/table">
            <a:tbl>
              <a:tblPr/>
              <a:tblGrid>
                <a:gridCol w="2815887">
                  <a:extLst>
                    <a:ext uri="{9D8B030D-6E8A-4147-A177-3AD203B41FA5}">
                      <a16:colId xmlns:a16="http://schemas.microsoft.com/office/drawing/2014/main" val="257076626"/>
                    </a:ext>
                  </a:extLst>
                </a:gridCol>
                <a:gridCol w="396206">
                  <a:extLst>
                    <a:ext uri="{9D8B030D-6E8A-4147-A177-3AD203B41FA5}">
                      <a16:colId xmlns:a16="http://schemas.microsoft.com/office/drawing/2014/main" val="2114102781"/>
                    </a:ext>
                  </a:extLst>
                </a:gridCol>
                <a:gridCol w="396206">
                  <a:extLst>
                    <a:ext uri="{9D8B030D-6E8A-4147-A177-3AD203B41FA5}">
                      <a16:colId xmlns:a16="http://schemas.microsoft.com/office/drawing/2014/main" val="2523596366"/>
                    </a:ext>
                  </a:extLst>
                </a:gridCol>
                <a:gridCol w="396206">
                  <a:extLst>
                    <a:ext uri="{9D8B030D-6E8A-4147-A177-3AD203B41FA5}">
                      <a16:colId xmlns:a16="http://schemas.microsoft.com/office/drawing/2014/main" val="1975694136"/>
                    </a:ext>
                  </a:extLst>
                </a:gridCol>
                <a:gridCol w="396206">
                  <a:extLst>
                    <a:ext uri="{9D8B030D-6E8A-4147-A177-3AD203B41FA5}">
                      <a16:colId xmlns:a16="http://schemas.microsoft.com/office/drawing/2014/main" val="383417012"/>
                    </a:ext>
                  </a:extLst>
                </a:gridCol>
                <a:gridCol w="396206">
                  <a:extLst>
                    <a:ext uri="{9D8B030D-6E8A-4147-A177-3AD203B41FA5}">
                      <a16:colId xmlns:a16="http://schemas.microsoft.com/office/drawing/2014/main" val="1913050355"/>
                    </a:ext>
                  </a:extLst>
                </a:gridCol>
                <a:gridCol w="396206">
                  <a:extLst>
                    <a:ext uri="{9D8B030D-6E8A-4147-A177-3AD203B41FA5}">
                      <a16:colId xmlns:a16="http://schemas.microsoft.com/office/drawing/2014/main" val="1528255523"/>
                    </a:ext>
                  </a:extLst>
                </a:gridCol>
                <a:gridCol w="396206">
                  <a:extLst>
                    <a:ext uri="{9D8B030D-6E8A-4147-A177-3AD203B41FA5}">
                      <a16:colId xmlns:a16="http://schemas.microsoft.com/office/drawing/2014/main" val="3023818732"/>
                    </a:ext>
                  </a:extLst>
                </a:gridCol>
                <a:gridCol w="396206">
                  <a:extLst>
                    <a:ext uri="{9D8B030D-6E8A-4147-A177-3AD203B41FA5}">
                      <a16:colId xmlns:a16="http://schemas.microsoft.com/office/drawing/2014/main" val="2750208310"/>
                    </a:ext>
                  </a:extLst>
                </a:gridCol>
                <a:gridCol w="396206">
                  <a:extLst>
                    <a:ext uri="{9D8B030D-6E8A-4147-A177-3AD203B41FA5}">
                      <a16:colId xmlns:a16="http://schemas.microsoft.com/office/drawing/2014/main" val="1512029774"/>
                    </a:ext>
                  </a:extLst>
                </a:gridCol>
                <a:gridCol w="396206">
                  <a:extLst>
                    <a:ext uri="{9D8B030D-6E8A-4147-A177-3AD203B41FA5}">
                      <a16:colId xmlns:a16="http://schemas.microsoft.com/office/drawing/2014/main" val="169853222"/>
                    </a:ext>
                  </a:extLst>
                </a:gridCol>
                <a:gridCol w="396206">
                  <a:extLst>
                    <a:ext uri="{9D8B030D-6E8A-4147-A177-3AD203B41FA5}">
                      <a16:colId xmlns:a16="http://schemas.microsoft.com/office/drawing/2014/main" val="3499885287"/>
                    </a:ext>
                  </a:extLst>
                </a:gridCol>
                <a:gridCol w="396206">
                  <a:extLst>
                    <a:ext uri="{9D8B030D-6E8A-4147-A177-3AD203B41FA5}">
                      <a16:colId xmlns:a16="http://schemas.microsoft.com/office/drawing/2014/main" val="2225788118"/>
                    </a:ext>
                  </a:extLst>
                </a:gridCol>
              </a:tblGrid>
              <a:tr h="226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Задачи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янв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июн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июл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760515"/>
                  </a:ext>
                </a:extLst>
              </a:tr>
              <a:tr h="226523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Постановка целей, подведение итогов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26914"/>
                  </a:ext>
                </a:extLst>
              </a:tr>
              <a:tr h="226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Согласование целей на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624905"/>
                  </a:ext>
                </a:extLst>
              </a:tr>
              <a:tr h="226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Подведение итогов за квартал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56444"/>
                  </a:ext>
                </a:extLst>
              </a:tr>
              <a:tr h="226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Подведение итого за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90514"/>
                  </a:ext>
                </a:extLst>
              </a:tr>
              <a:tr h="226523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Кадровый учёт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465577"/>
                  </a:ext>
                </a:extLst>
              </a:tr>
              <a:tr h="226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Предоставление графиков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860"/>
                  </a:ext>
                </a:extLst>
              </a:tr>
              <a:tr h="226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Предоаставление табелей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997360"/>
                  </a:ext>
                </a:extLst>
              </a:tr>
              <a:tr h="226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График отпусков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323376"/>
                  </a:ext>
                </a:extLst>
              </a:tr>
              <a:tr h="226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Резерв по отпускам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590588"/>
                  </a:ext>
                </a:extLst>
              </a:tr>
              <a:tr h="226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Контроль отработанного времени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321553"/>
                  </a:ext>
                </a:extLst>
              </a:tr>
              <a:tr h="226523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Развитие и продвижение сотрудников**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409751"/>
                  </a:ext>
                </a:extLst>
              </a:tr>
              <a:tr h="226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Ротация и подбор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059584"/>
                  </a:ext>
                </a:extLst>
              </a:tr>
              <a:tr h="226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и развитие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758241"/>
                  </a:ext>
                </a:extLst>
              </a:tr>
              <a:tr h="226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Обратная связь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2385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A442697-7425-418B-8600-7ABD56EBD6D7}"/>
              </a:ext>
            </a:extLst>
          </p:cNvPr>
          <p:cNvSpPr txBox="1"/>
          <p:nvPr/>
        </p:nvSpPr>
        <p:spPr>
          <a:xfrm>
            <a:off x="1946275" y="1937647"/>
            <a:ext cx="601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Календарь </a:t>
            </a:r>
            <a:r>
              <a:rPr lang="en-US" b="1" dirty="0"/>
              <a:t>HR</a:t>
            </a:r>
            <a:r>
              <a:rPr lang="ru-RU" b="1" dirty="0"/>
              <a:t>-мероприятий руководителя на год*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D49283-D21C-45DC-86B5-7A0081DC4CAB}"/>
              </a:ext>
            </a:extLst>
          </p:cNvPr>
          <p:cNvSpPr txBox="1"/>
          <p:nvPr/>
        </p:nvSpPr>
        <p:spPr>
          <a:xfrm>
            <a:off x="860136" y="5973727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* - в календаре указаны периоды отведенные на реализацию этапов</a:t>
            </a:r>
          </a:p>
          <a:p>
            <a:r>
              <a:rPr lang="ru-RU" sz="1000" dirty="0"/>
              <a:t>** - непрерывная работа в течении всего года</a:t>
            </a:r>
          </a:p>
        </p:txBody>
      </p:sp>
    </p:spTree>
    <p:extLst>
      <p:ext uri="{BB962C8B-B14F-4D97-AF65-F5344CB8AC3E}">
        <p14:creationId xmlns:p14="http://schemas.microsoft.com/office/powerpoint/2010/main" val="37613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64452FC8-E718-4DCE-BED3-D161AFC8D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29818"/>
            <a:ext cx="2110409" cy="6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B6474-370F-4676-A13C-52A09A59643F}"/>
              </a:ext>
            </a:extLst>
          </p:cNvPr>
          <p:cNvSpPr txBox="1"/>
          <p:nvPr/>
        </p:nvSpPr>
        <p:spPr>
          <a:xfrm>
            <a:off x="32004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БАШКИРСКАЯ МЯСНАЯ КОМПАНИЯ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7A9B3-17BE-41A3-AAEB-7F556A3906FD}"/>
              </a:ext>
            </a:extLst>
          </p:cNvPr>
          <p:cNvSpPr txBox="1"/>
          <p:nvPr/>
        </p:nvSpPr>
        <p:spPr>
          <a:xfrm>
            <a:off x="914400" y="1905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HR-</a:t>
            </a:r>
            <a:r>
              <a:rPr lang="ru-RU" b="1" dirty="0"/>
              <a:t>цикл руководителя - инструменты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BF080-0110-44BB-B133-54298F841D65}"/>
              </a:ext>
            </a:extLst>
          </p:cNvPr>
          <p:cNvSpPr txBox="1"/>
          <p:nvPr/>
        </p:nvSpPr>
        <p:spPr>
          <a:xfrm>
            <a:off x="1393536" y="2982407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ru-RU" dirty="0"/>
              <a:t>. Календарь </a:t>
            </a:r>
            <a:r>
              <a:rPr lang="en-US" dirty="0"/>
              <a:t>Outlook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7BA5F-7A61-4DE7-BF06-5CA9512FE2FE}"/>
              </a:ext>
            </a:extLst>
          </p:cNvPr>
          <p:cNvSpPr txBox="1"/>
          <p:nvPr/>
        </p:nvSpPr>
        <p:spPr>
          <a:xfrm>
            <a:off x="1393536" y="3679875"/>
            <a:ext cx="706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Единая электронная библиотека типовых бланков и процедур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41569C-1C8B-45A1-AF15-B8F2B3346F67}"/>
              </a:ext>
            </a:extLst>
          </p:cNvPr>
          <p:cNvSpPr txBox="1"/>
          <p:nvPr/>
        </p:nvSpPr>
        <p:spPr>
          <a:xfrm>
            <a:off x="1371600" y="4365675"/>
            <a:ext cx="706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Информационная поддержка от Службы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318685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64452FC8-E718-4DCE-BED3-D161AFC8D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29818"/>
            <a:ext cx="2110409" cy="6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B6474-370F-4676-A13C-52A09A59643F}"/>
              </a:ext>
            </a:extLst>
          </p:cNvPr>
          <p:cNvSpPr txBox="1"/>
          <p:nvPr/>
        </p:nvSpPr>
        <p:spPr>
          <a:xfrm>
            <a:off x="32004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БАШКИРСКАЯ МЯСНАЯ КОМПАНИЯ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7A9B3-17BE-41A3-AAEB-7F556A3906FD}"/>
              </a:ext>
            </a:extLst>
          </p:cNvPr>
          <p:cNvSpPr txBox="1"/>
          <p:nvPr/>
        </p:nvSpPr>
        <p:spPr>
          <a:xfrm>
            <a:off x="1447800" y="157241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HR-</a:t>
            </a:r>
            <a:r>
              <a:rPr lang="ru-RU" b="1" dirty="0"/>
              <a:t>цикл руководителя – инструменты для </a:t>
            </a:r>
            <a:r>
              <a:rPr lang="en-US" b="1" dirty="0" err="1"/>
              <a:t>hr</a:t>
            </a:r>
            <a:endParaRPr lang="ru-R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BF080-0110-44BB-B133-54298F841D65}"/>
              </a:ext>
            </a:extLst>
          </p:cNvPr>
          <p:cNvSpPr txBox="1"/>
          <p:nvPr/>
        </p:nvSpPr>
        <p:spPr>
          <a:xfrm>
            <a:off x="1905000" y="470721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4. Календарь </a:t>
            </a:r>
            <a:r>
              <a:rPr lang="en-US" dirty="0"/>
              <a:t>Outlook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7BA5F-7A61-4DE7-BF06-5CA9512FE2FE}"/>
              </a:ext>
            </a:extLst>
          </p:cNvPr>
          <p:cNvSpPr txBox="1"/>
          <p:nvPr/>
        </p:nvSpPr>
        <p:spPr>
          <a:xfrm>
            <a:off x="1905000" y="2438400"/>
            <a:ext cx="706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Полевые визиты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41569C-1C8B-45A1-AF15-B8F2B3346F67}"/>
              </a:ext>
            </a:extLst>
          </p:cNvPr>
          <p:cNvSpPr txBox="1"/>
          <p:nvPr/>
        </p:nvSpPr>
        <p:spPr>
          <a:xfrm>
            <a:off x="1905000" y="4033086"/>
            <a:ext cx="706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Вовлечённость в проекты бизнеса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6559F-37CF-41C7-A2AF-E36D4444C54C}"/>
              </a:ext>
            </a:extLst>
          </p:cNvPr>
          <p:cNvSpPr txBox="1"/>
          <p:nvPr/>
        </p:nvSpPr>
        <p:spPr>
          <a:xfrm>
            <a:off x="1870364" y="3195763"/>
            <a:ext cx="706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Общение с персоналом «без посредников»</a:t>
            </a:r>
          </a:p>
        </p:txBody>
      </p:sp>
    </p:spTree>
    <p:extLst>
      <p:ext uri="{BB962C8B-B14F-4D97-AF65-F5344CB8AC3E}">
        <p14:creationId xmlns:p14="http://schemas.microsoft.com/office/powerpoint/2010/main" val="37879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64452FC8-E718-4DCE-BED3-D161AFC8D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29818"/>
            <a:ext cx="2110409" cy="6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3B6474-370F-4676-A13C-52A09A59643F}"/>
              </a:ext>
            </a:extLst>
          </p:cNvPr>
          <p:cNvSpPr txBox="1"/>
          <p:nvPr/>
        </p:nvSpPr>
        <p:spPr>
          <a:xfrm>
            <a:off x="3200400" y="228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БАШКИРСКАЯ МЯСНАЯ КОМПАНИЯ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25855-2583-420B-A1D9-082B16B7D1D8}"/>
              </a:ext>
            </a:extLst>
          </p:cNvPr>
          <p:cNvSpPr txBox="1"/>
          <p:nvPr/>
        </p:nvSpPr>
        <p:spPr>
          <a:xfrm>
            <a:off x="4671386" y="89092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ПОДБОР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41DCD-9DB4-47F5-B4DB-5B4B2D42E4A8}"/>
              </a:ext>
            </a:extLst>
          </p:cNvPr>
          <p:cNvSpPr txBox="1"/>
          <p:nvPr/>
        </p:nvSpPr>
        <p:spPr>
          <a:xfrm>
            <a:off x="354873" y="1600199"/>
            <a:ext cx="137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Заявка на подбор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67D781-1E57-4B2B-8944-6CBC4D2AF03A}"/>
              </a:ext>
            </a:extLst>
          </p:cNvPr>
          <p:cNvSpPr txBox="1"/>
          <p:nvPr/>
        </p:nvSpPr>
        <p:spPr>
          <a:xfrm>
            <a:off x="1994396" y="3747923"/>
            <a:ext cx="15943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Районные газеты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B2594-B0E4-4BB7-970D-131C02CD7418}"/>
              </a:ext>
            </a:extLst>
          </p:cNvPr>
          <p:cNvSpPr txBox="1"/>
          <p:nvPr/>
        </p:nvSpPr>
        <p:spPr>
          <a:xfrm>
            <a:off x="3824909" y="1607125"/>
            <a:ext cx="21104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Анкетирование, первичный отсев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9B2C3E-DCE2-4C0D-AEED-978DD3F426D7}"/>
              </a:ext>
            </a:extLst>
          </p:cNvPr>
          <p:cNvSpPr txBox="1"/>
          <p:nvPr/>
        </p:nvSpPr>
        <p:spPr>
          <a:xfrm>
            <a:off x="6110496" y="2719865"/>
            <a:ext cx="14507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Проверка кандидатов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B312A7-CC20-40DD-957E-1E33676FBF2B}"/>
              </a:ext>
            </a:extLst>
          </p:cNvPr>
          <p:cNvSpPr txBox="1"/>
          <p:nvPr/>
        </p:nvSpPr>
        <p:spPr>
          <a:xfrm>
            <a:off x="6110496" y="1619224"/>
            <a:ext cx="1828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Профильное собеседование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3E4B19-B679-4F64-9BDB-D4B0D8536B9B}"/>
              </a:ext>
            </a:extLst>
          </p:cNvPr>
          <p:cNvSpPr txBox="1"/>
          <p:nvPr/>
        </p:nvSpPr>
        <p:spPr>
          <a:xfrm>
            <a:off x="8176328" y="1600199"/>
            <a:ext cx="14507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Принятое решения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7D027-6C7C-473E-8E7A-FAE979F505C8}"/>
              </a:ext>
            </a:extLst>
          </p:cNvPr>
          <p:cNvSpPr txBox="1"/>
          <p:nvPr/>
        </p:nvSpPr>
        <p:spPr>
          <a:xfrm>
            <a:off x="1980541" y="2662484"/>
            <a:ext cx="21104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Работные  сайты  </a:t>
            </a:r>
            <a:r>
              <a:rPr lang="ru-RU" sz="1200" dirty="0"/>
              <a:t>(для поиска руководителей и специалистов)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066F3C-82DA-41ED-9FDD-619EEFA0C96F}"/>
              </a:ext>
            </a:extLst>
          </p:cNvPr>
          <p:cNvSpPr txBox="1"/>
          <p:nvPr/>
        </p:nvSpPr>
        <p:spPr>
          <a:xfrm>
            <a:off x="1994396" y="4520155"/>
            <a:ext cx="15943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Объявления на заборе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BAA262-9609-42A9-9713-2265766EDE20}"/>
              </a:ext>
            </a:extLst>
          </p:cNvPr>
          <p:cNvSpPr txBox="1"/>
          <p:nvPr/>
        </p:nvSpPr>
        <p:spPr>
          <a:xfrm>
            <a:off x="1994397" y="1612296"/>
            <a:ext cx="15943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Поиск кандидатов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AA859D-2612-439F-ABD3-58416BC60B53}"/>
              </a:ext>
            </a:extLst>
          </p:cNvPr>
          <p:cNvSpPr txBox="1"/>
          <p:nvPr/>
        </p:nvSpPr>
        <p:spPr>
          <a:xfrm>
            <a:off x="1980541" y="5292387"/>
            <a:ext cx="15943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/>
              <a:t>Соц</a:t>
            </a:r>
            <a:r>
              <a:rPr lang="ru-RU" dirty="0"/>
              <a:t> сети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4B9DB7-D07C-477D-8836-F1E4F82BA3B9}"/>
              </a:ext>
            </a:extLst>
          </p:cNvPr>
          <p:cNvSpPr txBox="1"/>
          <p:nvPr/>
        </p:nvSpPr>
        <p:spPr>
          <a:xfrm>
            <a:off x="1994396" y="5857100"/>
            <a:ext cx="1594326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Центры занятости</a:t>
            </a:r>
          </a:p>
          <a:p>
            <a:r>
              <a:rPr lang="ru-RU" sz="1000" dirty="0"/>
              <a:t>(не работает)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31502C3-AB02-4AA2-B870-D2F484732423}"/>
              </a:ext>
            </a:extLst>
          </p:cNvPr>
          <p:cNvCxnSpPr>
            <a:cxnSpLocks/>
          </p:cNvCxnSpPr>
          <p:nvPr/>
        </p:nvCxnSpPr>
        <p:spPr>
          <a:xfrm>
            <a:off x="2720124" y="2265555"/>
            <a:ext cx="0" cy="396929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B61A50B5-25FB-4572-8877-187BB0B5BDCA}"/>
              </a:ext>
            </a:extLst>
          </p:cNvPr>
          <p:cNvSpPr/>
          <p:nvPr/>
        </p:nvSpPr>
        <p:spPr>
          <a:xfrm>
            <a:off x="1757365" y="1810287"/>
            <a:ext cx="237031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EDD49C16-B629-4891-BA3A-CFBEEFDF781F}"/>
              </a:ext>
            </a:extLst>
          </p:cNvPr>
          <p:cNvSpPr/>
          <p:nvPr/>
        </p:nvSpPr>
        <p:spPr>
          <a:xfrm>
            <a:off x="3618805" y="1800957"/>
            <a:ext cx="237031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DE8E72F5-39D0-43BE-A6F6-5499BDC313B1}"/>
              </a:ext>
            </a:extLst>
          </p:cNvPr>
          <p:cNvSpPr/>
          <p:nvPr/>
        </p:nvSpPr>
        <p:spPr>
          <a:xfrm>
            <a:off x="5928277" y="1797398"/>
            <a:ext cx="237031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243174E1-DE5C-46A4-A0C0-151450CC976A}"/>
              </a:ext>
            </a:extLst>
          </p:cNvPr>
          <p:cNvSpPr/>
          <p:nvPr/>
        </p:nvSpPr>
        <p:spPr>
          <a:xfrm>
            <a:off x="7939296" y="1757723"/>
            <a:ext cx="237031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DC1D373E-C23D-4B01-8CB7-ECE7A4A7BC71}"/>
              </a:ext>
            </a:extLst>
          </p:cNvPr>
          <p:cNvSpPr/>
          <p:nvPr/>
        </p:nvSpPr>
        <p:spPr>
          <a:xfrm rot="3109324">
            <a:off x="5791002" y="2333637"/>
            <a:ext cx="500204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0ED2D8E3-83A9-4E18-841D-6F2D18CB34DB}"/>
              </a:ext>
            </a:extLst>
          </p:cNvPr>
          <p:cNvSpPr/>
          <p:nvPr/>
        </p:nvSpPr>
        <p:spPr>
          <a:xfrm rot="19016012">
            <a:off x="7565868" y="2321336"/>
            <a:ext cx="680756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8E7982-9419-4982-8638-EE18FFBC83A3}"/>
              </a:ext>
            </a:extLst>
          </p:cNvPr>
          <p:cNvSpPr txBox="1"/>
          <p:nvPr/>
        </p:nvSpPr>
        <p:spPr>
          <a:xfrm>
            <a:off x="5181601" y="4876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Укомплектованность на комплексах в 2018 году составляет 96%</a:t>
            </a:r>
            <a:endParaRPr lang="ru-RU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8D5863-F901-4B18-8688-BE96C9398FA4}"/>
              </a:ext>
            </a:extLst>
          </p:cNvPr>
          <p:cNvSpPr txBox="1"/>
          <p:nvPr/>
        </p:nvSpPr>
        <p:spPr>
          <a:xfrm>
            <a:off x="5181599" y="5610878"/>
            <a:ext cx="4343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Самая трудно закрываемая вакансия…</a:t>
            </a:r>
          </a:p>
          <a:p>
            <a:r>
              <a:rPr lang="ru-RU" sz="1600" i="1" dirty="0"/>
              <a:t>электромонтёр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8882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/>
      <p:bldP spid="3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tx1">
              <a:lumMod val="65000"/>
              <a:lumOff val="3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t" anchorCtr="0"/>
      <a:lstStyle>
        <a:defPPr algn="r">
          <a:defRPr sz="1100" dirty="0" smtClean="0">
            <a:solidFill>
              <a:srgbClr val="00206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59709</TotalTime>
  <Words>922</Words>
  <Application>Microsoft Office PowerPoint</Application>
  <PresentationFormat>Лист A4 (210x297 мм)</PresentationFormat>
  <Paragraphs>306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Wingdings 2</vt:lpstr>
      <vt:lpstr>Тема Office</vt:lpstr>
      <vt:lpstr>1_Тема Office</vt:lpstr>
      <vt:lpstr>Презентация PowerPoint</vt:lpstr>
      <vt:lpstr>AVG CAPITAL PARTNERS В БАШКИРИИ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Company>The Sputnik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burtaro</dc:creator>
  <cp:lastModifiedBy>Свиязова Александра Аркадьевна</cp:lastModifiedBy>
  <cp:revision>4374</cp:revision>
  <cp:lastPrinted>2017-12-07T09:43:25Z</cp:lastPrinted>
  <dcterms:created xsi:type="dcterms:W3CDTF">2011-04-22T14:11:48Z</dcterms:created>
  <dcterms:modified xsi:type="dcterms:W3CDTF">2018-08-22T14:04:08Z</dcterms:modified>
</cp:coreProperties>
</file>